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470" r:id="rId6"/>
    <p:sldId id="471" r:id="rId7"/>
    <p:sldId id="469" r:id="rId8"/>
    <p:sldId id="468" r:id="rId9"/>
    <p:sldId id="463" r:id="rId10"/>
    <p:sldId id="462" r:id="rId11"/>
    <p:sldId id="464" r:id="rId12"/>
    <p:sldId id="472" r:id="rId13"/>
    <p:sldId id="467" r:id="rId14"/>
    <p:sldId id="465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/>
    <p:restoredTop sz="94689"/>
  </p:normalViewPr>
  <p:slideViewPr>
    <p:cSldViewPr snapToGrid="0" snapToObjects="1">
      <p:cViewPr varScale="1">
        <p:scale>
          <a:sx n="74" d="100"/>
          <a:sy n="74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Fertilizer Imports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02777777777779"/>
          <c:y val="0.17089879894045504"/>
          <c:w val="0.84597222222222224"/>
          <c:h val="0.61684204796981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Sheet2!$C$6</c:f>
              <c:strCache>
                <c:ptCount val="1"/>
                <c:pt idx="0">
                  <c:v>NPK (Mt)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Sheet2!$B$7:$B$16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Sheet2!$C$7:$C$16</c:f>
              <c:numCache>
                <c:formatCode>#,##0</c:formatCode>
                <c:ptCount val="10"/>
                <c:pt idx="0">
                  <c:v>87388</c:v>
                </c:pt>
                <c:pt idx="1">
                  <c:v>18873</c:v>
                </c:pt>
                <c:pt idx="2">
                  <c:v>197631</c:v>
                </c:pt>
                <c:pt idx="3">
                  <c:v>30560</c:v>
                </c:pt>
                <c:pt idx="4">
                  <c:v>70359</c:v>
                </c:pt>
                <c:pt idx="5">
                  <c:v>230723</c:v>
                </c:pt>
                <c:pt idx="6">
                  <c:v>227571</c:v>
                </c:pt>
                <c:pt idx="7">
                  <c:v>89332</c:v>
                </c:pt>
                <c:pt idx="8" formatCode="#,##0.00">
                  <c:v>121509.83</c:v>
                </c:pt>
                <c:pt idx="9" formatCode="#,##0.00">
                  <c:v>258290.19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3-6B4E-9B86-BD42EBD7747D}"/>
            </c:ext>
          </c:extLst>
        </c:ser>
        <c:ser>
          <c:idx val="1"/>
          <c:order val="1"/>
          <c:tx>
            <c:strRef>
              <c:f>Sheet2!$D$6</c:f>
              <c:strCache>
                <c:ptCount val="1"/>
                <c:pt idx="0">
                  <c:v>Urea (Mt)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Sheet2!$B$7:$B$16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Sheet2!$D$7:$D$16</c:f>
              <c:numCache>
                <c:formatCode>#,##0</c:formatCode>
                <c:ptCount val="10"/>
                <c:pt idx="0">
                  <c:v>4962</c:v>
                </c:pt>
                <c:pt idx="1">
                  <c:v>13773</c:v>
                </c:pt>
                <c:pt idx="2">
                  <c:v>25028</c:v>
                </c:pt>
                <c:pt idx="3">
                  <c:v>16079</c:v>
                </c:pt>
                <c:pt idx="4">
                  <c:v>48552</c:v>
                </c:pt>
                <c:pt idx="5">
                  <c:v>31950</c:v>
                </c:pt>
                <c:pt idx="6">
                  <c:v>51044</c:v>
                </c:pt>
                <c:pt idx="7">
                  <c:v>3864</c:v>
                </c:pt>
                <c:pt idx="8" formatCode="#,##0.00">
                  <c:v>23594.274000000001</c:v>
                </c:pt>
                <c:pt idx="9" formatCode="#,##0.00">
                  <c:v>16353.4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3-6B4E-9B86-BD42EBD7747D}"/>
            </c:ext>
          </c:extLst>
        </c:ser>
        <c:ser>
          <c:idx val="2"/>
          <c:order val="2"/>
          <c:tx>
            <c:strRef>
              <c:f>Sheet2!$E$6</c:f>
              <c:strCache>
                <c:ptCount val="1"/>
                <c:pt idx="0">
                  <c:v>SoA (Mt)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Sheet2!$B$7:$B$16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Sheet2!$E$7:$E$16</c:f>
              <c:numCache>
                <c:formatCode>#,##0</c:formatCode>
                <c:ptCount val="10"/>
                <c:pt idx="0">
                  <c:v>17458</c:v>
                </c:pt>
                <c:pt idx="1">
                  <c:v>4172</c:v>
                </c:pt>
                <c:pt idx="2">
                  <c:v>4616</c:v>
                </c:pt>
                <c:pt idx="3">
                  <c:v>52117</c:v>
                </c:pt>
                <c:pt idx="4">
                  <c:v>20140</c:v>
                </c:pt>
                <c:pt idx="5">
                  <c:v>83840</c:v>
                </c:pt>
                <c:pt idx="6">
                  <c:v>68979</c:v>
                </c:pt>
                <c:pt idx="7">
                  <c:v>7551</c:v>
                </c:pt>
                <c:pt idx="8" formatCode="#,##0.00">
                  <c:v>59676.160000000003</c:v>
                </c:pt>
                <c:pt idx="9" formatCode="#,##0.00">
                  <c:v>14417.39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3-6B4E-9B86-BD42EBD77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70224"/>
        <c:axId val="77087792"/>
      </c:barChart>
      <c:catAx>
        <c:axId val="7707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7792"/>
        <c:crosses val="autoZero"/>
        <c:auto val="1"/>
        <c:lblAlgn val="ctr"/>
        <c:lblOffset val="100"/>
        <c:noMultiLvlLbl val="0"/>
      </c:catAx>
      <c:valAx>
        <c:axId val="7708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7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Yield response to seed and  fertilizer subsidy </a:t>
            </a:r>
            <a:r>
              <a:rPr lang="en-US" dirty="0" err="1"/>
              <a:t>programme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2016 (Baseline Yield MT/HA)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Sheet5!$A$2:$A$5</c:f>
              <c:strCache>
                <c:ptCount val="4"/>
                <c:pt idx="0">
                  <c:v>Maize</c:v>
                </c:pt>
                <c:pt idx="1">
                  <c:v>Rice </c:v>
                </c:pt>
                <c:pt idx="2">
                  <c:v>Soybean</c:v>
                </c:pt>
                <c:pt idx="3">
                  <c:v>Sorghum</c:v>
                </c:pt>
              </c:strCache>
            </c:strRef>
          </c:cat>
          <c:val>
            <c:numRef>
              <c:f>Sheet5!$B$2:$B$5</c:f>
              <c:numCache>
                <c:formatCode>General</c:formatCode>
                <c:ptCount val="4"/>
                <c:pt idx="0">
                  <c:v>1.7</c:v>
                </c:pt>
                <c:pt idx="1">
                  <c:v>2.7</c:v>
                </c:pt>
                <c:pt idx="2">
                  <c:v>1.65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3-464C-9B28-4E326A3ECBC1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2017 (Yield MT/HA)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Sheet5!$A$2:$A$5</c:f>
              <c:strCache>
                <c:ptCount val="4"/>
                <c:pt idx="0">
                  <c:v>Maize</c:v>
                </c:pt>
                <c:pt idx="1">
                  <c:v>Rice </c:v>
                </c:pt>
                <c:pt idx="2">
                  <c:v>Soybean</c:v>
                </c:pt>
                <c:pt idx="3">
                  <c:v>Sorghum</c:v>
                </c:pt>
              </c:strCache>
            </c:strRef>
          </c:cat>
          <c:val>
            <c:numRef>
              <c:f>Sheet5!$C$2:$C$5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3-464C-9B28-4E326A3ECBC1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2018 (Yield MT/HA)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Sheet5!$A$2:$A$5</c:f>
              <c:strCache>
                <c:ptCount val="4"/>
                <c:pt idx="0">
                  <c:v>Maize</c:v>
                </c:pt>
                <c:pt idx="1">
                  <c:v>Rice </c:v>
                </c:pt>
                <c:pt idx="2">
                  <c:v>Soybean</c:v>
                </c:pt>
                <c:pt idx="3">
                  <c:v>Sorghum</c:v>
                </c:pt>
              </c:strCache>
            </c:strRef>
          </c:cat>
          <c:val>
            <c:numRef>
              <c:f>Sheet5!$D$2:$D$5</c:f>
              <c:numCache>
                <c:formatCode>General</c:formatCode>
                <c:ptCount val="4"/>
                <c:pt idx="0">
                  <c:v>3.1</c:v>
                </c:pt>
                <c:pt idx="1">
                  <c:v>3.5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3-464C-9B28-4E326A3EC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584256"/>
        <c:axId val="82925280"/>
      </c:barChart>
      <c:catAx>
        <c:axId val="12358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25280"/>
        <c:crosses val="autoZero"/>
        <c:auto val="1"/>
        <c:lblAlgn val="ctr"/>
        <c:lblOffset val="100"/>
        <c:noMultiLvlLbl val="0"/>
      </c:catAx>
      <c:valAx>
        <c:axId val="8292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8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Sheet5!$K$39</c:f>
              <c:strCache>
                <c:ptCount val="1"/>
                <c:pt idx="0">
                  <c:v>3 yr Ave. Maize MT/ha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Sheet5!$J$40:$J$42</c:f>
              <c:strCache>
                <c:ptCount val="3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Sheet5!$K$40:$K$42</c:f>
              <c:numCache>
                <c:formatCode>0.00</c:formatCode>
                <c:ptCount val="3"/>
                <c:pt idx="0">
                  <c:v>2.0466666666666669</c:v>
                </c:pt>
                <c:pt idx="1">
                  <c:v>3.1133333333333333</c:v>
                </c:pt>
                <c:pt idx="2">
                  <c:v>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4-EE4E-AF93-211E87F9E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795600"/>
        <c:axId val="25097360"/>
      </c:barChart>
      <c:catAx>
        <c:axId val="5879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97360"/>
        <c:crosses val="autoZero"/>
        <c:auto val="1"/>
        <c:lblAlgn val="ctr"/>
        <c:lblOffset val="100"/>
        <c:noMultiLvlLbl val="0"/>
      </c:catAx>
      <c:valAx>
        <c:axId val="2509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9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24890638670178E-2"/>
          <c:y val="2.5416666666666667E-2"/>
          <c:w val="0.90287510936132986"/>
          <c:h val="0.72094889180519106"/>
        </c:manualLayout>
      </c:layout>
      <c:lineChart>
        <c:grouping val="standard"/>
        <c:varyColors val="0"/>
        <c:ser>
          <c:idx val="0"/>
          <c:order val="0"/>
          <c:tx>
            <c:strRef>
              <c:f>Sheet5!$K$51</c:f>
              <c:strCache>
                <c:ptCount val="1"/>
                <c:pt idx="0">
                  <c:v>2 yr Ave. Cassava MT/ha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B-594D-B5A4-153AC5979E0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7B-594D-B5A4-153AC5979E0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7B-594D-B5A4-153AC5979E08}"/>
              </c:ext>
            </c:extLst>
          </c:dPt>
          <c:cat>
            <c:strRef>
              <c:f>Sheet5!$J$52:$J$54</c:f>
              <c:strCache>
                <c:ptCount val="3"/>
                <c:pt idx="0">
                  <c:v>Control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Sheet5!$K$52:$K$54</c:f>
              <c:numCache>
                <c:formatCode>General</c:formatCode>
                <c:ptCount val="3"/>
                <c:pt idx="0">
                  <c:v>12.120000000000001</c:v>
                </c:pt>
                <c:pt idx="1">
                  <c:v>20.835000000000001</c:v>
                </c:pt>
                <c:pt idx="2">
                  <c:v>21.935000000000002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7B-594D-B5A4-153AC5979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543696"/>
        <c:axId val="124602336"/>
      </c:lineChart>
      <c:catAx>
        <c:axId val="11754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02336"/>
        <c:crosses val="autoZero"/>
        <c:auto val="1"/>
        <c:lblAlgn val="ctr"/>
        <c:lblOffset val="100"/>
        <c:noMultiLvlLbl val="0"/>
      </c:catAx>
      <c:valAx>
        <c:axId val="12460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54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Trial of Soil nutrient amendment on maize 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Sheet4!$N$12</c:f>
              <c:strCache>
                <c:ptCount val="1"/>
                <c:pt idx="0">
                  <c:v>S1 kg/ha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Sheet4!$M$13:$M$16</c:f>
              <c:strCache>
                <c:ptCount val="4"/>
                <c:pt idx="0">
                  <c:v>Control</c:v>
                </c:pt>
                <c:pt idx="1">
                  <c:v>100% NPK</c:v>
                </c:pt>
                <c:pt idx="2">
                  <c:v>100% PM </c:v>
                </c:pt>
                <c:pt idx="3">
                  <c:v>50% (NPK+PM) </c:v>
                </c:pt>
              </c:strCache>
            </c:strRef>
          </c:cat>
          <c:val>
            <c:numRef>
              <c:f>Sheet4!$N$13:$N$16</c:f>
              <c:numCache>
                <c:formatCode>General</c:formatCode>
                <c:ptCount val="4"/>
                <c:pt idx="0">
                  <c:v>699</c:v>
                </c:pt>
                <c:pt idx="1">
                  <c:v>895</c:v>
                </c:pt>
                <c:pt idx="2">
                  <c:v>1063</c:v>
                </c:pt>
                <c:pt idx="3">
                  <c:v>1213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7-EA49-82F7-BDA8CC890E2C}"/>
            </c:ext>
          </c:extLst>
        </c:ser>
        <c:ser>
          <c:idx val="1"/>
          <c:order val="1"/>
          <c:tx>
            <c:strRef>
              <c:f>Sheet4!$O$12</c:f>
              <c:strCache>
                <c:ptCount val="1"/>
                <c:pt idx="0">
                  <c:v>S2 kg/ha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Sheet4!$M$13:$M$16</c:f>
              <c:strCache>
                <c:ptCount val="4"/>
                <c:pt idx="0">
                  <c:v>Control</c:v>
                </c:pt>
                <c:pt idx="1">
                  <c:v>100% NPK</c:v>
                </c:pt>
                <c:pt idx="2">
                  <c:v>100% PM </c:v>
                </c:pt>
                <c:pt idx="3">
                  <c:v>50% (NPK+PM) </c:v>
                </c:pt>
              </c:strCache>
            </c:strRef>
          </c:cat>
          <c:val>
            <c:numRef>
              <c:f>Sheet4!$O$13:$O$16</c:f>
              <c:numCache>
                <c:formatCode>General</c:formatCode>
                <c:ptCount val="4"/>
                <c:pt idx="0">
                  <c:v>404</c:v>
                </c:pt>
                <c:pt idx="1">
                  <c:v>649</c:v>
                </c:pt>
                <c:pt idx="2">
                  <c:v>566</c:v>
                </c:pt>
                <c:pt idx="3">
                  <c:v>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7-EA49-82F7-BDA8CC890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589840"/>
        <c:axId val="65972352"/>
      </c:barChart>
      <c:catAx>
        <c:axId val="8358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72352"/>
        <c:crosses val="autoZero"/>
        <c:auto val="1"/>
        <c:lblAlgn val="ctr"/>
        <c:lblOffset val="100"/>
        <c:noMultiLvlLbl val="0"/>
      </c:catAx>
      <c:valAx>
        <c:axId val="659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8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9FE8-2E12-714A-AA7E-EE497ECBAFE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D0A-87B7-704A-8D92-429E9AC72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55DB-4089-734C-9C6C-42BF76DAE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ECBAF-3FE7-C841-8484-77B2A14D1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AAFD-E785-F941-90BA-86E7ABA6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551FB-29DF-8A41-94CA-D3C55B12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4D674-C7B6-404F-A1FF-2E9E31C4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4B26-92DB-0A49-9F2B-0AF2612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F0796-95AB-904C-BC6A-2A18D6FC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B2568-92E3-E641-970C-96D83B16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F85CA-B953-AE41-BFBC-AE5C4E01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34EE5-AD13-D748-8C76-9679145F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6B91C-E78C-774E-8A97-3D4BCAB20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8D3F7-BD40-FB45-94AD-57F55890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7E9B-B68C-C241-940F-5189FC05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33D43-D0D0-8342-BACB-7D929263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44D9-E776-6648-A904-0A298540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547E-F1BE-2D43-B622-0B7409EF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6397-3300-E547-B231-4BB79EF5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2BDB-27E5-5948-B2C2-5898357D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4CCE5-AD41-2544-8C53-2705ACF0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26513-24C8-8D4D-B568-4D253CC5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379C-353D-D54A-9679-C9A54ECD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D50C8-BBF9-FB41-B4ED-D616BCDA4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CAB7-D80A-124A-895A-BA6EF21C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2B20C-FBF4-B14C-BA8A-2A1DA2B7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9A6E5-6419-E14C-AA92-101D7B70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6D43-C051-6B46-B45D-F7584314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66D4-94F2-6C46-BCD3-12699E0A8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B70E2-17BC-C148-9484-D06F670EA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A4EE5-115B-F647-84EC-1C8353A1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9C85B-7DA7-4D4F-81C2-D7DEE995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F1D0C-4656-2E42-91E7-8E508AF1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5776-D5F9-6242-8F1A-54FB4061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7229C-68F3-6C46-A148-542B36329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79D23-C0A1-4548-B36B-8BCB6C323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D8DE2-D74E-0040-B851-D7DFB867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B3DF5-FF75-AD42-B2AD-5203754B8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69329-D11F-174A-A9E5-223F74F2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5FEE8F-0A25-624B-BCF5-F48AB4CE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0B985E-8BCB-084A-B75F-1CAC1012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0ED1-3104-F143-82E0-8F6D7E6D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4FA62-3770-9A4D-9E33-F0AFE98A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13092-6006-E44C-9BCB-14A46D18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03D79-AF27-314A-8AF4-CB872AD8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3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60F501-50A4-8A4D-A594-7369BE5C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9081B-09D0-C044-AE70-1DE0075C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89EA-A179-BF44-B142-4338888C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24AF-1B4C-1640-8B6D-8FF14486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2F96-C2CF-4E45-8764-EBA60EA88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81B0D-A392-0D41-B9C1-3FBCD3D27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072C0-A325-B34B-BFC1-1F3DE5CE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BD9EC-D709-7B40-98E6-1E674087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CED49-84C9-7D44-BC33-E9501503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B729-9AE0-7946-BCB8-0AEE70FA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7A633-6023-3040-B19B-4E8D89113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93477-BC87-0745-9281-A2122D56A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1FC1-608F-5140-AD3D-5521DC54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DB459-925F-9B47-9AED-51439BE7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416F-F737-9941-92CC-2EDE0906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0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CE7FA-5143-FB45-880E-7E4F805B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76B8E-8AE7-5444-9BB0-46E0AD1F2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CC37-33F2-D141-B983-0938AB019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292A-1AB2-9843-8E93-89F8F6AAB70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F57E5-71D8-694C-8E19-23A730CD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DE38D-D69F-BD41-A4D6-A2E203327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AE72-D17F-F646-BB47-8E4267768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file:////var/folders/tm/3k6tjy391l9582_ztpbvx7w80000gn/T/com.microsoft.Word/WebArchiveCopyPasteTempFiles/manure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tm/3k6tjy391l9582_ztpbvx7w80000gn/T/com.microsoft.Word/WebArchiveCopyPasteTempFiles/k9mhiwbcaydkaqt8nqam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947F9-4411-4048-8DCB-F4B0A610E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Improving nutrient use and manure management towards sustainable and resilient agricultural systems in the context of Ghana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411CB-04AB-F142-A06D-FAEB90253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059" y="450528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Kingsley K. Amoako</a:t>
            </a:r>
          </a:p>
          <a:p>
            <a:r>
              <a:rPr lang="en-US" dirty="0">
                <a:solidFill>
                  <a:srgbClr val="7030A0"/>
                </a:solidFill>
              </a:rPr>
              <a:t>Ministry of Food and Agriculture, Ghana</a:t>
            </a:r>
          </a:p>
          <a:p>
            <a:r>
              <a:rPr lang="en-US" dirty="0">
                <a:solidFill>
                  <a:srgbClr val="7030A0"/>
                </a:solidFill>
              </a:rPr>
              <a:t>3</a:t>
            </a:r>
            <a:r>
              <a:rPr lang="en-US" baseline="30000" dirty="0">
                <a:solidFill>
                  <a:srgbClr val="7030A0"/>
                </a:solidFill>
              </a:rPr>
              <a:t>rd</a:t>
            </a:r>
            <a:r>
              <a:rPr lang="en-US" dirty="0">
                <a:solidFill>
                  <a:srgbClr val="7030A0"/>
                </a:solidFill>
              </a:rPr>
              <a:t> December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1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73DE5E-16F6-9F48-84F3-40D2F2F1100D}"/>
              </a:ext>
            </a:extLst>
          </p:cNvPr>
          <p:cNvSpPr txBox="1">
            <a:spLocks/>
          </p:cNvSpPr>
          <p:nvPr/>
        </p:nvSpPr>
        <p:spPr>
          <a:xfrm>
            <a:off x="242851" y="1025912"/>
            <a:ext cx="4698999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05500"/>
              </a:buClr>
            </a:pPr>
            <a:r>
              <a:rPr lang="en-US" sz="3000" dirty="0"/>
              <a:t>Manure is the main input of carbon into the soil </a:t>
            </a:r>
          </a:p>
          <a:p>
            <a:pPr marL="342900" lvl="1" indent="-342900">
              <a:buClr>
                <a:srgbClr val="005500"/>
              </a:buClr>
            </a:pPr>
            <a:r>
              <a:rPr lang="en-US" sz="3000" dirty="0"/>
              <a:t>Use of manure restores productivity of degraded soils </a:t>
            </a:r>
          </a:p>
          <a:p>
            <a:pPr marL="342900" lvl="1" indent="-342900">
              <a:buClr>
                <a:srgbClr val="005500"/>
              </a:buClr>
            </a:pPr>
            <a:r>
              <a:rPr lang="en-US" sz="3000" dirty="0"/>
              <a:t>Mineral fertilizer alone could not restore productivity of degraded soils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270D22-237E-0641-ABF2-318D7352AADC}"/>
              </a:ext>
            </a:extLst>
          </p:cNvPr>
          <p:cNvSpPr txBox="1">
            <a:spLocks/>
          </p:cNvSpPr>
          <p:nvPr/>
        </p:nvSpPr>
        <p:spPr>
          <a:xfrm>
            <a:off x="242851" y="142940"/>
            <a:ext cx="10549054" cy="7891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7030A0"/>
                </a:solidFill>
              </a:rPr>
              <a:t>Nutrient for improved soil health and crop productivity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09749-F766-6F4C-9425-B6CF80522A1D}"/>
              </a:ext>
            </a:extLst>
          </p:cNvPr>
          <p:cNvSpPr txBox="1"/>
          <p:nvPr/>
        </p:nvSpPr>
        <p:spPr>
          <a:xfrm>
            <a:off x="242851" y="5553307"/>
            <a:ext cx="6838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T1- residue left +4t/ha Poultry manure (approx.:100-50-64NPKkg/ha)</a:t>
            </a:r>
          </a:p>
          <a:p>
            <a:r>
              <a:rPr lang="en-US" dirty="0"/>
              <a:t>T2- residue left + 4t/ha Poultry manure +low NPK (30-20-20NPK kg/ha)</a:t>
            </a:r>
          </a:p>
          <a:p>
            <a:r>
              <a:rPr lang="en-US" dirty="0"/>
              <a:t>(Quansah et al., 1998a)</a:t>
            </a:r>
            <a:r>
              <a:rPr lang="en-US" dirty="0">
                <a:effectLst/>
              </a:rPr>
              <a:t>   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4BAC13-4EA3-324D-A847-CFFD13A84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521400"/>
              </p:ext>
            </p:extLst>
          </p:nvPr>
        </p:nvGraphicFramePr>
        <p:xfrm>
          <a:off x="7081024" y="935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1C2282-E03B-D647-A6C1-3584EBA97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318681"/>
              </p:ext>
            </p:extLst>
          </p:nvPr>
        </p:nvGraphicFramePr>
        <p:xfrm>
          <a:off x="7081024" y="3916471"/>
          <a:ext cx="4572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7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6BA1B1-195C-2B4C-B386-E69AFD104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58787"/>
              </p:ext>
            </p:extLst>
          </p:nvPr>
        </p:nvGraphicFramePr>
        <p:xfrm>
          <a:off x="434897" y="1297645"/>
          <a:ext cx="10827833" cy="489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D84C7D-89A6-F649-BBD1-A83885E73A39}"/>
              </a:ext>
            </a:extLst>
          </p:cNvPr>
          <p:cNvSpPr txBox="1"/>
          <p:nvPr/>
        </p:nvSpPr>
        <p:spPr>
          <a:xfrm>
            <a:off x="1137424" y="853739"/>
            <a:ext cx="1002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2014: Maize yield response to NPK (90-60-60), Poultry Manure (3MT/ha) and 50% rate of NPK+PM: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23AD3-055E-E440-9E5C-9C61528815C3}"/>
              </a:ext>
            </a:extLst>
          </p:cNvPr>
          <p:cNvSpPr txBox="1"/>
          <p:nvPr/>
        </p:nvSpPr>
        <p:spPr>
          <a:xfrm>
            <a:off x="591015" y="6263500"/>
            <a:ext cx="4616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Department of Crop and Soil Sciences, KNUST, Kumasi, Ghana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A52B2-B4EC-9D4A-AA89-0734E9197C39}"/>
              </a:ext>
            </a:extLst>
          </p:cNvPr>
          <p:cNvSpPr txBox="1"/>
          <p:nvPr/>
        </p:nvSpPr>
        <p:spPr>
          <a:xfrm>
            <a:off x="2029523" y="156117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Integrated plant 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29896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46" y="972686"/>
            <a:ext cx="11406752" cy="5580514"/>
          </a:xfrm>
        </p:spPr>
        <p:txBody>
          <a:bodyPr>
            <a:noAutofit/>
          </a:bodyPr>
          <a:lstStyle/>
          <a:p>
            <a:pPr marL="342900" lvl="1" indent="-342900" algn="just">
              <a:buClr>
                <a:srgbClr val="005500"/>
              </a:buClr>
            </a:pPr>
            <a:r>
              <a:rPr lang="en-ZA" sz="3200" dirty="0">
                <a:solidFill>
                  <a:srgbClr val="FF0000"/>
                </a:solidFill>
              </a:rPr>
              <a:t>Low use of fertilizer in Ghana and Africa is mainly due to high cost. 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/>
              <a:t>To increase nutrient use, the costs of fertilizers, among other factors, needs to come down substantially 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/>
              <a:t>Numerous research has demonstrated that integrated use of fertilizer and manure is key for increased crop yields and </a:t>
            </a:r>
            <a:r>
              <a:rPr lang="en-ZA" sz="3200" dirty="0"/>
              <a:t>minimizing land degradation and GHG mitigation 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>
                <a:solidFill>
                  <a:srgbClr val="00B050"/>
                </a:solidFill>
              </a:rPr>
              <a:t>Support scale of improved soil health and productivity good practices and proven technologies in Ghana,</a:t>
            </a:r>
          </a:p>
          <a:p>
            <a:pPr marL="342900" lvl="1" indent="-342900" algn="just">
              <a:buClr>
                <a:srgbClr val="005500"/>
              </a:buClr>
            </a:pPr>
            <a:r>
              <a:rPr lang="en-US" sz="3200" dirty="0"/>
              <a:t>To increase fertilizer use to the levels of aspired to by the Abuja Declaration, there will have to be a meaningful increase in regional production and lower transportation costs </a:t>
            </a:r>
          </a:p>
          <a:p>
            <a:pPr marL="0" lvl="1" indent="0" algn="just">
              <a:buClr>
                <a:srgbClr val="005500"/>
              </a:buClr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  <a:p>
            <a:pPr marL="742950" lvl="2" indent="-342900">
              <a:buClr>
                <a:srgbClr val="005500"/>
              </a:buClr>
              <a:buFont typeface="Wingdings" pitchFamily="2" charset="2"/>
              <a:buChar char="Ø"/>
            </a:pPr>
            <a:endParaRPr lang="en-US" sz="3200" dirty="0"/>
          </a:p>
          <a:p>
            <a:pPr marL="742950" lvl="2" indent="-342900">
              <a:buClr>
                <a:srgbClr val="005500"/>
              </a:buClr>
              <a:buNone/>
            </a:pPr>
            <a:endParaRPr lang="en-US" sz="3200" dirty="0"/>
          </a:p>
          <a:p>
            <a:pPr marL="342900" lvl="1" indent="-342900">
              <a:buClr>
                <a:srgbClr val="005500"/>
              </a:buClr>
            </a:pPr>
            <a:endParaRPr lang="en-US" sz="3200" dirty="0"/>
          </a:p>
          <a:p>
            <a:pPr marL="342900" lvl="1" indent="-342900">
              <a:buClr>
                <a:srgbClr val="005500"/>
              </a:buClr>
              <a:buNone/>
            </a:pPr>
            <a:endParaRPr lang="en-US" sz="3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9B41C4-7381-524F-AB26-6753FBAAC4B8}"/>
              </a:ext>
            </a:extLst>
          </p:cNvPr>
          <p:cNvSpPr txBox="1">
            <a:spLocks/>
          </p:cNvSpPr>
          <p:nvPr/>
        </p:nvSpPr>
        <p:spPr>
          <a:xfrm>
            <a:off x="4021873" y="184666"/>
            <a:ext cx="3137210" cy="788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</a:rPr>
              <a:t>Key Messages</a:t>
            </a:r>
          </a:p>
        </p:txBody>
      </p:sp>
    </p:spTree>
    <p:extLst>
      <p:ext uri="{BB962C8B-B14F-4D97-AF65-F5344CB8AC3E}">
        <p14:creationId xmlns:p14="http://schemas.microsoft.com/office/powerpoint/2010/main" val="419283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DB681-8C9C-4B49-8316-649F6BEDC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9" y="1379087"/>
            <a:ext cx="4055017" cy="2657654"/>
          </a:xfrm>
          <a:prstGeom prst="rect">
            <a:avLst/>
          </a:prstGeom>
        </p:spPr>
      </p:pic>
      <p:pic>
        <p:nvPicPr>
          <p:cNvPr id="6" name="Picture 2" descr="/var/folders/tm/3k6tjy391l9582_ztpbvx7w80000gn/T/com.microsoft.Word/WebArchiveCopyPasteTempFiles/manure3.jpg">
            <a:extLst>
              <a:ext uri="{FF2B5EF4-FFF2-40B4-BE49-F238E27FC236}">
                <a16:creationId xmlns:a16="http://schemas.microsoft.com/office/drawing/2014/main" id="{60161E1F-425D-8741-B484-33CAA803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9" y="4114800"/>
            <a:ext cx="3876326" cy="25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11image27958800">
            <a:extLst>
              <a:ext uri="{FF2B5EF4-FFF2-40B4-BE49-F238E27FC236}">
                <a16:creationId xmlns:a16="http://schemas.microsoft.com/office/drawing/2014/main" id="{DBB93614-B98D-9C49-8E64-1E668742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15" y="1379088"/>
            <a:ext cx="3826168" cy="32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r\Desktop\New folder\PERI COMPOST Demo-19.12-13\SAM_2488.JPG">
            <a:extLst>
              <a:ext uri="{FF2B5EF4-FFF2-40B4-BE49-F238E27FC236}">
                <a16:creationId xmlns:a16="http://schemas.microsoft.com/office/drawing/2014/main" id="{DC1FE828-9A79-F248-841F-D174C315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483" y="3908233"/>
            <a:ext cx="41783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crop specific fertilizer blends">
            <a:extLst>
              <a:ext uri="{FF2B5EF4-FFF2-40B4-BE49-F238E27FC236}">
                <a16:creationId xmlns:a16="http://schemas.microsoft.com/office/drawing/2014/main" id="{C4C7F169-155D-B047-867D-9D237E43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783" y="1459335"/>
            <a:ext cx="3962849" cy="299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ADE74B-E102-BD43-9BD1-4D0C33C51CCF}"/>
              </a:ext>
            </a:extLst>
          </p:cNvPr>
          <p:cNvSpPr txBox="1"/>
          <p:nvPr/>
        </p:nvSpPr>
        <p:spPr>
          <a:xfrm>
            <a:off x="434898" y="297052"/>
            <a:ext cx="1093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</a:rPr>
              <a:t>Sources of soil nutrients and manure in Africa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81495-5492-CA49-8E46-571598B81265}"/>
              </a:ext>
            </a:extLst>
          </p:cNvPr>
          <p:cNvSpPr txBox="1"/>
          <p:nvPr/>
        </p:nvSpPr>
        <p:spPr>
          <a:xfrm>
            <a:off x="8187982" y="4450812"/>
            <a:ext cx="3612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Organic sources</a:t>
            </a:r>
            <a:r>
              <a:rPr lang="en-US" sz="2400" dirty="0"/>
              <a:t>:</a:t>
            </a:r>
          </a:p>
          <a:p>
            <a:r>
              <a:rPr lang="en-US" sz="2400" dirty="0"/>
              <a:t>Cattle manure </a:t>
            </a:r>
          </a:p>
          <a:p>
            <a:r>
              <a:rPr lang="en-US" sz="2400" dirty="0"/>
              <a:t>Poultry manure</a:t>
            </a:r>
          </a:p>
          <a:p>
            <a:r>
              <a:rPr lang="en-US" sz="2400" dirty="0"/>
              <a:t>Crop residue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Inorganic sources:</a:t>
            </a:r>
          </a:p>
          <a:p>
            <a:r>
              <a:rPr lang="en-US" sz="2400" dirty="0"/>
              <a:t>Synthetic fertilizers</a:t>
            </a:r>
          </a:p>
        </p:txBody>
      </p:sp>
    </p:spTree>
    <p:extLst>
      <p:ext uri="{BB962C8B-B14F-4D97-AF65-F5344CB8AC3E}">
        <p14:creationId xmlns:p14="http://schemas.microsoft.com/office/powerpoint/2010/main" val="156685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0360E2-6B2D-454C-AE23-AF52CC29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497" y="535257"/>
            <a:ext cx="140156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/var/folders/tm/3k6tjy391l9582_ztpbvx7w80000gn/T/com.microsoft.Word/WebArchiveCopyPasteTempFiles/k9mhiwbcaydkaqt8nqam.jpg">
            <a:extLst>
              <a:ext uri="{FF2B5EF4-FFF2-40B4-BE49-F238E27FC236}">
                <a16:creationId xmlns:a16="http://schemas.microsoft.com/office/drawing/2014/main" id="{A3D6D9E7-FA38-054D-BAB8-FDCA3211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22" y="535258"/>
            <a:ext cx="6599044" cy="617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53749D-7CD0-3E4B-A29A-3A45BD81F6DB}"/>
              </a:ext>
            </a:extLst>
          </p:cNvPr>
          <p:cNvSpPr txBox="1"/>
          <p:nvPr/>
        </p:nvSpPr>
        <p:spPr>
          <a:xfrm>
            <a:off x="579863" y="1561171"/>
            <a:ext cx="2442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Fertilize use in selected regions </a:t>
            </a:r>
          </a:p>
        </p:txBody>
      </p:sp>
    </p:spTree>
    <p:extLst>
      <p:ext uri="{BB962C8B-B14F-4D97-AF65-F5344CB8AC3E}">
        <p14:creationId xmlns:p14="http://schemas.microsoft.com/office/powerpoint/2010/main" val="56460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C4EA-9DD5-3148-B037-485139BC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low use of fertilizers in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C5EB-D68B-CF45-BB93-3AAFA17F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Sub-Saharan Africa is the World’s Most Expensive Fertilizer Market</a:t>
            </a:r>
          </a:p>
          <a:p>
            <a:r>
              <a:rPr lang="en-US" dirty="0"/>
              <a:t>A 2011 study found that fertilizer costs in sub-Saharan Africa were at least four times more expensive than they were in Europe.</a:t>
            </a:r>
          </a:p>
          <a:p>
            <a:r>
              <a:rPr lang="en-US" dirty="0"/>
              <a:t>High transportation cost</a:t>
            </a:r>
          </a:p>
          <a:p>
            <a:pPr lvl="1"/>
            <a:r>
              <a:rPr lang="en-US" dirty="0"/>
              <a:t>Ocean shipping </a:t>
            </a:r>
          </a:p>
          <a:p>
            <a:pPr lvl="1"/>
            <a:r>
              <a:rPr lang="en-US" dirty="0"/>
              <a:t>Inland trucking and rail cost</a:t>
            </a:r>
          </a:p>
          <a:p>
            <a:r>
              <a:rPr lang="en-US" dirty="0"/>
              <a:t>Fertilizer production on the continent is low and difficult due to;</a:t>
            </a:r>
          </a:p>
          <a:p>
            <a:pPr lvl="1"/>
            <a:r>
              <a:rPr lang="en-US" dirty="0"/>
              <a:t>High cost of raw materials</a:t>
            </a:r>
          </a:p>
          <a:p>
            <a:pPr lvl="1"/>
            <a:r>
              <a:rPr lang="en-US" dirty="0"/>
              <a:t>High production energy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9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8F6B-95AB-4F48-937A-8C1FE3DC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Africa’s ambitious targets for nutrient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4649-6959-6C42-88D2-966EEA20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 Abuja declaration in 2006 encouraged the African Union Member States to increase the level of fertilizer use from average of 8 kilograms per hectare by then to an average of 50 kilograms per hectare by 2015. </a:t>
            </a:r>
            <a:r>
              <a:rPr lang="en-US" dirty="0">
                <a:solidFill>
                  <a:srgbClr val="FF0000"/>
                </a:solidFill>
              </a:rPr>
              <a:t>This target has not been achieved.</a:t>
            </a:r>
          </a:p>
          <a:p>
            <a:r>
              <a:rPr lang="en-US" dirty="0"/>
              <a:t>Currently, fertilizer use in Africa is approximately 16 kg/ha compared with over 100 kg/ha for other regions</a:t>
            </a:r>
          </a:p>
          <a:p>
            <a:r>
              <a:rPr lang="en-US" dirty="0"/>
              <a:t>In response to the Abuja declaration, the Government of Ghana introduced fertilizer subsidy </a:t>
            </a:r>
            <a:r>
              <a:rPr lang="en-US" dirty="0" err="1"/>
              <a:t>programme</a:t>
            </a:r>
            <a:r>
              <a:rPr lang="en-US" dirty="0"/>
              <a:t> since 2009 to improve fertilizer use and food productivity.</a:t>
            </a:r>
          </a:p>
          <a:p>
            <a:r>
              <a:rPr lang="en-US" dirty="0"/>
              <a:t>This enabled fertilizer use to increase from an average of 7.4kg/ha by then to 20.9kg/ha in 2016.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2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28A-6A63-4547-8181-D12D8B67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58"/>
            <a:ext cx="10515600" cy="794602"/>
          </a:xfrm>
        </p:spPr>
        <p:txBody>
          <a:bodyPr/>
          <a:lstStyle/>
          <a:p>
            <a:r>
              <a:rPr lang="en-US" dirty="0"/>
              <a:t>10 year Imported inorganic fertilizers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3EDB25-9B2A-074A-A59B-1EDE0BD51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547730"/>
              </p:ext>
            </p:extLst>
          </p:nvPr>
        </p:nvGraphicFramePr>
        <p:xfrm>
          <a:off x="838200" y="992460"/>
          <a:ext cx="10515600" cy="558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55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BDF2C1E-B268-8A4A-9D0A-8CA681CB2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989384"/>
              </p:ext>
            </p:extLst>
          </p:nvPr>
        </p:nvGraphicFramePr>
        <p:xfrm>
          <a:off x="144967" y="1374280"/>
          <a:ext cx="9088244" cy="496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DFB250-74BE-6047-914D-D8DB9BCBD303}"/>
              </a:ext>
            </a:extLst>
          </p:cNvPr>
          <p:cNvSpPr txBox="1"/>
          <p:nvPr/>
        </p:nvSpPr>
        <p:spPr>
          <a:xfrm>
            <a:off x="334537" y="178420"/>
            <a:ext cx="11251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National average productivity of selected crops under seed and fertilizer subsidy </a:t>
            </a:r>
            <a:r>
              <a:rPr lang="en-US" sz="3200" dirty="0" err="1"/>
              <a:t>programme</a:t>
            </a:r>
            <a:r>
              <a:rPr lang="en-US" sz="3200" dirty="0"/>
              <a:t> - Ghana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50F0A-7652-604A-AD89-64FB658F88BE}"/>
              </a:ext>
            </a:extLst>
          </p:cNvPr>
          <p:cNvSpPr txBox="1"/>
          <p:nvPr/>
        </p:nvSpPr>
        <p:spPr>
          <a:xfrm>
            <a:off x="144967" y="6455213"/>
            <a:ext cx="1773044" cy="24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source: </a:t>
            </a:r>
            <a:r>
              <a:rPr lang="en-US" sz="1000" dirty="0" err="1"/>
              <a:t>MoFA</a:t>
            </a:r>
            <a:r>
              <a:rPr lang="en-US" sz="1000" dirty="0"/>
              <a:t>, PFJ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3E94F7-D45B-994B-9C7C-CFE326494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009706"/>
              </p:ext>
            </p:extLst>
          </p:nvPr>
        </p:nvGraphicFramePr>
        <p:xfrm>
          <a:off x="9482254" y="2459255"/>
          <a:ext cx="2709746" cy="352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873">
                  <a:extLst>
                    <a:ext uri="{9D8B030D-6E8A-4147-A177-3AD203B41FA5}">
                      <a16:colId xmlns:a16="http://schemas.microsoft.com/office/drawing/2014/main" val="900222236"/>
                    </a:ext>
                  </a:extLst>
                </a:gridCol>
                <a:gridCol w="1354873">
                  <a:extLst>
                    <a:ext uri="{9D8B030D-6E8A-4147-A177-3AD203B41FA5}">
                      <a16:colId xmlns:a16="http://schemas.microsoft.com/office/drawing/2014/main" val="810816947"/>
                    </a:ext>
                  </a:extLst>
                </a:gridCol>
              </a:tblGrid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Crop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 target Mt/ha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94489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Sorghum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58451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Soybean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719839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Rice (Paddy)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432169"/>
                  </a:ext>
                </a:extLst>
              </a:tr>
              <a:tr h="705790">
                <a:tc>
                  <a:txBody>
                    <a:bodyPr/>
                    <a:lstStyle/>
                    <a:p>
                      <a:r>
                        <a:rPr lang="en-US" dirty="0"/>
                        <a:t>Maize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083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852B16-EC51-7E45-BBFE-AC5CB1F4DFD5}"/>
              </a:ext>
            </a:extLst>
          </p:cNvPr>
          <p:cNvSpPr txBox="1"/>
          <p:nvPr/>
        </p:nvSpPr>
        <p:spPr>
          <a:xfrm>
            <a:off x="9344722" y="1996068"/>
            <a:ext cx="284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Crop productivity targets</a:t>
            </a:r>
          </a:p>
        </p:txBody>
      </p:sp>
    </p:spTree>
    <p:extLst>
      <p:ext uri="{BB962C8B-B14F-4D97-AF65-F5344CB8AC3E}">
        <p14:creationId xmlns:p14="http://schemas.microsoft.com/office/powerpoint/2010/main" val="308757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0C223-0BB2-2F4B-AFF4-1483999D8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51" y="335775"/>
            <a:ext cx="8915400" cy="574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7F024-7F4B-6F40-98B3-7941308E6B08}"/>
              </a:ext>
            </a:extLst>
          </p:cNvPr>
          <p:cNvSpPr txBox="1"/>
          <p:nvPr/>
        </p:nvSpPr>
        <p:spPr>
          <a:xfrm>
            <a:off x="256478" y="1583473"/>
            <a:ext cx="2609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Manure production and use in West Africa</a:t>
            </a:r>
          </a:p>
        </p:txBody>
      </p:sp>
    </p:spTree>
    <p:extLst>
      <p:ext uri="{BB962C8B-B14F-4D97-AF65-F5344CB8AC3E}">
        <p14:creationId xmlns:p14="http://schemas.microsoft.com/office/powerpoint/2010/main" val="104239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6ABF-7846-2143-A4CC-A6BD9F8B9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manure use in Africa</a:t>
            </a:r>
          </a:p>
        </p:txBody>
      </p:sp>
      <p:pic>
        <p:nvPicPr>
          <p:cNvPr id="4" name="Picture 1" descr="page11image27958800">
            <a:extLst>
              <a:ext uri="{FF2B5EF4-FFF2-40B4-BE49-F238E27FC236}">
                <a16:creationId xmlns:a16="http://schemas.microsoft.com/office/drawing/2014/main" id="{BA0CA48E-4A75-CE4D-AB8C-3729C0BC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2" y="1390238"/>
            <a:ext cx="5334038" cy="45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83579-7021-D446-A6C6-85CC6342A552}"/>
              </a:ext>
            </a:extLst>
          </p:cNvPr>
          <p:cNvSpPr txBox="1"/>
          <p:nvPr/>
        </p:nvSpPr>
        <p:spPr>
          <a:xfrm>
            <a:off x="1180152" y="5950281"/>
            <a:ext cx="327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Exposure to high temperatures leading to loss of nutrients</a:t>
            </a:r>
          </a:p>
        </p:txBody>
      </p:sp>
      <p:pic>
        <p:nvPicPr>
          <p:cNvPr id="6" name="Picture 9" descr="C:\Users\jake\Desktop\basissan application.jpg">
            <a:extLst>
              <a:ext uri="{FF2B5EF4-FFF2-40B4-BE49-F238E27FC236}">
                <a16:creationId xmlns:a16="http://schemas.microsoft.com/office/drawing/2014/main" id="{F491129A-DEDC-F94A-BF03-711C9F85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90238"/>
            <a:ext cx="5867400" cy="44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257CC2-94FC-AD44-8F68-352E84998DD1}"/>
              </a:ext>
            </a:extLst>
          </p:cNvPr>
          <p:cNvSpPr txBox="1"/>
          <p:nvPr/>
        </p:nvSpPr>
        <p:spPr>
          <a:xfrm>
            <a:off x="9177453" y="5950281"/>
            <a:ext cx="89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Fire </a:t>
            </a:r>
          </a:p>
        </p:txBody>
      </p:sp>
    </p:spTree>
    <p:extLst>
      <p:ext uri="{BB962C8B-B14F-4D97-AF65-F5344CB8AC3E}">
        <p14:creationId xmlns:p14="http://schemas.microsoft.com/office/powerpoint/2010/main" val="3995241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FCCC Powerpoint Presentation" ma:contentTypeID="0x01010039B8B36D1000D743A50BEFF069B09C100063DC6F8912AF9B4FAEF5FFD750CA4BC6" ma:contentTypeVersion="1" ma:contentTypeDescription="Creates a new UNFCCC presentation" ma:contentTypeScope="" ma:versionID="35596aa15fa91fd541f42c49040f76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C5A443-CB55-4884-96A1-B47C4F61F00E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E0CAB6-7BFF-42AD-8A0A-691F74C7D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E3FF1-49AF-442E-BE5D-9DF4276B2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571</Words>
  <Application>Microsoft Office PowerPoint</Application>
  <PresentationFormat>แบบจอกว้าง</PresentationFormat>
  <Paragraphs>68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Improving nutrient use and manure management towards sustainable and resilient agricultural systems in the context of Ghana</vt:lpstr>
      <vt:lpstr>งานนำเสนอ PowerPoint</vt:lpstr>
      <vt:lpstr>งานนำเสนอ PowerPoint</vt:lpstr>
      <vt:lpstr>Reasons for low use of fertilizers in Africa</vt:lpstr>
      <vt:lpstr>Africa’s ambitious targets for nutrient use </vt:lpstr>
      <vt:lpstr>10 year Imported inorganic fertilizers</vt:lpstr>
      <vt:lpstr>งานนำเสนอ PowerPoint</vt:lpstr>
      <vt:lpstr>งานนำเสนอ PowerPoint</vt:lpstr>
      <vt:lpstr>Challenges with manure use in Africa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nutrient use and manure management towards sustainable and resilient agricultural systems in the context of Ghana</dc:title>
  <dc:creator>Microsoft Office User</dc:creator>
  <cp:lastModifiedBy>กิตติมา จินตนสนธิ</cp:lastModifiedBy>
  <cp:revision>43</cp:revision>
  <dcterms:created xsi:type="dcterms:W3CDTF">2019-11-27T08:50:24Z</dcterms:created>
  <dcterms:modified xsi:type="dcterms:W3CDTF">2019-12-05T10:40:01Z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0x01010039B8B36D1000D743A50BEFF069B09C100063DC6F8912AF9B4FAEF5FFD750CA4BC6</vt:lpwstr>
  </property>
</Properties>
</file>