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83" r:id="rId5"/>
    <p:sldId id="378" r:id="rId6"/>
    <p:sldId id="379" r:id="rId7"/>
    <p:sldId id="271" r:id="rId8"/>
    <p:sldId id="257" r:id="rId9"/>
    <p:sldId id="348" r:id="rId10"/>
    <p:sldId id="264" r:id="rId11"/>
    <p:sldId id="989" r:id="rId12"/>
    <p:sldId id="259" r:id="rId13"/>
    <p:sldId id="477" r:id="rId14"/>
    <p:sldId id="272" r:id="rId15"/>
    <p:sldId id="266" r:id="rId16"/>
    <p:sldId id="478" r:id="rId17"/>
    <p:sldId id="991" r:id="rId18"/>
    <p:sldId id="990" r:id="rId19"/>
    <p:sldId id="270" r:id="rId20"/>
    <p:sldId id="269" r:id="rId2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0F078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5013" autoAdjust="0"/>
  </p:normalViewPr>
  <p:slideViewPr>
    <p:cSldViewPr>
      <p:cViewPr varScale="1">
        <p:scale>
          <a:sx n="74" d="100"/>
          <a:sy n="74" d="100"/>
        </p:scale>
        <p:origin x="116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70CE1-848E-429E-ACAE-0A32F3D613D6}" type="datetimeFigureOut">
              <a:rPr lang="id-ID" smtClean="0"/>
              <a:pPr/>
              <a:t>05/12/2019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D091F-E0E8-46CC-B359-828F65767C6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117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285DAB-C9EF-4CE1-B423-F6C67672A6D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642D8D1A-1C81-4204-A1DA-7357122845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38263" y="1162050"/>
            <a:ext cx="4181475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01772EF4-97E5-4BA9-9F80-882D0DFF65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E8D59252-352C-42FE-B3C0-2786DF0F20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B2172D-B2B0-49F4-A295-E075BBD67142}" type="slidenum">
              <a:rPr lang="id-ID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id-ID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D4EE-0CAE-40CE-90EC-44D899E8DE3E}" type="datetimeFigureOut">
              <a:rPr lang="id-ID" smtClean="0"/>
              <a:pPr/>
              <a:t>05/12/2019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3183-A799-42B6-A44D-D60C4EB7F7F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D4EE-0CAE-40CE-90EC-44D899E8DE3E}" type="datetimeFigureOut">
              <a:rPr lang="id-ID" smtClean="0"/>
              <a:pPr/>
              <a:t>05/12/2019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3183-A799-42B6-A44D-D60C4EB7F7F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D4EE-0CAE-40CE-90EC-44D899E8DE3E}" type="datetimeFigureOut">
              <a:rPr lang="id-ID" smtClean="0"/>
              <a:pPr/>
              <a:t>05/12/2019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3183-A799-42B6-A44D-D60C4EB7F7F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D4EE-0CAE-40CE-90EC-44D899E8DE3E}" type="datetimeFigureOut">
              <a:rPr lang="id-ID" smtClean="0"/>
              <a:pPr/>
              <a:t>05/12/2019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3183-A799-42B6-A44D-D60C4EB7F7F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D4EE-0CAE-40CE-90EC-44D899E8DE3E}" type="datetimeFigureOut">
              <a:rPr lang="id-ID" smtClean="0"/>
              <a:pPr/>
              <a:t>05/12/2019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3183-A799-42B6-A44D-D60C4EB7F7F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D4EE-0CAE-40CE-90EC-44D899E8DE3E}" type="datetimeFigureOut">
              <a:rPr lang="id-ID" smtClean="0"/>
              <a:pPr/>
              <a:t>05/12/2019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3183-A799-42B6-A44D-D60C4EB7F7F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D4EE-0CAE-40CE-90EC-44D899E8DE3E}" type="datetimeFigureOut">
              <a:rPr lang="id-ID" smtClean="0"/>
              <a:pPr/>
              <a:t>05/12/2019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3183-A799-42B6-A44D-D60C4EB7F7F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D4EE-0CAE-40CE-90EC-44D899E8DE3E}" type="datetimeFigureOut">
              <a:rPr lang="id-ID" smtClean="0"/>
              <a:pPr/>
              <a:t>05/12/2019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3183-A799-42B6-A44D-D60C4EB7F7F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D4EE-0CAE-40CE-90EC-44D899E8DE3E}" type="datetimeFigureOut">
              <a:rPr lang="id-ID" smtClean="0"/>
              <a:pPr/>
              <a:t>05/12/2019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3183-A799-42B6-A44D-D60C4EB7F7F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D4EE-0CAE-40CE-90EC-44D899E8DE3E}" type="datetimeFigureOut">
              <a:rPr lang="id-ID" smtClean="0"/>
              <a:pPr/>
              <a:t>05/12/2019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3183-A799-42B6-A44D-D60C4EB7F7F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D4EE-0CAE-40CE-90EC-44D899E8DE3E}" type="datetimeFigureOut">
              <a:rPr lang="id-ID" smtClean="0"/>
              <a:pPr/>
              <a:t>05/12/2019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3183-A799-42B6-A44D-D60C4EB7F7F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2D4EE-0CAE-40CE-90EC-44D899E8DE3E}" type="datetimeFigureOut">
              <a:rPr lang="id-ID" smtClean="0"/>
              <a:pPr/>
              <a:t>05/12/2019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63183-A799-42B6-A44D-D60C4EB7F7F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unfccc.int/event/improved-nutrient-use-and-manure-management-towards-sustainable-and-resilient-agricultural-system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template presentasi mode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234"/>
            <a:ext cx="9144000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 descr="logodepta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24363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3" descr="agroinovasi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373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D67007-700F-4B85-B425-8CE2E9FD16A4}"/>
              </a:ext>
            </a:extLst>
          </p:cNvPr>
          <p:cNvSpPr txBox="1"/>
          <p:nvPr/>
        </p:nvSpPr>
        <p:spPr>
          <a:xfrm>
            <a:off x="251520" y="1525022"/>
            <a:ext cx="8774058" cy="42750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Indonesia's Experience on Improved Nutrient and Manure Management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err="1"/>
              <a:t>Fahmuddin</a:t>
            </a:r>
            <a:r>
              <a:rPr lang="en-US" sz="2000" b="1" dirty="0"/>
              <a:t> </a:t>
            </a:r>
            <a:r>
              <a:rPr lang="en-US" sz="2000" b="1" dirty="0" err="1"/>
              <a:t>Agus</a:t>
            </a:r>
            <a:r>
              <a:rPr lang="en-US" sz="2000" b="1" dirty="0"/>
              <a:t>, </a:t>
            </a:r>
            <a:r>
              <a:rPr lang="en-US" sz="2000" b="1" dirty="0" err="1"/>
              <a:t>Setiari</a:t>
            </a:r>
            <a:r>
              <a:rPr lang="en-US" sz="2000" b="1" dirty="0"/>
              <a:t> </a:t>
            </a:r>
            <a:r>
              <a:rPr lang="en-US" sz="2000" b="1" dirty="0" err="1"/>
              <a:t>Marwanto</a:t>
            </a:r>
            <a:r>
              <a:rPr lang="en-US" sz="2000" b="1" dirty="0"/>
              <a:t>, Edi </a:t>
            </a:r>
            <a:r>
              <a:rPr lang="en-US" sz="2000" b="1" dirty="0" err="1"/>
              <a:t>Husen</a:t>
            </a:r>
            <a:r>
              <a:rPr lang="en-US" sz="2000" b="1" dirty="0"/>
              <a:t>, </a:t>
            </a:r>
            <a:r>
              <a:rPr lang="en-US" sz="2000" b="1" dirty="0" err="1"/>
              <a:t>Diah</a:t>
            </a:r>
            <a:r>
              <a:rPr lang="en-US" sz="2000" b="1" dirty="0"/>
              <a:t> </a:t>
            </a:r>
            <a:r>
              <a:rPr lang="en-US" sz="2000" b="1" dirty="0" err="1"/>
              <a:t>Setyorini</a:t>
            </a:r>
            <a:r>
              <a:rPr lang="en-US" sz="2000" b="1" dirty="0"/>
              <a:t>, </a:t>
            </a:r>
          </a:p>
          <a:p>
            <a:pPr algn="ctr"/>
            <a:r>
              <a:rPr lang="en-US" sz="2000" b="1" dirty="0" err="1"/>
              <a:t>Yeni</a:t>
            </a:r>
            <a:r>
              <a:rPr lang="en-US" sz="2000" b="1" dirty="0"/>
              <a:t> </a:t>
            </a:r>
            <a:r>
              <a:rPr lang="en-US" sz="2000" b="1" dirty="0" err="1"/>
              <a:t>Widiawati</a:t>
            </a:r>
            <a:r>
              <a:rPr lang="en-US" sz="2000" b="1" dirty="0"/>
              <a:t>, Ai </a:t>
            </a:r>
            <a:r>
              <a:rPr lang="en-US" sz="2000" b="1" dirty="0" err="1"/>
              <a:t>Dariah</a:t>
            </a:r>
            <a:r>
              <a:rPr lang="en-US" sz="2000" b="1" dirty="0"/>
              <a:t>, </a:t>
            </a:r>
            <a:r>
              <a:rPr lang="en-US" sz="2000" b="1" dirty="0" err="1"/>
              <a:t>Ladiyani</a:t>
            </a:r>
            <a:r>
              <a:rPr lang="en-US" sz="2000" b="1" dirty="0"/>
              <a:t> </a:t>
            </a:r>
            <a:r>
              <a:rPr lang="en-US" sz="2000" b="1" dirty="0" err="1"/>
              <a:t>Widowati</a:t>
            </a:r>
            <a:r>
              <a:rPr lang="en-US" sz="2000" b="1" dirty="0"/>
              <a:t>, </a:t>
            </a:r>
            <a:r>
              <a:rPr lang="en-US" sz="2000" b="1"/>
              <a:t>Husnain</a:t>
            </a:r>
            <a:r>
              <a:rPr lang="en-US" b="1"/>
              <a:t> </a:t>
            </a:r>
            <a:endParaRPr lang="en-US" b="1" dirty="0"/>
          </a:p>
          <a:p>
            <a:pPr algn="ctr"/>
            <a:r>
              <a:rPr lang="en-US" i="1" dirty="0"/>
              <a:t>Indonesian Agency for Agricultural Research and Development, Ministry of Agriculture, Republic of Indonesia  </a:t>
            </a:r>
          </a:p>
          <a:p>
            <a:pPr algn="ctr" eaLnBrk="0" hangingPunct="0">
              <a:lnSpc>
                <a:spcPct val="85000"/>
              </a:lnSpc>
              <a:spcBef>
                <a:spcPts val="0"/>
              </a:spcBef>
            </a:pPr>
            <a:endParaRPr lang="en-US" sz="1400" dirty="0">
              <a:latin typeface="+mn-lt"/>
            </a:endParaRPr>
          </a:p>
          <a:p>
            <a:pPr algn="ctr" eaLnBrk="0" hangingPunct="0">
              <a:lnSpc>
                <a:spcPct val="85000"/>
              </a:lnSpc>
              <a:spcBef>
                <a:spcPts val="0"/>
              </a:spcBef>
            </a:pPr>
            <a:endParaRPr lang="en-US" sz="1400" dirty="0">
              <a:latin typeface="+mn-lt"/>
            </a:endParaRPr>
          </a:p>
          <a:p>
            <a:pPr algn="ctr"/>
            <a:r>
              <a:rPr lang="en-US" dirty="0" err="1"/>
              <a:t>Koronivia</a:t>
            </a:r>
            <a:r>
              <a:rPr lang="en-US" dirty="0"/>
              <a:t> Joint Work on Agriculture (KJWA) workshop on </a:t>
            </a:r>
          </a:p>
          <a:p>
            <a:pPr algn="ctr"/>
            <a:r>
              <a:rPr lang="en-US" dirty="0"/>
              <a:t>“</a:t>
            </a:r>
            <a:r>
              <a:rPr lang="en-US" i="1" u="sng" dirty="0">
                <a:hlinkClick r:id="rId7"/>
              </a:rPr>
              <a:t>Improved nutrient use and manure management towards sustainable and resilient agricultural systems</a:t>
            </a:r>
            <a:r>
              <a:rPr lang="en-US" dirty="0"/>
              <a:t>”, </a:t>
            </a:r>
          </a:p>
          <a:p>
            <a:pPr algn="ctr"/>
            <a:r>
              <a:rPr lang="en-US" dirty="0"/>
              <a:t>15:00-18:00 hr. Dec. 3, 2019, COP 25, IFEMA - Feria de Madrid, Madrid, Spain</a:t>
            </a:r>
          </a:p>
        </p:txBody>
      </p:sp>
    </p:spTree>
    <p:extLst>
      <p:ext uri="{BB962C8B-B14F-4D97-AF65-F5344CB8AC3E}">
        <p14:creationId xmlns:p14="http://schemas.microsoft.com/office/powerpoint/2010/main" val="4046014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76208"/>
            <a:ext cx="8054854" cy="1468616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217884" lvl="1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Integrated Cropping Calendar </a:t>
            </a:r>
            <a:r>
              <a:rPr lang="en-US" sz="1600" u="sng" dirty="0">
                <a:solidFill>
                  <a:srgbClr val="3366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katam.litbang.pertanian.go.id</a:t>
            </a:r>
            <a:r>
              <a:rPr lang="en-US" sz="1600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;</a:t>
            </a:r>
            <a:endParaRPr lang="en-US" u="sng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217884" lvl="1" indent="0">
              <a:buNone/>
            </a:pPr>
            <a:r>
              <a:rPr lang="en-US" sz="16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From a cropping calendar, evolved to fertilizer &amp; crop variety recommendations package for </a:t>
            </a:r>
            <a:r>
              <a:rPr lang="en-US" sz="16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6,982 Subdistricts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4687D-10F6-40DA-8551-987296BACA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BF7D05-B973-4255-B6DF-570906F50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62" b="21345"/>
          <a:stretch/>
        </p:blipFill>
        <p:spPr>
          <a:xfrm>
            <a:off x="392616" y="1868339"/>
            <a:ext cx="835876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22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2FE1-DE33-4680-B668-3E3BB713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48" y="332656"/>
            <a:ext cx="7886700" cy="576064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Animal husbandry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18CD6D-2914-44F7-8CA0-4A762B478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176986"/>
              </p:ext>
            </p:extLst>
          </p:nvPr>
        </p:nvGraphicFramePr>
        <p:xfrm>
          <a:off x="416544" y="980728"/>
          <a:ext cx="8331919" cy="553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842">
                  <a:extLst>
                    <a:ext uri="{9D8B030D-6E8A-4147-A177-3AD203B41FA5}">
                      <a16:colId xmlns:a16="http://schemas.microsoft.com/office/drawing/2014/main" val="2023822970"/>
                    </a:ext>
                  </a:extLst>
                </a:gridCol>
                <a:gridCol w="1356563">
                  <a:extLst>
                    <a:ext uri="{9D8B030D-6E8A-4147-A177-3AD203B41FA5}">
                      <a16:colId xmlns:a16="http://schemas.microsoft.com/office/drawing/2014/main" val="2437026513"/>
                    </a:ext>
                  </a:extLst>
                </a:gridCol>
                <a:gridCol w="1636627">
                  <a:extLst>
                    <a:ext uri="{9D8B030D-6E8A-4147-A177-3AD203B41FA5}">
                      <a16:colId xmlns:a16="http://schemas.microsoft.com/office/drawing/2014/main" val="2896575235"/>
                    </a:ext>
                  </a:extLst>
                </a:gridCol>
                <a:gridCol w="3850887">
                  <a:extLst>
                    <a:ext uri="{9D8B030D-6E8A-4147-A177-3AD203B41FA5}">
                      <a16:colId xmlns:a16="http://schemas.microsoft.com/office/drawing/2014/main" val="2778672017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Livestock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Population in 2018</a:t>
                      </a:r>
                    </a:p>
                    <a:p>
                      <a:r>
                        <a:rPr lang="en-US" sz="2400" dirty="0">
                          <a:latin typeface="+mn-lt"/>
                        </a:rPr>
                        <a:t>(k head)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Holding (head)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  <a:latin typeface="+mn-lt"/>
                        </a:rPr>
                        <a:t>Manure management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2589604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Beef cattle</a:t>
                      </a:r>
                      <a:endParaRPr lang="en-US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17,050</a:t>
                      </a:r>
                      <a:endParaRPr lang="en-US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+mn-lt"/>
                        </a:rPr>
                        <a:t>1-hundreds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+mn-lt"/>
                        </a:rPr>
                        <a:t>Solid storage, dry lot, daily spread, </a:t>
                      </a:r>
                      <a:r>
                        <a:rPr lang="en-US" sz="2200" b="1" dirty="0">
                          <a:latin typeface="+mn-lt"/>
                        </a:rPr>
                        <a:t>anaerobic digestion</a:t>
                      </a:r>
                      <a:r>
                        <a:rPr lang="en-US" sz="2200" dirty="0">
                          <a:latin typeface="+mn-lt"/>
                        </a:rPr>
                        <a:t>, composting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45659878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Dairy cattle </a:t>
                      </a:r>
                      <a:endParaRPr lang="en-US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550</a:t>
                      </a:r>
                      <a:endParaRPr lang="en-US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+mn-lt"/>
                        </a:rPr>
                        <a:t>1-hundreds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+mn-lt"/>
                        </a:rPr>
                        <a:t>Solid storage, dry lot, daily spread, </a:t>
                      </a:r>
                      <a:r>
                        <a:rPr lang="en-US" sz="2200" b="1" dirty="0">
                          <a:latin typeface="+mn-lt"/>
                        </a:rPr>
                        <a:t>Anaerobic digestion</a:t>
                      </a:r>
                      <a:r>
                        <a:rPr lang="en-US" sz="2200" dirty="0">
                          <a:latin typeface="+mn-lt"/>
                        </a:rPr>
                        <a:t>, composting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06622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Sheep</a:t>
                      </a:r>
                      <a:endParaRPr lang="en-US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17,398</a:t>
                      </a:r>
                      <a:endParaRPr lang="en-US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+mn-lt"/>
                        </a:rPr>
                        <a:t>5-100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+mn-lt"/>
                        </a:rPr>
                        <a:t>Dry lot, daily spread, composting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0995042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Goat </a:t>
                      </a:r>
                      <a:endParaRPr lang="en-US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18,721</a:t>
                      </a:r>
                      <a:endParaRPr lang="en-US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+mn-lt"/>
                        </a:rPr>
                        <a:t>5-100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+mn-lt"/>
                        </a:rPr>
                        <a:t>Dry lot, daily spread, composting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9141517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Poultry</a:t>
                      </a:r>
                      <a:endParaRPr lang="en-US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+mn-lt"/>
                        </a:rPr>
                        <a:t>2,444,000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+mn-lt"/>
                        </a:rPr>
                        <a:t>5-thousands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+mn-lt"/>
                        </a:rPr>
                        <a:t>Dry lot, </a:t>
                      </a:r>
                      <a:r>
                        <a:rPr lang="en-US" sz="2200" b="1" dirty="0">
                          <a:latin typeface="+mn-lt"/>
                        </a:rPr>
                        <a:t>composting</a:t>
                      </a:r>
                    </a:p>
                    <a:p>
                      <a:pPr algn="l"/>
                      <a:endParaRPr lang="en-US" sz="2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742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789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E267BA-DA5E-4A82-9335-51E46D53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40" y="404664"/>
            <a:ext cx="78867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Manure management Co-benefits 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EF1BA04-6A30-4F9A-A692-AE5FA5E80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226769"/>
              </p:ext>
            </p:extLst>
          </p:nvPr>
        </p:nvGraphicFramePr>
        <p:xfrm>
          <a:off x="494700" y="1281583"/>
          <a:ext cx="8188779" cy="483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072">
                  <a:extLst>
                    <a:ext uri="{9D8B030D-6E8A-4147-A177-3AD203B41FA5}">
                      <a16:colId xmlns:a16="http://schemas.microsoft.com/office/drawing/2014/main" val="76023238"/>
                    </a:ext>
                  </a:extLst>
                </a:gridCol>
                <a:gridCol w="1316148">
                  <a:extLst>
                    <a:ext uri="{9D8B030D-6E8A-4147-A177-3AD203B41FA5}">
                      <a16:colId xmlns:a16="http://schemas.microsoft.com/office/drawing/2014/main" val="802251315"/>
                    </a:ext>
                  </a:extLst>
                </a:gridCol>
                <a:gridCol w="2537395">
                  <a:extLst>
                    <a:ext uri="{9D8B030D-6E8A-4147-A177-3AD203B41FA5}">
                      <a16:colId xmlns:a16="http://schemas.microsoft.com/office/drawing/2014/main" val="45951026"/>
                    </a:ext>
                  </a:extLst>
                </a:gridCol>
                <a:gridCol w="2294164">
                  <a:extLst>
                    <a:ext uri="{9D8B030D-6E8A-4147-A177-3AD203B41FA5}">
                      <a16:colId xmlns:a16="http://schemas.microsoft.com/office/drawing/2014/main" val="959191588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en-US" sz="2200" dirty="0"/>
                        <a:t>Management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Extent of practice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FF00"/>
                          </a:solidFill>
                        </a:rPr>
                        <a:t>Benefits (adaptation)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FF00"/>
                          </a:solidFill>
                        </a:rPr>
                        <a:t>Co-benefits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1860319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Liquid/Slurry, Pit storage  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**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Better distribution to the field 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High CH</a:t>
                      </a:r>
                      <a:r>
                        <a:rPr lang="en-US" sz="2200" baseline="-25000" dirty="0"/>
                        <a:t>4 </a:t>
                      </a:r>
                      <a:r>
                        <a:rPr lang="en-US" sz="2200" dirty="0"/>
                        <a:t>emission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19258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Solid storage 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****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Better distribution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Low GHG emission   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388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2200" dirty="0"/>
                        <a:t>Dry lot 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***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Better distribution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Low GHG emission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0485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2200" dirty="0"/>
                        <a:t>Daily spread (grazing)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****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Uneven distribution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Easy management, low emissions 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68577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2200" dirty="0"/>
                        <a:t>Anaerobic Digestion 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*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Expensive investment, high labor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Source of renewable energy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42581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2200" dirty="0"/>
                        <a:t>Composting 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***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Better nutrient availability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Low GHG emissions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61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077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1349" y="708794"/>
            <a:ext cx="8205107" cy="776512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Crops – Livestock Integration  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9553" y="1916832"/>
            <a:ext cx="3600399" cy="1331145"/>
          </a:xfrm>
          <a:solidFill>
            <a:schemeClr val="accent3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Crops: rice, maize</a:t>
            </a:r>
          </a:p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Perennial crops: palm oil, rubber, coffee, cocoa, sugarcane</a:t>
            </a:r>
          </a:p>
          <a:p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6DE3D1-E733-4F4C-B1A4-16DD1C193F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833" y="3868145"/>
            <a:ext cx="4547407" cy="2873223"/>
          </a:xfrm>
          <a:prstGeom prst="rect">
            <a:avLst/>
          </a:prstGeom>
          <a:noFill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8BD6FBC-4DB4-4DBE-9B19-C11124E913D5}"/>
              </a:ext>
            </a:extLst>
          </p:cNvPr>
          <p:cNvSpPr txBox="1">
            <a:spLocks/>
          </p:cNvSpPr>
          <p:nvPr/>
        </p:nvSpPr>
        <p:spPr>
          <a:xfrm>
            <a:off x="5076056" y="1988840"/>
            <a:ext cx="3600399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Ruminant: cattle, buffalo, goat and sheep</a:t>
            </a:r>
          </a:p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Poultry: duck, local chicken</a:t>
            </a: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4B2EE904-B13A-4FB9-9AA6-04843BC7345A}"/>
              </a:ext>
            </a:extLst>
          </p:cNvPr>
          <p:cNvCxnSpPr>
            <a:cxnSpLocks/>
            <a:stCxn id="11" idx="2"/>
            <a:endCxn id="12" idx="2"/>
          </p:cNvCxnSpPr>
          <p:nvPr/>
        </p:nvCxnSpPr>
        <p:spPr>
          <a:xfrm rot="5400000">
            <a:off x="4590505" y="962225"/>
            <a:ext cx="35001" cy="4536503"/>
          </a:xfrm>
          <a:prstGeom prst="bentConnector3">
            <a:avLst>
              <a:gd name="adj1" fmla="val 753124"/>
            </a:avLst>
          </a:prstGeom>
          <a:ln w="2857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76CD1030-43EB-4B4D-A319-4C1F882BBDE6}"/>
              </a:ext>
            </a:extLst>
          </p:cNvPr>
          <p:cNvCxnSpPr>
            <a:cxnSpLocks/>
            <a:stCxn id="12" idx="0"/>
            <a:endCxn id="11" idx="0"/>
          </p:cNvCxnSpPr>
          <p:nvPr/>
        </p:nvCxnSpPr>
        <p:spPr>
          <a:xfrm rot="16200000" flipH="1">
            <a:off x="4572000" y="-315415"/>
            <a:ext cx="72008" cy="4536503"/>
          </a:xfrm>
          <a:prstGeom prst="bentConnector3">
            <a:avLst>
              <a:gd name="adj1" fmla="val -317465"/>
            </a:avLst>
          </a:prstGeom>
          <a:ln w="2857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1960EF9-694D-45D2-B68E-0D9D6F4330DF}"/>
              </a:ext>
            </a:extLst>
          </p:cNvPr>
          <p:cNvSpPr txBox="1"/>
          <p:nvPr/>
        </p:nvSpPr>
        <p:spPr>
          <a:xfrm>
            <a:off x="3635896" y="1340768"/>
            <a:ext cx="2388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Residues as feed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7319CC-96F8-4AE5-A5E5-4F26A5C160C6}"/>
              </a:ext>
            </a:extLst>
          </p:cNvPr>
          <p:cNvSpPr txBox="1"/>
          <p:nvPr/>
        </p:nvSpPr>
        <p:spPr>
          <a:xfrm>
            <a:off x="3583574" y="3398379"/>
            <a:ext cx="2440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Manure and urine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F5F272-70FF-4D0A-B0CD-DA216B98AF46}"/>
              </a:ext>
            </a:extLst>
          </p:cNvPr>
          <p:cNvSpPr txBox="1"/>
          <p:nvPr/>
        </p:nvSpPr>
        <p:spPr>
          <a:xfrm>
            <a:off x="403650" y="190381"/>
            <a:ext cx="6161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Examples of improved systems </a:t>
            </a:r>
          </a:p>
        </p:txBody>
      </p:sp>
    </p:spTree>
    <p:extLst>
      <p:ext uri="{BB962C8B-B14F-4D97-AF65-F5344CB8AC3E}">
        <p14:creationId xmlns:p14="http://schemas.microsoft.com/office/powerpoint/2010/main" val="148182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7E4523-6C6F-426B-AABF-BDD47704558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"/>
          <a:stretch/>
        </p:blipFill>
        <p:spPr bwMode="auto">
          <a:xfrm>
            <a:off x="251520" y="1340768"/>
            <a:ext cx="4176464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6F757A-AFEF-4EAF-9FA2-6F64BC80041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50" y="1340768"/>
            <a:ext cx="4307430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9BE564-57BD-4A7A-B33F-3C6191D4CAA4}"/>
              </a:ext>
            </a:extLst>
          </p:cNvPr>
          <p:cNvSpPr txBox="1"/>
          <p:nvPr/>
        </p:nvSpPr>
        <p:spPr>
          <a:xfrm>
            <a:off x="499541" y="332656"/>
            <a:ext cx="8392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Fertigation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(especially for sandy soils and  water scarcity areas)  </a:t>
            </a:r>
          </a:p>
        </p:txBody>
      </p:sp>
    </p:spTree>
    <p:extLst>
      <p:ext uri="{BB962C8B-B14F-4D97-AF65-F5344CB8AC3E}">
        <p14:creationId xmlns:p14="http://schemas.microsoft.com/office/powerpoint/2010/main" val="1432944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B0300-BA11-474D-931D-C4C791B8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43160"/>
          </a:xfrm>
        </p:spPr>
        <p:txBody>
          <a:bodyPr>
            <a:noAutofit/>
          </a:bodyPr>
          <a:lstStyle/>
          <a:p>
            <a:pPr marL="398463" indent="-398463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Closing yield gap, e.g. for oil palm plantation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BEBA36-0BB4-478A-83B0-AF05E2801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440999"/>
              </p:ext>
            </p:extLst>
          </p:nvPr>
        </p:nvGraphicFramePr>
        <p:xfrm>
          <a:off x="575555" y="1268760"/>
          <a:ext cx="7992889" cy="2691782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3522388803"/>
                    </a:ext>
                  </a:extLst>
                </a:gridCol>
                <a:gridCol w="979096">
                  <a:extLst>
                    <a:ext uri="{9D8B030D-6E8A-4147-A177-3AD203B41FA5}">
                      <a16:colId xmlns:a16="http://schemas.microsoft.com/office/drawing/2014/main" val="3426858153"/>
                    </a:ext>
                  </a:extLst>
                </a:gridCol>
                <a:gridCol w="1181144">
                  <a:extLst>
                    <a:ext uri="{9D8B030D-6E8A-4147-A177-3AD203B41FA5}">
                      <a16:colId xmlns:a16="http://schemas.microsoft.com/office/drawing/2014/main" val="417820423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768441425"/>
                    </a:ext>
                  </a:extLst>
                </a:gridCol>
                <a:gridCol w="1362164">
                  <a:extLst>
                    <a:ext uri="{9D8B030D-6E8A-4147-A177-3AD203B41FA5}">
                      <a16:colId xmlns:a16="http://schemas.microsoft.com/office/drawing/2014/main" val="2198422077"/>
                    </a:ext>
                  </a:extLst>
                </a:gridCol>
                <a:gridCol w="989877">
                  <a:extLst>
                    <a:ext uri="{9D8B030D-6E8A-4147-A177-3AD203B41FA5}">
                      <a16:colId xmlns:a16="http://schemas.microsoft.com/office/drawing/2014/main" val="2321319231"/>
                    </a:ext>
                  </a:extLst>
                </a:gridCol>
                <a:gridCol w="960328">
                  <a:extLst>
                    <a:ext uri="{9D8B030D-6E8A-4147-A177-3AD203B41FA5}">
                      <a16:colId xmlns:a16="http://schemas.microsoft.com/office/drawing/2014/main" val="665830894"/>
                    </a:ext>
                  </a:extLst>
                </a:gridCol>
              </a:tblGrid>
              <a:tr h="70167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 of plantation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Current FFB Yield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Attainable FFB yld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Exploitable Yld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Extra FFB prodxn potential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Land  saving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289234"/>
                  </a:ext>
                </a:extLst>
              </a:tr>
              <a:tr h="467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(Million ha)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t/(ha.yr)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t/(ha.yr)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of attainable yld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Million 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million 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958920"/>
                  </a:ext>
                </a:extLst>
              </a:tr>
              <a:tr h="4867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 plantations (59%)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279207"/>
                  </a:ext>
                </a:extLst>
              </a:tr>
              <a:tr h="4677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Smallholders (41%)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84426"/>
                  </a:ext>
                </a:extLst>
              </a:tr>
              <a:tr h="2533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Indonesia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95541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3676D8B-7AC9-429C-B12F-82F629EBABD1}"/>
              </a:ext>
            </a:extLst>
          </p:cNvPr>
          <p:cNvSpPr txBox="1"/>
          <p:nvPr/>
        </p:nvSpPr>
        <p:spPr>
          <a:xfrm>
            <a:off x="575555" y="4474544"/>
            <a:ext cx="7992889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If we can increase yield to 70-80% of potential yield: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can produce extra 125 Mt extra FFB (about 25 Mt CPO)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Increase farmers income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Avoid  about 7 </a:t>
            </a:r>
            <a:r>
              <a:rPr lang="en-US" sz="2400" dirty="0" err="1"/>
              <a:t>Mha</a:t>
            </a:r>
            <a:r>
              <a:rPr lang="en-US" sz="2400" dirty="0"/>
              <a:t> OP plantation expansion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Significantly reduce GHG emissions   </a:t>
            </a:r>
          </a:p>
        </p:txBody>
      </p:sp>
    </p:spTree>
    <p:extLst>
      <p:ext uri="{BB962C8B-B14F-4D97-AF65-F5344CB8AC3E}">
        <p14:creationId xmlns:p14="http://schemas.microsoft.com/office/powerpoint/2010/main" val="690849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FA9D5D-A5F7-45D5-A60E-D8AEAA279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t="14202" r="36161" b="14922"/>
          <a:stretch/>
        </p:blipFill>
        <p:spPr>
          <a:xfrm>
            <a:off x="5076056" y="2868618"/>
            <a:ext cx="2852726" cy="39437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ABD001-3819-4B44-B5AA-49C25C67FB15}"/>
              </a:ext>
            </a:extLst>
          </p:cNvPr>
          <p:cNvSpPr txBox="1"/>
          <p:nvPr/>
        </p:nvSpPr>
        <p:spPr>
          <a:xfrm>
            <a:off x="395535" y="1052736"/>
            <a:ext cx="8354723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/>
              <a:t>The goal is maintenance of food security and increasing farmers’ income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/>
              <a:t>We will </a:t>
            </a:r>
            <a:r>
              <a:rPr lang="en-US" sz="2800" b="1" dirty="0"/>
              <a:t>include adaptation </a:t>
            </a:r>
            <a:r>
              <a:rPr lang="en-US" sz="2800" dirty="0"/>
              <a:t>and co-benefit assessment in our next reporting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0A2FE3-5B1E-4B2F-BF1F-AC61F401181A}"/>
              </a:ext>
            </a:extLst>
          </p:cNvPr>
          <p:cNvSpPr/>
          <p:nvPr/>
        </p:nvSpPr>
        <p:spPr>
          <a:xfrm>
            <a:off x="611560" y="26064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and assessment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6F5C2-1712-4BD2-9943-98BA337E97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5" t="16156" r="45311" b="22001"/>
          <a:stretch/>
        </p:blipFill>
        <p:spPr>
          <a:xfrm>
            <a:off x="899592" y="2868618"/>
            <a:ext cx="2852726" cy="39437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8910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323AA64-2EA8-47CF-937C-81832947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and Future Needs   </a:t>
            </a:r>
            <a:endParaRPr lang="en-US" sz="4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9386B25-1D5F-408D-BB3A-F7DED21C1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5285"/>
            <a:ext cx="8291264" cy="45259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How to speed up and scale up the implementation </a:t>
            </a:r>
          </a:p>
          <a:p>
            <a:r>
              <a:rPr lang="en-US" sz="2800" dirty="0"/>
              <a:t>Capacity building, especially for remote and resource poor farmers. </a:t>
            </a:r>
          </a:p>
          <a:p>
            <a:r>
              <a:rPr lang="en-US" sz="2800" dirty="0"/>
              <a:t>Regional scale pilots to develop, implement and evaluate improved nutrient and manure management </a:t>
            </a:r>
          </a:p>
          <a:p>
            <a:r>
              <a:rPr lang="en-US" sz="2800" dirty="0"/>
              <a:t>Technology exchange, not only between Annex 1 and Non-Annex 1 countries, but also among Non Annex 1 countries </a:t>
            </a:r>
          </a:p>
          <a:p>
            <a:r>
              <a:rPr lang="en-US" sz="2800" dirty="0"/>
              <a:t>Other means of implementations      </a:t>
            </a:r>
          </a:p>
        </p:txBody>
      </p:sp>
    </p:spTree>
    <p:extLst>
      <p:ext uri="{BB962C8B-B14F-4D97-AF65-F5344CB8AC3E}">
        <p14:creationId xmlns:p14="http://schemas.microsoft.com/office/powerpoint/2010/main" val="264778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C6B0-3527-4DAE-821C-8E659E48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6672"/>
            <a:ext cx="7886700" cy="63239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2A184-DC01-456C-B873-49E5D6C63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768"/>
            <a:ext cx="8047806" cy="338437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Nutrient Sources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Conventional and Improved Nutrient Use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Manure management: how to improve  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Benefits and synergies 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Challenges and how to fill the gaps </a:t>
            </a:r>
          </a:p>
        </p:txBody>
      </p:sp>
    </p:spTree>
    <p:extLst>
      <p:ext uri="{BB962C8B-B14F-4D97-AF65-F5344CB8AC3E}">
        <p14:creationId xmlns:p14="http://schemas.microsoft.com/office/powerpoint/2010/main" val="215107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4C8A1-EC1C-4F3B-BEE1-1901129FB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40" y="404664"/>
            <a:ext cx="78867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Background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95749-BFF9-43E7-B3CD-A85728F33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2" y="1124744"/>
            <a:ext cx="8065605" cy="496855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Indonesia’s agricultural systems vary in terms of:</a:t>
            </a:r>
          </a:p>
          <a:p>
            <a:r>
              <a:rPr lang="en-US" sz="2800" b="1" dirty="0"/>
              <a:t>Management systems </a:t>
            </a:r>
            <a:r>
              <a:rPr lang="en-US" sz="2800" dirty="0"/>
              <a:t>(traditional vs modern management), </a:t>
            </a:r>
          </a:p>
          <a:p>
            <a:r>
              <a:rPr lang="en-US" sz="2800" b="1" dirty="0"/>
              <a:t>Farm size</a:t>
            </a:r>
            <a:r>
              <a:rPr lang="en-US" sz="2800" dirty="0"/>
              <a:t>, from a fraction of hectare under annual food crop  to hundreds of hectares under large plantations   </a:t>
            </a:r>
          </a:p>
          <a:p>
            <a:r>
              <a:rPr lang="en-US" sz="2800" b="1" dirty="0"/>
              <a:t>Farmers’ socio-economic backgrounds</a:t>
            </a:r>
            <a:r>
              <a:rPr lang="en-US" sz="2800" dirty="0"/>
              <a:t>, </a:t>
            </a:r>
          </a:p>
          <a:p>
            <a:r>
              <a:rPr lang="en-US" sz="2800" b="1" dirty="0"/>
              <a:t>Bio-physical</a:t>
            </a:r>
            <a:r>
              <a:rPr lang="en-US" sz="2800" dirty="0"/>
              <a:t> circumstances (humid tropical to semi-arid; 0 to &gt;1500 m </a:t>
            </a:r>
            <a:r>
              <a:rPr lang="en-US" sz="2800" dirty="0" err="1"/>
              <a:t>asl</a:t>
            </a:r>
            <a:r>
              <a:rPr lang="en-US" sz="2800" dirty="0"/>
              <a:t>.)</a:t>
            </a:r>
          </a:p>
          <a:p>
            <a:r>
              <a:rPr lang="en-US" sz="2800" b="1" dirty="0"/>
              <a:t>Farming systems</a:t>
            </a:r>
          </a:p>
        </p:txBody>
      </p:sp>
    </p:spTree>
    <p:extLst>
      <p:ext uri="{BB962C8B-B14F-4D97-AF65-F5344CB8AC3E}">
        <p14:creationId xmlns:p14="http://schemas.microsoft.com/office/powerpoint/2010/main" val="245626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56CAB-14A4-49AD-8819-68D5F3478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2656"/>
            <a:ext cx="7886700" cy="6950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Farming Systems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724148E-58F2-4D78-8907-1D08DBD8DF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019793"/>
              </p:ext>
            </p:extLst>
          </p:nvPr>
        </p:nvGraphicFramePr>
        <p:xfrm>
          <a:off x="539552" y="1124744"/>
          <a:ext cx="8208913" cy="46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4176">
                  <a:extLst>
                    <a:ext uri="{9D8B030D-6E8A-4147-A177-3AD203B41FA5}">
                      <a16:colId xmlns:a16="http://schemas.microsoft.com/office/drawing/2014/main" val="4110181915"/>
                    </a:ext>
                  </a:extLst>
                </a:gridCol>
                <a:gridCol w="2020320">
                  <a:extLst>
                    <a:ext uri="{9D8B030D-6E8A-4147-A177-3AD203B41FA5}">
                      <a16:colId xmlns:a16="http://schemas.microsoft.com/office/drawing/2014/main" val="1929334691"/>
                    </a:ext>
                  </a:extLst>
                </a:gridCol>
                <a:gridCol w="1937869">
                  <a:extLst>
                    <a:ext uri="{9D8B030D-6E8A-4147-A177-3AD203B41FA5}">
                      <a16:colId xmlns:a16="http://schemas.microsoft.com/office/drawing/2014/main" val="4199228764"/>
                    </a:ext>
                  </a:extLst>
                </a:gridCol>
                <a:gridCol w="1806548">
                  <a:extLst>
                    <a:ext uri="{9D8B030D-6E8A-4147-A177-3AD203B41FA5}">
                      <a16:colId xmlns:a16="http://schemas.microsoft.com/office/drawing/2014/main" val="1621357076"/>
                    </a:ext>
                  </a:extLst>
                </a:gridCol>
              </a:tblGrid>
              <a:tr h="297180">
                <a:tc rowSpan="2">
                  <a:txBody>
                    <a:bodyPr/>
                    <a:lstStyle/>
                    <a:p>
                      <a:r>
                        <a:rPr lang="en-US" sz="2000" dirty="0"/>
                        <a:t>Farming Systems 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Nutrient Management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dirty="0"/>
                        <a:t>Vulnerability</a:t>
                      </a:r>
                    </a:p>
                    <a:p>
                      <a:r>
                        <a:rPr lang="en-US" sz="2000" dirty="0"/>
                        <a:t> to CC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5376344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Organic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Chemical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224508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r>
                        <a:rPr lang="en-US" sz="2000" dirty="0"/>
                        <a:t>Paddy rice (7.5 </a:t>
                      </a:r>
                      <a:r>
                        <a:rPr lang="en-US" sz="2000" dirty="0" err="1"/>
                        <a:t>Mha</a:t>
                      </a:r>
                      <a:r>
                        <a:rPr lang="en-US" sz="2000" dirty="0"/>
                        <a:t>)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Low-Medium inputs 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Medium to high inputs 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Very high  (rainfed) -Vulnerable  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556463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2000" dirty="0"/>
                        <a:t>Annual upland food and veg. crops (9.6 </a:t>
                      </a:r>
                      <a:r>
                        <a:rPr lang="en-US" sz="2000" dirty="0" err="1"/>
                        <a:t>Mha</a:t>
                      </a:r>
                      <a:r>
                        <a:rPr lang="en-US" sz="2000" dirty="0"/>
                        <a:t>)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Low-medium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Low medium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Very high  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04005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2000" dirty="0"/>
                        <a:t>Agroforestry (27 </a:t>
                      </a:r>
                      <a:r>
                        <a:rPr lang="en-US" sz="2000" dirty="0" err="1"/>
                        <a:t>Mha</a:t>
                      </a:r>
                      <a:r>
                        <a:rPr lang="en-US" sz="2000" dirty="0"/>
                        <a:t>)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Low-medium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Low-medium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Low - Moderate 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09622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2000" dirty="0"/>
                        <a:t>Perennial tree crops plantation (16 </a:t>
                      </a:r>
                      <a:r>
                        <a:rPr lang="en-US" sz="2000" dirty="0" err="1"/>
                        <a:t>Mha</a:t>
                      </a:r>
                      <a:r>
                        <a:rPr lang="en-US" sz="2000" dirty="0"/>
                        <a:t>)  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Low-high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Low-high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Low - Moderate 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870064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2000" dirty="0"/>
                        <a:t>Animal husbandry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n.a.</a:t>
                      </a:r>
                      <a:endParaRPr lang="en-US" sz="2000" dirty="0"/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n.a.</a:t>
                      </a:r>
                      <a:endParaRPr lang="en-US" sz="2000" dirty="0"/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High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96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63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3600450" cy="236165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1800" dirty="0"/>
              <a:t>Manure</a:t>
            </a:r>
          </a:p>
          <a:p>
            <a:r>
              <a:rPr lang="en-US" sz="1800" dirty="0"/>
              <a:t>Crop residues (rice straw, corn stalk, palm frond, etc.)</a:t>
            </a:r>
          </a:p>
          <a:p>
            <a:r>
              <a:rPr lang="en-US" sz="1800" dirty="0"/>
              <a:t>Composts </a:t>
            </a:r>
          </a:p>
          <a:p>
            <a:r>
              <a:rPr lang="en-US" sz="1800" dirty="0"/>
              <a:t>Green manure</a:t>
            </a:r>
          </a:p>
          <a:p>
            <a:r>
              <a:rPr lang="en-US" sz="1800" dirty="0"/>
              <a:t>Legume cover crops</a:t>
            </a:r>
          </a:p>
          <a:p>
            <a:r>
              <a:rPr lang="en-US" sz="1800" dirty="0"/>
              <a:t>Bio-fertilizers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980731"/>
            <a:ext cx="3600450" cy="4293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Organic  matter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19964" y="980728"/>
            <a:ext cx="3600450" cy="4293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Chemical fertilizers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19964" y="1556793"/>
            <a:ext cx="3600450" cy="2361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Urea </a:t>
            </a:r>
          </a:p>
          <a:p>
            <a:r>
              <a:rPr lang="en-US" sz="1800" dirty="0"/>
              <a:t>Ammonium sulphate (ZA) for calcareous soils </a:t>
            </a:r>
          </a:p>
          <a:p>
            <a:r>
              <a:rPr lang="en-US" sz="1800" dirty="0"/>
              <a:t>NPK</a:t>
            </a:r>
          </a:p>
          <a:p>
            <a:r>
              <a:rPr lang="en-US" sz="1800" dirty="0"/>
              <a:t>SP-36, TSP, Rock </a:t>
            </a:r>
            <a:r>
              <a:rPr lang="en-US" sz="1800" dirty="0" err="1"/>
              <a:t>Phospate</a:t>
            </a:r>
            <a:endParaRPr lang="en-US" sz="1800" dirty="0"/>
          </a:p>
          <a:p>
            <a:r>
              <a:rPr lang="en-US" sz="1800" dirty="0" err="1"/>
              <a:t>KCl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7483" t="16576" r="38537" b="59841"/>
          <a:stretch/>
        </p:blipFill>
        <p:spPr>
          <a:xfrm>
            <a:off x="6156176" y="5153074"/>
            <a:ext cx="2740976" cy="151628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E0DC52B6-8E9F-44BE-9664-D392DB77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48" y="260648"/>
            <a:ext cx="7886700" cy="55005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Nutrient sources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2022A6-2764-4016-84E4-1D25EFC04556}"/>
              </a:ext>
            </a:extLst>
          </p:cNvPr>
          <p:cNvSpPr txBox="1">
            <a:spLocks/>
          </p:cNvSpPr>
          <p:nvPr/>
        </p:nvSpPr>
        <p:spPr>
          <a:xfrm>
            <a:off x="628650" y="4150703"/>
            <a:ext cx="8091764" cy="7184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Farmers’ knowledge of the role and application of these nutrient sources vary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Sometimes competitive use of organic manure off-farm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18D8A9-03CC-441E-B268-7215DC7B1B19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667"/>
          <a:stretch/>
        </p:blipFill>
        <p:spPr bwMode="auto">
          <a:xfrm>
            <a:off x="683568" y="4998079"/>
            <a:ext cx="2339340" cy="185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9C714-4B94-4C00-88DA-24460682307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1" t="23956" r="12987"/>
          <a:stretch>
            <a:fillRect/>
          </a:stretch>
        </p:blipFill>
        <p:spPr bwMode="auto">
          <a:xfrm>
            <a:off x="3347864" y="4984783"/>
            <a:ext cx="2459990" cy="1845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138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>
            <a:extLst>
              <a:ext uri="{FF2B5EF4-FFF2-40B4-BE49-F238E27FC236}">
                <a16:creationId xmlns:a16="http://schemas.microsoft.com/office/drawing/2014/main" id="{6237A3A9-9ED4-4BCF-8B97-3C14C671F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10" y="4507708"/>
            <a:ext cx="1171575" cy="10025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52A75D-9D6F-4595-A052-5A2B722EA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195" y="1796653"/>
            <a:ext cx="1003697" cy="975122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5">
            <a:extLst>
              <a:ext uri="{FF2B5EF4-FFF2-40B4-BE49-F238E27FC236}">
                <a16:creationId xmlns:a16="http://schemas.microsoft.com/office/drawing/2014/main" id="{446CB3D5-A29D-45D5-AA64-410A4F118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10" y="3206355"/>
            <a:ext cx="1120379" cy="10025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">
            <a:extLst>
              <a:ext uri="{FF2B5EF4-FFF2-40B4-BE49-F238E27FC236}">
                <a16:creationId xmlns:a16="http://schemas.microsoft.com/office/drawing/2014/main" id="{9A4290EA-4C10-4005-9394-5F70B4BEA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911" y="3256361"/>
            <a:ext cx="1494235" cy="15454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 descr="Azotobacter 3">
            <a:extLst>
              <a:ext uri="{FF2B5EF4-FFF2-40B4-BE49-F238E27FC236}">
                <a16:creationId xmlns:a16="http://schemas.microsoft.com/office/drawing/2014/main" id="{194DCF2D-25DA-4F26-93BF-225CBC038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10" y="1789510"/>
            <a:ext cx="1048941" cy="989409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TextBox 14">
            <a:extLst>
              <a:ext uri="{FF2B5EF4-FFF2-40B4-BE49-F238E27FC236}">
                <a16:creationId xmlns:a16="http://schemas.microsoft.com/office/drawing/2014/main" id="{A5F96C1F-2D98-450E-B9F3-BEB3259DD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526" y="2877742"/>
            <a:ext cx="1241822" cy="2628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d-ID" sz="1108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N</a:t>
            </a:r>
            <a:r>
              <a:rPr lang="en-US" sz="1108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-fixing</a:t>
            </a:r>
            <a:endParaRPr lang="id-ID" sz="1108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3560" name="TextBox 15">
            <a:extLst>
              <a:ext uri="{FF2B5EF4-FFF2-40B4-BE49-F238E27FC236}">
                <a16:creationId xmlns:a16="http://schemas.microsoft.com/office/drawing/2014/main" id="{6D3F9C15-397A-4244-AC64-2D8CE36F5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142" y="5569744"/>
            <a:ext cx="1134666" cy="2628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d-ID" sz="1108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</a:t>
            </a:r>
            <a:r>
              <a:rPr lang="en-US" sz="1108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-solubilizing</a:t>
            </a:r>
            <a:endParaRPr lang="id-ID" sz="1108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3561" name="TextBox 16">
            <a:extLst>
              <a:ext uri="{FF2B5EF4-FFF2-40B4-BE49-F238E27FC236}">
                <a16:creationId xmlns:a16="http://schemas.microsoft.com/office/drawing/2014/main" id="{E62705CD-D9D9-41C0-9C09-B460BC917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7426" y="4223148"/>
            <a:ext cx="1081088" cy="433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d-ID" sz="1108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Anti pat</a:t>
            </a:r>
            <a:r>
              <a:rPr lang="en-US" sz="1108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h</a:t>
            </a:r>
            <a:r>
              <a:rPr lang="id-ID" sz="1108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ogen</a:t>
            </a:r>
            <a:r>
              <a:rPr lang="en-US" sz="1108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s</a:t>
            </a:r>
            <a:endParaRPr lang="id-ID" sz="1108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3562" name="TextBox 17">
            <a:extLst>
              <a:ext uri="{FF2B5EF4-FFF2-40B4-BE49-F238E27FC236}">
                <a16:creationId xmlns:a16="http://schemas.microsoft.com/office/drawing/2014/main" id="{16488BD3-7D06-4D5E-881C-79AA19592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927" y="4850606"/>
            <a:ext cx="1302544" cy="433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1108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Organic matter decomposer</a:t>
            </a:r>
            <a:endParaRPr lang="id-ID" sz="1108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44E846-3A04-4BD5-8794-CC5B2A3C6F06}"/>
              </a:ext>
            </a:extLst>
          </p:cNvPr>
          <p:cNvSpPr/>
          <p:nvPr/>
        </p:nvSpPr>
        <p:spPr>
          <a:xfrm>
            <a:off x="367819" y="1556792"/>
            <a:ext cx="4930802" cy="4347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/>
              <a:buChar char="•"/>
              <a:defRPr/>
            </a:pPr>
            <a:r>
              <a:rPr lang="en-US" sz="2400" b="1" dirty="0">
                <a:ea typeface="Cambria" panose="02040503050406030204" pitchFamily="18" charset="0"/>
                <a:cs typeface="Cambria"/>
              </a:rPr>
              <a:t>N-fixing </a:t>
            </a:r>
            <a:r>
              <a:rPr lang="en-US" sz="2400" dirty="0">
                <a:ea typeface="Cambria" panose="02040503050406030204" pitchFamily="18" charset="0"/>
                <a:cs typeface="Cambria"/>
              </a:rPr>
              <a:t>bacteria </a:t>
            </a:r>
            <a:r>
              <a:rPr lang="en-US" sz="2400" dirty="0">
                <a:ea typeface="Cambria" panose="02040503050406030204" pitchFamily="18" charset="0"/>
                <a:cs typeface="Cambria"/>
                <a:sym typeface="Wingdings"/>
              </a:rPr>
              <a:t> Reduce chemical N fertilizer application</a:t>
            </a:r>
            <a:endParaRPr lang="en-US" sz="2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ea typeface="Cambria" panose="02040503050406030204" pitchFamily="18" charset="0"/>
              <a:cs typeface="Cambria"/>
            </a:endParaRPr>
          </a:p>
          <a:p>
            <a:pPr marL="214313" indent="-214313">
              <a:spcAft>
                <a:spcPts val="450"/>
              </a:spcAft>
              <a:buFont typeface="Arial"/>
              <a:buChar char="•"/>
              <a:defRPr/>
            </a:pPr>
            <a:r>
              <a:rPr lang="en-US" sz="2400" b="1" dirty="0">
                <a:ea typeface="Cambria" panose="02040503050406030204" pitchFamily="18" charset="0"/>
                <a:cs typeface="Cambria"/>
              </a:rPr>
              <a:t>P-Solubilizing</a:t>
            </a:r>
            <a:r>
              <a:rPr lang="en-US" sz="2400" dirty="0">
                <a:ea typeface="Cambria" panose="02040503050406030204" pitchFamily="18" charset="0"/>
                <a:cs typeface="Cambria"/>
              </a:rPr>
              <a:t> microbes </a:t>
            </a:r>
            <a:r>
              <a:rPr lang="en-US" sz="2400" dirty="0">
                <a:ea typeface="Cambria" panose="02040503050406030204" pitchFamily="18" charset="0"/>
                <a:cs typeface="Cambria"/>
                <a:sym typeface="Wingdings"/>
              </a:rPr>
              <a:t> Increase soil P availability, reduce P fertilizer requirement</a:t>
            </a:r>
            <a:endParaRPr lang="en-US" sz="2400" dirty="0">
              <a:ea typeface="Cambria" panose="02040503050406030204" pitchFamily="18" charset="0"/>
              <a:cs typeface="Cambria"/>
            </a:endParaRPr>
          </a:p>
          <a:p>
            <a:pPr marL="214313" indent="-214313">
              <a:spcAft>
                <a:spcPts val="450"/>
              </a:spcAft>
              <a:buFont typeface="Arial"/>
              <a:buChar char="•"/>
              <a:defRPr/>
            </a:pPr>
            <a:r>
              <a:rPr lang="en-US" sz="2400" dirty="0">
                <a:ea typeface="Cambria" panose="02040503050406030204" pitchFamily="18" charset="0"/>
                <a:cs typeface="Cambria"/>
              </a:rPr>
              <a:t>Organic matter </a:t>
            </a:r>
            <a:r>
              <a:rPr lang="en-US" sz="2400" b="1" dirty="0">
                <a:ea typeface="Cambria" panose="02040503050406030204" pitchFamily="18" charset="0"/>
                <a:cs typeface="Cambria"/>
              </a:rPr>
              <a:t>decomposers</a:t>
            </a:r>
            <a:r>
              <a:rPr lang="en-US" sz="2400" dirty="0">
                <a:ea typeface="Cambria" panose="02040503050406030204" pitchFamily="18" charset="0"/>
                <a:cs typeface="Cambria"/>
              </a:rPr>
              <a:t> </a:t>
            </a:r>
            <a:r>
              <a:rPr lang="en-US" sz="2400" dirty="0">
                <a:ea typeface="Cambria" panose="02040503050406030204" pitchFamily="18" charset="0"/>
                <a:cs typeface="Cambria"/>
                <a:sym typeface="Wingdings"/>
              </a:rPr>
              <a:t> Speed up composting, reduce C/N ratio, and  reduce soil NO</a:t>
            </a:r>
            <a:r>
              <a:rPr lang="en-US" sz="2400" baseline="-25000" dirty="0">
                <a:ea typeface="Cambria" panose="02040503050406030204" pitchFamily="18" charset="0"/>
                <a:cs typeface="Cambria"/>
                <a:sym typeface="Wingdings"/>
              </a:rPr>
              <a:t>3</a:t>
            </a:r>
            <a:r>
              <a:rPr lang="en-US" sz="2400" baseline="30000" dirty="0">
                <a:ea typeface="Cambria" panose="02040503050406030204" pitchFamily="18" charset="0"/>
                <a:cs typeface="Cambria"/>
                <a:sym typeface="Wingdings"/>
              </a:rPr>
              <a:t>-</a:t>
            </a:r>
            <a:r>
              <a:rPr lang="en-US" sz="2400" dirty="0">
                <a:ea typeface="Cambria" panose="02040503050406030204" pitchFamily="18" charset="0"/>
                <a:cs typeface="Cambria"/>
                <a:sym typeface="Wingdings"/>
              </a:rPr>
              <a:t>  fixation </a:t>
            </a:r>
            <a:endParaRPr lang="en-US" sz="2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Cambria" panose="02040503050406030204" pitchFamily="18" charset="0"/>
              <a:cs typeface="Cambria"/>
            </a:endParaRPr>
          </a:p>
          <a:p>
            <a:pPr marL="214313" indent="-214313">
              <a:spcAft>
                <a:spcPts val="450"/>
              </a:spcAft>
              <a:buFont typeface="Arial"/>
              <a:buChar char="•"/>
              <a:defRPr/>
            </a:pPr>
            <a:r>
              <a:rPr lang="en-US" sz="2400" b="1" dirty="0">
                <a:ea typeface="Cambria" panose="02040503050406030204" pitchFamily="18" charset="0"/>
                <a:cs typeface="Cambria"/>
              </a:rPr>
              <a:t>Plant growth promoters </a:t>
            </a:r>
            <a:r>
              <a:rPr lang="en-US" sz="2400" dirty="0">
                <a:ea typeface="Cambria" panose="02040503050406030204" pitchFamily="18" charset="0"/>
                <a:cs typeface="Cambria"/>
                <a:sym typeface="Wingdings"/>
              </a:rPr>
              <a:t> increase root development and nutrient uptake  </a:t>
            </a:r>
            <a:endParaRPr lang="en-US" sz="2400" dirty="0">
              <a:ea typeface="Cambria" panose="02040503050406030204" pitchFamily="18" charset="0"/>
              <a:cs typeface="Cambri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32BA62-8AA4-4E06-A95E-F837E3ED6823}"/>
              </a:ext>
            </a:extLst>
          </p:cNvPr>
          <p:cNvSpPr txBox="1"/>
          <p:nvPr/>
        </p:nvSpPr>
        <p:spPr>
          <a:xfrm>
            <a:off x="1331640" y="476672"/>
            <a:ext cx="7070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Increasing Roles of Biofertilizers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1A1D6D0-42B3-4E40-BA0C-5C0F60FDA235}"/>
              </a:ext>
            </a:extLst>
          </p:cNvPr>
          <p:cNvSpPr txBox="1"/>
          <p:nvPr/>
        </p:nvSpPr>
        <p:spPr>
          <a:xfrm>
            <a:off x="-304954" y="188640"/>
            <a:ext cx="9753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Improved Nutrient Management Strategies: 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Co-Benefits and Synergies 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5931A4D5-3489-4F25-B145-1742C31DF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373721"/>
              </p:ext>
            </p:extLst>
          </p:nvPr>
        </p:nvGraphicFramePr>
        <p:xfrm>
          <a:off x="467544" y="1196752"/>
          <a:ext cx="8424936" cy="521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3861917008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846075566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1966094671"/>
                    </a:ext>
                  </a:extLst>
                </a:gridCol>
              </a:tblGrid>
              <a:tr h="334334">
                <a:tc rowSpan="2">
                  <a:txBody>
                    <a:bodyPr/>
                    <a:lstStyle/>
                    <a:p>
                      <a:r>
                        <a:rPr lang="en-US" sz="2000" dirty="0"/>
                        <a:t>Strategies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Benefits/Co-benefits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775844"/>
                  </a:ext>
                </a:extLst>
              </a:tr>
              <a:tr h="334334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Adaptation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Co-benefits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6981092"/>
                  </a:ext>
                </a:extLst>
              </a:tr>
              <a:tr h="184933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Balanced fertilization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and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site specific recommendation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: e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.g. Soil Test Kits, Cropping calendar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Balanced nutrients requirement, increase fertilizer use efficiency, better crop vigor, more resistant to diseases, higher production, 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Lower N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O and lower CO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 emissions, lower eutrophication and water pollution, 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802466"/>
                  </a:ext>
                </a:extLst>
              </a:tr>
              <a:tr h="94869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Integrated nutrient management: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 Combining all available (especially local) sources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Higher efficiency, better crop growth and production 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Less leaching, lower water pollution, and lower indirect  N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O emission, more biodiverse soil biota 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2385"/>
                  </a:ext>
                </a:extLst>
              </a:tr>
              <a:tr h="948690"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latin typeface="+mn-lt"/>
                        </a:rPr>
                        <a:t>Higher use of organic matter 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Improved soil physical, chemical and biological properties 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Increased soil C stock, increase soil biota diversity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814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136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5931A4D5-3489-4F25-B145-1742C31DF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419731"/>
              </p:ext>
            </p:extLst>
          </p:nvPr>
        </p:nvGraphicFramePr>
        <p:xfrm>
          <a:off x="538618" y="1196752"/>
          <a:ext cx="8209846" cy="532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077">
                  <a:extLst>
                    <a:ext uri="{9D8B030D-6E8A-4147-A177-3AD203B41FA5}">
                      <a16:colId xmlns:a16="http://schemas.microsoft.com/office/drawing/2014/main" val="3861917008"/>
                    </a:ext>
                  </a:extLst>
                </a:gridCol>
                <a:gridCol w="3297834">
                  <a:extLst>
                    <a:ext uri="{9D8B030D-6E8A-4147-A177-3AD203B41FA5}">
                      <a16:colId xmlns:a16="http://schemas.microsoft.com/office/drawing/2014/main" val="846075566"/>
                    </a:ext>
                  </a:extLst>
                </a:gridCol>
                <a:gridCol w="2565935">
                  <a:extLst>
                    <a:ext uri="{9D8B030D-6E8A-4147-A177-3AD203B41FA5}">
                      <a16:colId xmlns:a16="http://schemas.microsoft.com/office/drawing/2014/main" val="1966094671"/>
                    </a:ext>
                  </a:extLst>
                </a:gridCol>
              </a:tblGrid>
              <a:tr h="297180">
                <a:tc rowSpan="2">
                  <a:txBody>
                    <a:bodyPr/>
                    <a:lstStyle/>
                    <a:p>
                      <a:r>
                        <a:rPr lang="en-US" sz="2400" dirty="0"/>
                        <a:t>Improved management systems 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Benefits/Co-benefits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775844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Adaptation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Co-benefits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6981092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Biofertilizer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Improved nutrient availability 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Lower needs for chemical fertilizers 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071733"/>
                  </a:ext>
                </a:extLst>
              </a:tr>
              <a:tr h="1668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Soil conditioners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(lime, organic matter, biochar, vermiculite, etc.)  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Improved soil fertility for problem soils such as acid soils, peat soils, ex-mining  areas: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Increase soil pH,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Increase CEC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Neutralize toxic elements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Improve soil structure</a:t>
                      </a:r>
                      <a:endParaRPr lang="in-ID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Increased crop growth and production, increase carbon storage, increase soil biodiversity 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22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1FF3D4B-DE10-4B65-B716-6ECE63FC4AD8}"/>
              </a:ext>
            </a:extLst>
          </p:cNvPr>
          <p:cNvSpPr txBox="1"/>
          <p:nvPr/>
        </p:nvSpPr>
        <p:spPr>
          <a:xfrm>
            <a:off x="-180528" y="188640"/>
            <a:ext cx="9753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Improved Nutrient Management Strategies: 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Co-Benefits and Synergies </a:t>
            </a:r>
          </a:p>
        </p:txBody>
      </p:sp>
    </p:spTree>
    <p:extLst>
      <p:ext uri="{BB962C8B-B14F-4D97-AF65-F5344CB8AC3E}">
        <p14:creationId xmlns:p14="http://schemas.microsoft.com/office/powerpoint/2010/main" val="3195769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Perangkat uji tanah sawah">
            <a:extLst>
              <a:ext uri="{FF2B5EF4-FFF2-40B4-BE49-F238E27FC236}">
                <a16:creationId xmlns:a16="http://schemas.microsoft.com/office/drawing/2014/main" id="{E54E7BA1-2FB6-428E-9C4C-73231F7EB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429" y="4221088"/>
            <a:ext cx="4811853" cy="188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DF2A4E-55E7-4737-804F-0D8266F014E2}"/>
              </a:ext>
            </a:extLst>
          </p:cNvPr>
          <p:cNvSpPr txBox="1"/>
          <p:nvPr/>
        </p:nvSpPr>
        <p:spPr>
          <a:xfrm>
            <a:off x="3923928" y="1745334"/>
            <a:ext cx="4811853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Soil N, P, K, pH extractant, </a:t>
            </a:r>
          </a:p>
          <a:p>
            <a:r>
              <a:rPr lang="en-US" sz="2800" dirty="0"/>
              <a:t>Nutrient color chart</a:t>
            </a:r>
          </a:p>
          <a:p>
            <a:r>
              <a:rPr lang="en-US" sz="2800" dirty="0"/>
              <a:t>Leaf color chart for N</a:t>
            </a:r>
          </a:p>
          <a:p>
            <a:r>
              <a:rPr lang="en-US" sz="2800" dirty="0"/>
              <a:t>Fertilizer recommendation chart  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09D2FEBA-9DAD-4FD4-B4C2-D096A1925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38" y="2467297"/>
            <a:ext cx="2475718" cy="175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721579-8EFD-4C78-972E-BCD1A40130CB}"/>
              </a:ext>
            </a:extLst>
          </p:cNvPr>
          <p:cNvSpPr txBox="1"/>
          <p:nvPr/>
        </p:nvSpPr>
        <p:spPr>
          <a:xfrm>
            <a:off x="467544" y="260648"/>
            <a:ext cx="8268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Test Kit for Site specific fertilizer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284904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FCCC Powerpoint Presentation" ma:contentTypeID="0x01010039B8B36D1000D743A50BEFF069B09C100063DC6F8912AF9B4FAEF5FFD750CA4BC6" ma:contentTypeVersion="1" ma:contentTypeDescription="Creates a new UNFCCC presentation" ma:contentTypeScope="" ma:versionID="35596aa15fa91fd541f42c49040f76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32012A-E642-401B-8B80-EF3168B74E63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0B7B547-6D36-421E-A1BD-428D62F9B8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F12120-4E13-422A-9DC0-BD52FC37E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5896</TotalTime>
  <Words>1073</Words>
  <Application>Microsoft Office PowerPoint</Application>
  <PresentationFormat>นำเสนอทางหน้าจอ (4:3)</PresentationFormat>
  <Paragraphs>230</Paragraphs>
  <Slides>17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Wingdings</vt:lpstr>
      <vt:lpstr>Office Theme</vt:lpstr>
      <vt:lpstr>งานนำเสนอ PowerPoint</vt:lpstr>
      <vt:lpstr>Coverage</vt:lpstr>
      <vt:lpstr>Background </vt:lpstr>
      <vt:lpstr>Main Farming Systems</vt:lpstr>
      <vt:lpstr>Nutrient sources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Animal husbandry </vt:lpstr>
      <vt:lpstr>Manure management Co-benefits </vt:lpstr>
      <vt:lpstr>งานนำเสนอ PowerPoint</vt:lpstr>
      <vt:lpstr>งานนำเสนอ PowerPoint</vt:lpstr>
      <vt:lpstr>Closing yield gap, e.g. for oil palm plantation </vt:lpstr>
      <vt:lpstr>งานนำเสนอ PowerPoint</vt:lpstr>
      <vt:lpstr>Challenges and Future Needs  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กิตติมา จินตนสนธิ</cp:lastModifiedBy>
  <cp:revision>411</cp:revision>
  <dcterms:created xsi:type="dcterms:W3CDTF">2013-02-18T14:28:42Z</dcterms:created>
  <dcterms:modified xsi:type="dcterms:W3CDTF">2019-12-05T10:40:38Z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0x01010039B8B36D1000D743A50BEFF069B09C100063DC6F8912AF9B4FAEF5FFD750CA4BC6</vt:lpwstr>
  </property>
</Properties>
</file>