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87" r:id="rId4"/>
    <p:sldMasterId id="2147483823" r:id="rId5"/>
    <p:sldMasterId id="2147483848" r:id="rId6"/>
    <p:sldMasterId id="2147483873" r:id="rId7"/>
    <p:sldMasterId id="2147483904" r:id="rId8"/>
    <p:sldMasterId id="2147483916" r:id="rId9"/>
    <p:sldMasterId id="2147483930" r:id="rId10"/>
  </p:sldMasterIdLst>
  <p:notesMasterIdLst>
    <p:notesMasterId r:id="rId29"/>
  </p:notesMasterIdLst>
  <p:handoutMasterIdLst>
    <p:handoutMasterId r:id="rId30"/>
  </p:handoutMasterIdLst>
  <p:sldIdLst>
    <p:sldId id="257" r:id="rId11"/>
    <p:sldId id="364" r:id="rId12"/>
    <p:sldId id="981" r:id="rId13"/>
    <p:sldId id="978" r:id="rId14"/>
    <p:sldId id="358" r:id="rId15"/>
    <p:sldId id="320" r:id="rId16"/>
    <p:sldId id="983" r:id="rId17"/>
    <p:sldId id="985" r:id="rId18"/>
    <p:sldId id="986" r:id="rId19"/>
    <p:sldId id="987" r:id="rId20"/>
    <p:sldId id="988" r:id="rId21"/>
    <p:sldId id="499" r:id="rId22"/>
    <p:sldId id="995" r:id="rId23"/>
    <p:sldId id="967" r:id="rId24"/>
    <p:sldId id="980" r:id="rId25"/>
    <p:sldId id="955" r:id="rId26"/>
    <p:sldId id="994" r:id="rId27"/>
    <p:sldId id="990" r:id="rId28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農林水産省" initials="ｎ" lastIdx="3" clrIdx="0"/>
  <p:cmAuthor id="1" name="農" initials="農林水産省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99"/>
    <a:srgbClr val="FFCCFF"/>
    <a:srgbClr val="FF9900"/>
    <a:srgbClr val="FFFF99"/>
    <a:srgbClr val="FF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4118" autoAdjust="0"/>
  </p:normalViewPr>
  <p:slideViewPr>
    <p:cSldViewPr snapToGrid="0">
      <p:cViewPr varScale="1">
        <p:scale>
          <a:sx n="70" d="100"/>
          <a:sy n="70" d="100"/>
        </p:scale>
        <p:origin x="1512" y="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400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DBDE60E-3C5B-455E-B303-DC2609FA3C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990" cy="497969"/>
          </a:xfrm>
          <a:prstGeom prst="rect">
            <a:avLst/>
          </a:prstGeom>
        </p:spPr>
        <p:txBody>
          <a:bodyPr vert="horz" lIns="88332" tIns="44166" rIns="88332" bIns="441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B21A540-E0C6-4B55-BAE9-E628BC8E8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690" y="2"/>
            <a:ext cx="2949990" cy="497969"/>
          </a:xfrm>
          <a:prstGeom prst="rect">
            <a:avLst/>
          </a:prstGeom>
        </p:spPr>
        <p:txBody>
          <a:bodyPr vert="horz" lIns="88332" tIns="44166" rIns="88332" bIns="44166" rtlCol="0"/>
          <a:lstStyle>
            <a:lvl1pPr algn="r">
              <a:defRPr sz="1200"/>
            </a:lvl1pPr>
          </a:lstStyle>
          <a:p>
            <a:fld id="{3E31F494-8D28-4C33-B244-002CE7AF1E4E}" type="datetimeFigureOut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E93EC8-682A-4F5A-92AC-AD5A69A426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1370"/>
            <a:ext cx="2949990" cy="497969"/>
          </a:xfrm>
          <a:prstGeom prst="rect">
            <a:avLst/>
          </a:prstGeom>
        </p:spPr>
        <p:txBody>
          <a:bodyPr vert="horz" lIns="88332" tIns="44166" rIns="88332" bIns="441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8DE260-9C17-4C5C-85F9-FC2ACD267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690" y="9441370"/>
            <a:ext cx="2949990" cy="497969"/>
          </a:xfrm>
          <a:prstGeom prst="rect">
            <a:avLst/>
          </a:prstGeom>
        </p:spPr>
        <p:txBody>
          <a:bodyPr vert="horz" lIns="88332" tIns="44166" rIns="88332" bIns="44166" rtlCol="0" anchor="b"/>
          <a:lstStyle>
            <a:lvl1pPr algn="r">
              <a:defRPr sz="1200"/>
            </a:lvl1pPr>
          </a:lstStyle>
          <a:p>
            <a:fld id="{6B670308-0E28-4A7B-934E-E7ED75A1CA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17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787" cy="49696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3"/>
            <a:ext cx="2949787" cy="49696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BBD62C46-6F57-4B64-A8FF-3A7D129895FE}" type="datetimeFigureOut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9"/>
            <a:ext cx="2949787" cy="49696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9"/>
            <a:ext cx="2949787" cy="49696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E7155302-1236-44A7-B49F-D6DD01B8E3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08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5FDB-62CF-4F29-9D31-8D84EB1EA347}" type="slidenum">
              <a:rPr kumimoji="1" lang="ja-JP" altLang="en-US" smtClean="0"/>
              <a:pPr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6808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A449C-8288-4371-83C4-3B56E0B4FCD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0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0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A449C-8288-4371-83C4-3B56E0B4FCD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0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9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C16B2-CDC0-4001-8248-CFA001C231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0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C16B2-CDC0-4001-8248-CFA001C231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0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85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DC6A2-95CE-4B16-8929-B5EB35B73DC9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9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1172A-072A-4AA1-BAE9-93732F8AAAB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98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55302-1236-44A7-B49F-D6DD01B8E3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69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A449C-8288-4371-83C4-3B56E0B4FCD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0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7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C16B2-CDC0-4001-8248-CFA001C231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0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9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521" indent="0" algn="ctr">
              <a:buNone/>
              <a:defRPr sz="1500"/>
            </a:lvl2pPr>
            <a:lvl3pPr marL="683036" indent="0" algn="ctr">
              <a:buNone/>
              <a:defRPr sz="1300"/>
            </a:lvl3pPr>
            <a:lvl4pPr marL="1024564" indent="0" algn="ctr">
              <a:buNone/>
              <a:defRPr sz="1200"/>
            </a:lvl4pPr>
            <a:lvl5pPr marL="1366064" indent="0" algn="ctr">
              <a:buNone/>
              <a:defRPr sz="1200"/>
            </a:lvl5pPr>
            <a:lvl6pPr marL="1707579" indent="0" algn="ctr">
              <a:buNone/>
              <a:defRPr sz="1200"/>
            </a:lvl6pPr>
            <a:lvl7pPr marL="2049109" indent="0" algn="ctr">
              <a:buNone/>
              <a:defRPr sz="1200"/>
            </a:lvl7pPr>
            <a:lvl8pPr marL="2390608" indent="0" algn="ctr">
              <a:buNone/>
              <a:defRPr sz="1200"/>
            </a:lvl8pPr>
            <a:lvl9pPr marL="2732128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0973-95F6-4EB8-8389-1341D89799A4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0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FC4D-800B-4572-95EA-3C8C298BB2AE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73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030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85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D76F-5024-4DFD-A492-C46BB0F61419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93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30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18928" y="6331004"/>
            <a:ext cx="2228850" cy="365125"/>
          </a:xfrm>
          <a:prstGeom prst="rect">
            <a:avLst/>
          </a:prstGeom>
        </p:spPr>
        <p:txBody>
          <a:bodyPr vert="horz" lIns="96057" tIns="48029" rIns="96057" bIns="48029" rtlCol="0" anchor="ctr"/>
          <a:lstStyle>
            <a:lvl1pPr algn="r">
              <a:defRPr sz="2073">
                <a:solidFill>
                  <a:schemeClr val="tx1"/>
                </a:solidFill>
              </a:defRPr>
            </a:lvl1pPr>
          </a:lstStyle>
          <a:p>
            <a:fld id="{DDA6870E-CCA0-4EB3-AC5E-8C204E346457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5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3" y="556003"/>
            <a:ext cx="9900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title" hasCustomPrompt="1"/>
          </p:nvPr>
        </p:nvSpPr>
        <p:spPr>
          <a:xfrm>
            <a:off x="7" y="60027"/>
            <a:ext cx="3881635" cy="432000"/>
          </a:xfrm>
          <a:prstGeom prst="rect">
            <a:avLst/>
          </a:prstGeom>
        </p:spPr>
        <p:txBody>
          <a:bodyPr anchor="ctr"/>
          <a:lstStyle>
            <a:lvl1pPr algn="l">
              <a:defRPr sz="1875" b="1"/>
            </a:lvl1pPr>
          </a:lstStyle>
          <a:p>
            <a:r>
              <a:rPr kumimoji="1" lang="ja-JP" altLang="en-US" dirty="0"/>
              <a:t>（番号及び事業名）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sz="quarter" idx="11" hasCustomPrompt="1"/>
          </p:nvPr>
        </p:nvSpPr>
        <p:spPr>
          <a:xfrm>
            <a:off x="525" y="624114"/>
            <a:ext cx="9900001" cy="1296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indent="0" algn="l">
              <a:buNone/>
              <a:defRPr sz="1283" b="1"/>
            </a:lvl1pPr>
            <a:lvl3pPr marL="0" indent="0">
              <a:buNone/>
              <a:defRPr sz="1283"/>
            </a:lvl3pPr>
            <a:lvl4pPr marL="0" indent="0">
              <a:buNone/>
              <a:defRPr sz="1283" b="1"/>
            </a:lvl4pPr>
            <a:lvl5pPr marL="0" indent="0">
              <a:buNone/>
              <a:defRPr sz="1283"/>
            </a:lvl5pPr>
          </a:lstStyle>
          <a:p>
            <a:pPr lvl="0"/>
            <a:r>
              <a:rPr kumimoji="1" lang="ja-JP" altLang="en-US" dirty="0"/>
              <a:t>＜対策のポイント＞＜政策目標＞を記載する。強調部分のみ太字。</a:t>
            </a:r>
            <a:endParaRPr kumimoji="1" lang="en-US" altLang="ja-JP" dirty="0"/>
          </a:p>
        </p:txBody>
      </p:sp>
      <p:sp>
        <p:nvSpPr>
          <p:cNvPr id="23" name="コンテンツ プレースホルダー 15"/>
          <p:cNvSpPr>
            <a:spLocks noGrp="1"/>
          </p:cNvSpPr>
          <p:nvPr>
            <p:ph sz="quarter" idx="13" hasCustomPrompt="1"/>
          </p:nvPr>
        </p:nvSpPr>
        <p:spPr>
          <a:xfrm>
            <a:off x="4999610" y="201366"/>
            <a:ext cx="490402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indent="0" algn="r">
              <a:buNone/>
              <a:defRPr sz="1481" b="1"/>
            </a:lvl1pPr>
            <a:lvl3pPr marL="0" indent="0">
              <a:buNone/>
              <a:defRPr sz="1283"/>
            </a:lvl3pPr>
            <a:lvl4pPr marL="0" indent="0">
              <a:buNone/>
              <a:defRPr sz="1283" b="1"/>
            </a:lvl4pPr>
            <a:lvl5pPr marL="0" indent="0">
              <a:buNone/>
              <a:defRPr sz="1283"/>
            </a:lvl5pPr>
          </a:lstStyle>
          <a:p>
            <a:pPr lvl="0"/>
            <a:r>
              <a:rPr kumimoji="1" lang="en-US" altLang="ja-JP" dirty="0"/>
              <a:t>【</a:t>
            </a:r>
            <a:r>
              <a:rPr kumimoji="1" lang="ja-JP" altLang="en-US" dirty="0"/>
              <a:t>平成</a:t>
            </a:r>
            <a:r>
              <a:rPr kumimoji="1" lang="en-US" altLang="ja-JP" dirty="0"/>
              <a:t>31</a:t>
            </a:r>
            <a:r>
              <a:rPr kumimoji="1" lang="ja-JP" altLang="en-US" dirty="0"/>
              <a:t>年度予算概算要求額　●●（●●又は－）百万円</a:t>
            </a:r>
            <a:r>
              <a:rPr kumimoji="1" lang="en-US" altLang="ja-JP" dirty="0"/>
              <a:t>】</a:t>
            </a:r>
          </a:p>
        </p:txBody>
      </p:sp>
      <p:sp>
        <p:nvSpPr>
          <p:cNvPr id="37" name="コンテンツ プレースホルダー 15"/>
          <p:cNvSpPr>
            <a:spLocks noGrp="1"/>
          </p:cNvSpPr>
          <p:nvPr>
            <p:ph sz="quarter" idx="15" hasCustomPrompt="1"/>
          </p:nvPr>
        </p:nvSpPr>
        <p:spPr>
          <a:xfrm>
            <a:off x="5217004" y="6511416"/>
            <a:ext cx="4688996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indent="0" algn="r">
              <a:buNone/>
              <a:defRPr sz="1283" b="0"/>
            </a:lvl1pPr>
            <a:lvl3pPr marL="0" indent="0">
              <a:buNone/>
              <a:defRPr sz="1283"/>
            </a:lvl3pPr>
            <a:lvl4pPr marL="0" indent="0">
              <a:buNone/>
              <a:defRPr sz="1283" b="1"/>
            </a:lvl4pPr>
            <a:lvl5pPr marL="0" indent="0">
              <a:buNone/>
              <a:defRPr sz="1283"/>
            </a:lvl5pPr>
          </a:lstStyle>
          <a:p>
            <a:pPr algn="r"/>
            <a:r>
              <a:rPr kumimoji="1" lang="ja-JP" altLang="en-US" sz="1283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［お問い合わせ先］●●局●●課（０３－００００－００００）</a:t>
            </a:r>
          </a:p>
        </p:txBody>
      </p:sp>
    </p:spTree>
    <p:extLst>
      <p:ext uri="{BB962C8B-B14F-4D97-AF65-F5344CB8AC3E}">
        <p14:creationId xmlns:p14="http://schemas.microsoft.com/office/powerpoint/2010/main" val="17305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18928" y="6330974"/>
            <a:ext cx="2228850" cy="365125"/>
          </a:xfrm>
          <a:prstGeom prst="rect">
            <a:avLst/>
          </a:prstGeom>
        </p:spPr>
        <p:txBody>
          <a:bodyPr vert="horz" lIns="91247" tIns="45624" rIns="91247" bIns="45624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DDA6870E-CCA0-4EB3-AC5E-8C204E346457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94" y="2130835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4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97EA-ED2D-41BC-8FB4-42914778C5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44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AB46-9B74-444D-89B7-9669530735E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5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82" y="44073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82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F487-7ED2-4988-B2E7-C16025D0FE0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1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47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47" y="1600204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F7040-CB2E-4C52-AE3F-7AF03ED76F3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4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8EF0-A237-420A-A275-726242D92120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516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44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44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F0DD-4515-4CED-A27E-C72429FF55F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4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8CA4-E2C8-49EB-AFE8-0D512F84813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0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22E3-891B-43EE-B5D1-963A924655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26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47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9ACF-F0C9-472E-8AC9-36FAAF648C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7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614F-F72B-4957-94C0-3B3E05325B5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08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142-0A8E-404A-82DA-1DA13CCD1C0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07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52" y="274639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7271-5069-42BF-ADDE-4465953BD8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22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 userDrawn="1"/>
        </p:nvSpPr>
        <p:spPr bwMode="auto">
          <a:xfrm>
            <a:off x="7435998" y="115888"/>
            <a:ext cx="233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>
                <a:solidFill>
                  <a:prstClr val="black"/>
                </a:solidFill>
              </a:rPr>
              <a:t>【</a:t>
            </a:r>
            <a:r>
              <a:rPr lang="ja-JP" altLang="en-US" b="1">
                <a:solidFill>
                  <a:prstClr val="black"/>
                </a:solidFill>
              </a:rPr>
              <a:t>機密性３情報</a:t>
            </a:r>
            <a:r>
              <a:rPr lang="en-US" altLang="ja-JP" b="1">
                <a:solidFill>
                  <a:prstClr val="black"/>
                </a:solidFill>
              </a:rPr>
              <a:t>】</a:t>
            </a:r>
            <a:r>
              <a:rPr lang="ja-JP" altLang="en-US" b="1">
                <a:solidFill>
                  <a:prstClr val="black"/>
                </a:solidFill>
              </a:rPr>
              <a:t>厳秘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B5A0-5B17-4D5F-B084-46D5DB907C3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D3444-D414-4A60-BC9A-7EBBB11B0D3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74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30" y="0"/>
            <a:ext cx="9596470" cy="857232"/>
          </a:xfrm>
        </p:spPr>
        <p:txBody>
          <a:bodyPr>
            <a:normAutofit/>
          </a:bodyPr>
          <a:lstStyle>
            <a:lvl1pPr algn="l">
              <a:defRPr sz="36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61" y="6572250"/>
            <a:ext cx="5584825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9286919" y="6572250"/>
            <a:ext cx="619125" cy="2857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MS Reference Sans Serif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C65D525-D4FE-4E1E-B55B-C2C0EFD70F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4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 userDrawn="1"/>
        </p:nvSpPr>
        <p:spPr bwMode="auto">
          <a:xfrm>
            <a:off x="7435998" y="115888"/>
            <a:ext cx="233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>
                <a:solidFill>
                  <a:prstClr val="black"/>
                </a:solidFill>
              </a:rPr>
              <a:t>【</a:t>
            </a:r>
            <a:r>
              <a:rPr lang="ja-JP" altLang="en-US" b="1">
                <a:solidFill>
                  <a:prstClr val="black"/>
                </a:solidFill>
              </a:rPr>
              <a:t>機密性３情報</a:t>
            </a:r>
            <a:r>
              <a:rPr lang="en-US" altLang="ja-JP" b="1">
                <a:solidFill>
                  <a:prstClr val="black"/>
                </a:solidFill>
              </a:rPr>
              <a:t>】</a:t>
            </a:r>
            <a:r>
              <a:rPr lang="ja-JP" altLang="en-US" b="1">
                <a:solidFill>
                  <a:prstClr val="black"/>
                </a:solidFill>
              </a:rPr>
              <a:t>厳秘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CA7B-7C0C-4779-B435-8753C0B4A6C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033A27-F52A-418C-B3FB-8C4AC200CF4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83" y="1709784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83" y="4589509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5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6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5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1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6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1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A3B2-509A-4CAC-99E4-4CC5132AC3D7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507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30" y="0"/>
            <a:ext cx="9596470" cy="857232"/>
          </a:xfrm>
        </p:spPr>
        <p:txBody>
          <a:bodyPr>
            <a:normAutofit/>
          </a:bodyPr>
          <a:lstStyle>
            <a:lvl1pPr algn="l">
              <a:defRPr sz="36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61" y="6572250"/>
            <a:ext cx="5584825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9286919" y="6572250"/>
            <a:ext cx="619125" cy="28575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prstClr val="black"/>
                </a:solidFill>
                <a:latin typeface="MS Reference Sans Serif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6F70FA1-21CF-436C-9DEB-8B1C9D7B0E8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9337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44" y="2"/>
            <a:ext cx="9906000" cy="3333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65802"/>
            <a:ext cx="8915400" cy="64291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34A9-FD73-4260-A5CD-20149403B6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594600" y="650281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ACE5178-09D4-427E-BAAB-277D9EA789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0870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30" y="0"/>
            <a:ext cx="9596470" cy="857232"/>
          </a:xfrm>
        </p:spPr>
        <p:txBody>
          <a:bodyPr>
            <a:normAutofit/>
          </a:bodyPr>
          <a:lstStyle>
            <a:lvl1pPr algn="l">
              <a:defRPr sz="36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61" y="6572250"/>
            <a:ext cx="5584825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73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30" y="0"/>
            <a:ext cx="9596470" cy="857232"/>
          </a:xfrm>
        </p:spPr>
        <p:txBody>
          <a:bodyPr>
            <a:normAutofit/>
          </a:bodyPr>
          <a:lstStyle>
            <a:lvl1pPr algn="l">
              <a:defRPr sz="36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61" y="6572250"/>
            <a:ext cx="5584825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99F11D81-0C2B-45D0-92D6-BCDFD7F43B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0322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30" y="0"/>
            <a:ext cx="9596470" cy="857232"/>
          </a:xfrm>
        </p:spPr>
        <p:txBody>
          <a:bodyPr>
            <a:normAutofit/>
          </a:bodyPr>
          <a:lstStyle>
            <a:lvl1pPr algn="l">
              <a:defRPr sz="36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61" y="6572250"/>
            <a:ext cx="5584825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7511-1CB5-49A3-A554-E600D4F2B16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5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44" y="2"/>
            <a:ext cx="9906000" cy="3333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65802"/>
            <a:ext cx="8915400" cy="64291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0740-AD6B-4C73-BF78-074DD317766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E143A-F23D-4F24-B320-DBCEC439F20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12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30" y="0"/>
            <a:ext cx="9596470" cy="857232"/>
          </a:xfrm>
        </p:spPr>
        <p:txBody>
          <a:bodyPr>
            <a:normAutofit/>
          </a:bodyPr>
          <a:lstStyle>
            <a:lvl1pPr algn="l">
              <a:defRPr sz="36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61" y="6572250"/>
            <a:ext cx="5584825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9286919" y="6572250"/>
            <a:ext cx="619125" cy="285750"/>
          </a:xfrm>
        </p:spPr>
        <p:txBody>
          <a:bodyPr/>
          <a:lstStyle>
            <a:lvl1pPr>
              <a:defRPr sz="1200">
                <a:latin typeface="MS Reference Sans Serif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FEAE944-413B-435C-B0C0-DDB4E0522E8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67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6C14C5A-157F-4D8F-8D59-77D21F7BF09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B5A9457-B2CE-4BBE-BADF-1C9026A7C1A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31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530" y="0"/>
            <a:ext cx="9596470" cy="857232"/>
          </a:xfrm>
        </p:spPr>
        <p:txBody>
          <a:bodyPr>
            <a:normAutofit/>
          </a:bodyPr>
          <a:lstStyle>
            <a:lvl1pPr algn="l">
              <a:defRPr sz="3600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0" y="6572250"/>
            <a:ext cx="5583238" cy="2857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tint val="75000"/>
                  </a:prstClr>
                </a:solidFill>
                <a:ea typeface="ＭＳ Ｐゴシック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9286919" y="6572250"/>
            <a:ext cx="619125" cy="285750"/>
          </a:xfrm>
        </p:spPr>
        <p:txBody>
          <a:bodyPr/>
          <a:lstStyle>
            <a:lvl1pPr>
              <a:defRPr sz="1200">
                <a:solidFill>
                  <a:prstClr val="black">
                    <a:tint val="75000"/>
                  </a:prstClr>
                </a:solidFill>
                <a:latin typeface="MS Reference Sans Serif" panose="020B0604030504040204" pitchFamily="34" charset="0"/>
                <a:ea typeface="ＭＳ Ｐゴシック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AF3AAAE-4298-497F-91CF-220E59164DA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668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A3A40-1AB8-4E17-8200-D9F95AE8FA9B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5B5F-A42D-441D-B8BC-226969F861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762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0FE3-4F76-48F0-8170-36C80517BB52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69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D883-EBAE-42B2-BAB9-FAF4CBFF0CD9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7245-C19E-4E0D-8743-E2691C4A63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3950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FE04-C260-430C-9353-C1913C6BA9CE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416B-E40C-4623-861F-AE8B9CADCB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6674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CB4AA-9604-4800-AE31-D5F44BF8C70B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C8C3-1151-4BD5-826A-995657BAD6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357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321E9-E9A1-483E-876F-B63BC91EC6E1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6C1C-DFE4-4345-8C1E-4ABE7105AA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3985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5A65A-3E30-4F34-A041-59558B933633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026DB-A8A1-49A3-959C-7421932F0A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9532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7977-3B1C-4CDA-B0C7-9D3C18E129DF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B9510-28F2-460E-A532-FADFB9CCF0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9525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054E-CBF2-4B2C-AF3E-8BBACB8A1BBB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A3302-F8D9-4FD1-A5C6-6F8082E1EF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3025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4A52-9BDC-4943-A351-16E0369ACD9C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7845-542C-4C28-A6E8-479D0A7891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08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49C2-7259-4FC9-9A60-A25E9BEDBF52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1B2D-81F4-48AB-A814-4ADF97AE81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230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0B4D-3EE8-4ED4-9310-83C183D64158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E41EC-251B-4289-8712-1E50C6AC19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72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31" y="365171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21" indent="0">
              <a:buNone/>
              <a:defRPr sz="1500" b="1"/>
            </a:lvl2pPr>
            <a:lvl3pPr marL="683036" indent="0">
              <a:buNone/>
              <a:defRPr sz="1300" b="1"/>
            </a:lvl3pPr>
            <a:lvl4pPr marL="1024564" indent="0">
              <a:buNone/>
              <a:defRPr sz="1200" b="1"/>
            </a:lvl4pPr>
            <a:lvl5pPr marL="1366064" indent="0">
              <a:buNone/>
              <a:defRPr sz="1200" b="1"/>
            </a:lvl5pPr>
            <a:lvl6pPr marL="1707579" indent="0">
              <a:buNone/>
              <a:defRPr sz="1200" b="1"/>
            </a:lvl6pPr>
            <a:lvl7pPr marL="2049109" indent="0">
              <a:buNone/>
              <a:defRPr sz="1200" b="1"/>
            </a:lvl7pPr>
            <a:lvl8pPr marL="2390608" indent="0">
              <a:buNone/>
              <a:defRPr sz="1200" b="1"/>
            </a:lvl8pPr>
            <a:lvl9pPr marL="2732128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521" indent="0">
              <a:buNone/>
              <a:defRPr sz="1500" b="1"/>
            </a:lvl2pPr>
            <a:lvl3pPr marL="683036" indent="0">
              <a:buNone/>
              <a:defRPr sz="1300" b="1"/>
            </a:lvl3pPr>
            <a:lvl4pPr marL="1024564" indent="0">
              <a:buNone/>
              <a:defRPr sz="1200" b="1"/>
            </a:lvl4pPr>
            <a:lvl5pPr marL="1366064" indent="0">
              <a:buNone/>
              <a:defRPr sz="1200" b="1"/>
            </a:lvl5pPr>
            <a:lvl6pPr marL="1707579" indent="0">
              <a:buNone/>
              <a:defRPr sz="1200" b="1"/>
            </a:lvl6pPr>
            <a:lvl7pPr marL="2049109" indent="0">
              <a:buNone/>
              <a:defRPr sz="1200" b="1"/>
            </a:lvl7pPr>
            <a:lvl8pPr marL="2390608" indent="0">
              <a:buNone/>
              <a:defRPr sz="1200" b="1"/>
            </a:lvl8pPr>
            <a:lvl9pPr marL="2732128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7BEB-126D-44CE-B7B0-A0C8E4B4408C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619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6042-B3C9-4FC2-9160-4A27B2FE5339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31CD-D5D1-494D-B84B-D6CABAEE3F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3445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55C6-3197-4320-A80D-A1F208B000B3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3063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D26-10C0-440D-9D34-9CCF82AD6583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174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8962-4FE0-4202-A8BC-05ABEFD5FAC3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201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A471-2A60-4521-A29C-466FF9B76EF1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72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25E5-1373-4673-8DE5-DF83F0D26DD8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129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377C-E7F8-414D-BC2F-026EB3E2491D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079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2EAE-4D79-4FE0-B84B-E259C90064DD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240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D0F3-365F-4FCC-B5CD-320C652CECD8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4443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6ED7-0FC0-4A08-9E23-7B96CF03AA3E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10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19572"/>
            <a:ext cx="8543925" cy="699586"/>
          </a:xfrm>
        </p:spPr>
        <p:txBody>
          <a:bodyPr/>
          <a:lstStyle>
            <a:lvl1pPr>
              <a:defRPr>
                <a:latin typeface="HGSｺﾞｼｯｸM" panose="020B0600000000000000" pitchFamily="50" charset="-128"/>
                <a:ea typeface="HGSｺﾞｼｯｸM" panose="020B06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6604778"/>
            <a:ext cx="9906000" cy="12526"/>
          </a:xfrm>
          <a:prstGeom prst="line">
            <a:avLst/>
          </a:prstGeom>
          <a:ln w="762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642000"/>
            <a:ext cx="222885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08FA7DAE-B1A8-49FD-A74C-0F3ACDC1252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0" y="891648"/>
            <a:ext cx="9906000" cy="12526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8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959F-4131-4F8B-81A5-5D331E4E021A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789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BFFC-E1B1-49A1-A2CD-6196D8042F51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624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C6199-F49C-4B79-8C45-9E3E008F76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11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2ADF-9EBF-417C-BC00-24344B95269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655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A33A-02E4-48F4-8962-1F69EC73F81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526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AD17-E38C-4FAD-AE3A-E7FA25FAC88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216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B47B-28F6-4F18-8240-7D4CA669DEC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88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63C2-D658-44AA-9F0E-A521837E04C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42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FCA1-B18D-4E70-A40E-5C22871887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51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BE66-9853-451A-884F-E19C132D559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5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642000"/>
            <a:ext cx="222885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06FD33A5-6F2A-4F71-92AD-3567BC1FDB63}" type="datetime1">
              <a:rPr lang="ja-JP" altLang="en-US" smtClean="0"/>
              <a:t>2019/12/5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281369" y="6642000"/>
            <a:ext cx="3343275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642000"/>
            <a:ext cx="222885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08FA7DAE-B1A8-49FD-A74C-0F3ACDC1252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6604778"/>
            <a:ext cx="9906000" cy="12526"/>
          </a:xfrm>
          <a:prstGeom prst="line">
            <a:avLst/>
          </a:prstGeom>
          <a:ln w="762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BCC7E05-DE83-4D1D-8233-743EC227984C}"/>
              </a:ext>
            </a:extLst>
          </p:cNvPr>
          <p:cNvCxnSpPr/>
          <p:nvPr userDrawn="1"/>
        </p:nvCxnSpPr>
        <p:spPr>
          <a:xfrm>
            <a:off x="0" y="891648"/>
            <a:ext cx="9906000" cy="12526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68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6CB3-6B08-43E3-9714-ADBA460462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36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1AA3-94C3-47D6-AF26-B9E73ECB41B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26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DDED-06F6-4561-B3E5-2BC5927E0A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422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C3D6D5-8592-4B93-BB1D-B78EE34C015B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90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548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6FE702-9C31-4E58-9DB3-76601192649A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auto">
          <a:xfrm>
            <a:off x="0" y="477838"/>
            <a:ext cx="9906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000">
              <a:solidFill>
                <a:prstClr val="black"/>
              </a:solidFill>
            </a:endParaRPr>
          </a:p>
        </p:txBody>
      </p:sp>
      <p:grpSp>
        <p:nvGrpSpPr>
          <p:cNvPr id="7" name="グループ化 8"/>
          <p:cNvGrpSpPr>
            <a:grpSpLocks/>
          </p:cNvGrpSpPr>
          <p:nvPr userDrawn="1"/>
        </p:nvGrpSpPr>
        <p:grpSpPr bwMode="auto">
          <a:xfrm>
            <a:off x="-15875" y="6524627"/>
            <a:ext cx="9880600" cy="315913"/>
            <a:chOff x="-15552" y="6525344"/>
            <a:chExt cx="9880608" cy="315384"/>
          </a:xfrm>
        </p:grpSpPr>
        <p:pic>
          <p:nvPicPr>
            <p:cNvPr id="8" name="図 5" descr="報告書用logo高画質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3391" y="6525344"/>
              <a:ext cx="1383305" cy="21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-15552" y="6694923"/>
              <a:ext cx="7848606" cy="459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0" name="角丸四角形 9"/>
            <p:cNvSpPr/>
            <p:nvPr userDrawn="1"/>
          </p:nvSpPr>
          <p:spPr bwMode="auto">
            <a:xfrm>
              <a:off x="9504694" y="6552287"/>
              <a:ext cx="360362" cy="2884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fld id="{524A536D-CBBB-4EBF-9EF0-EB4612756CFD}" type="slidenum">
                <a:rPr lang="ja-JP" altLang="en-US" sz="900">
                  <a:solidFill>
                    <a:prstClr val="white"/>
                  </a:solidFill>
                </a:rPr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t>‹#›</a:t>
              </a:fld>
              <a:endParaRPr lang="ja-JP" altLang="en-US" sz="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228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600202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2E7C3-77F0-4EF4-A028-8A15ACF923C6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0" y="477838"/>
            <a:ext cx="9906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000">
              <a:solidFill>
                <a:prstClr val="black"/>
              </a:solidFill>
            </a:endParaRPr>
          </a:p>
        </p:txBody>
      </p:sp>
      <p:grpSp>
        <p:nvGrpSpPr>
          <p:cNvPr id="9" name="グループ化 8"/>
          <p:cNvGrpSpPr>
            <a:grpSpLocks/>
          </p:cNvGrpSpPr>
          <p:nvPr userDrawn="1"/>
        </p:nvGrpSpPr>
        <p:grpSpPr bwMode="auto">
          <a:xfrm>
            <a:off x="-15875" y="6524627"/>
            <a:ext cx="9880600" cy="315913"/>
            <a:chOff x="-15552" y="6525344"/>
            <a:chExt cx="9880608" cy="315384"/>
          </a:xfrm>
        </p:grpSpPr>
        <p:pic>
          <p:nvPicPr>
            <p:cNvPr id="10" name="図 5" descr="報告書用logo高画質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3391" y="6525344"/>
              <a:ext cx="1383305" cy="21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正方形/長方形 10"/>
            <p:cNvSpPr/>
            <p:nvPr/>
          </p:nvSpPr>
          <p:spPr bwMode="auto">
            <a:xfrm>
              <a:off x="-15552" y="6694923"/>
              <a:ext cx="7848606" cy="459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2" name="角丸四角形 11"/>
            <p:cNvSpPr/>
            <p:nvPr userDrawn="1"/>
          </p:nvSpPr>
          <p:spPr bwMode="auto">
            <a:xfrm>
              <a:off x="9504694" y="6552287"/>
              <a:ext cx="360362" cy="2884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fld id="{524A536D-CBBB-4EBF-9EF0-EB4612756CFD}" type="slidenum">
                <a:rPr lang="ja-JP" altLang="en-US" sz="900">
                  <a:solidFill>
                    <a:prstClr val="white"/>
                  </a:solidFill>
                </a:rPr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t>‹#›</a:t>
              </a:fld>
              <a:endParaRPr lang="ja-JP" altLang="en-US" sz="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898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DF5F8-B491-41DD-8B49-B4FB170991ED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0" y="477838"/>
            <a:ext cx="9906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000">
              <a:solidFill>
                <a:prstClr val="black"/>
              </a:solidFill>
            </a:endParaRPr>
          </a:p>
        </p:txBody>
      </p:sp>
      <p:grpSp>
        <p:nvGrpSpPr>
          <p:cNvPr id="10" name="グループ化 8"/>
          <p:cNvGrpSpPr>
            <a:grpSpLocks/>
          </p:cNvGrpSpPr>
          <p:nvPr userDrawn="1"/>
        </p:nvGrpSpPr>
        <p:grpSpPr bwMode="auto">
          <a:xfrm>
            <a:off x="-15875" y="6524627"/>
            <a:ext cx="9880600" cy="315913"/>
            <a:chOff x="-15552" y="6525344"/>
            <a:chExt cx="9880608" cy="315384"/>
          </a:xfrm>
        </p:grpSpPr>
        <p:pic>
          <p:nvPicPr>
            <p:cNvPr id="11" name="図 5" descr="報告書用logo高画質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3391" y="6525344"/>
              <a:ext cx="1383305" cy="21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正方形/長方形 11"/>
            <p:cNvSpPr/>
            <p:nvPr/>
          </p:nvSpPr>
          <p:spPr bwMode="auto">
            <a:xfrm>
              <a:off x="-15552" y="6694923"/>
              <a:ext cx="7848606" cy="459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3" name="角丸四角形 12"/>
            <p:cNvSpPr/>
            <p:nvPr userDrawn="1"/>
          </p:nvSpPr>
          <p:spPr bwMode="auto">
            <a:xfrm>
              <a:off x="9504694" y="6552287"/>
              <a:ext cx="360362" cy="2884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fld id="{524A536D-CBBB-4EBF-9EF0-EB4612756CFD}" type="slidenum">
                <a:rPr lang="ja-JP" altLang="en-US" sz="900">
                  <a:solidFill>
                    <a:prstClr val="white"/>
                  </a:solidFill>
                </a:rPr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t>‹#›</a:t>
              </a:fld>
              <a:endParaRPr lang="ja-JP" altLang="en-US" sz="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809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96298-94E0-49DD-899F-E3750AB8B280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84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E7AB83-7084-4861-920A-39E62FA24A09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8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1521" indent="0">
              <a:buNone/>
              <a:defRPr sz="1000"/>
            </a:lvl2pPr>
            <a:lvl3pPr marL="683036" indent="0">
              <a:buNone/>
              <a:defRPr sz="900"/>
            </a:lvl3pPr>
            <a:lvl4pPr marL="1024564" indent="0">
              <a:buNone/>
              <a:defRPr sz="800"/>
            </a:lvl4pPr>
            <a:lvl5pPr marL="1366064" indent="0">
              <a:buNone/>
              <a:defRPr sz="800"/>
            </a:lvl5pPr>
            <a:lvl6pPr marL="1707579" indent="0">
              <a:buNone/>
              <a:defRPr sz="800"/>
            </a:lvl6pPr>
            <a:lvl7pPr marL="2049109" indent="0">
              <a:buNone/>
              <a:defRPr sz="800"/>
            </a:lvl7pPr>
            <a:lvl8pPr marL="2390608" indent="0">
              <a:buNone/>
              <a:defRPr sz="800"/>
            </a:lvl8pPr>
            <a:lvl9pPr marL="2732128" indent="0">
              <a:buNone/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EF5-1C49-477E-B8EA-F7E5A89C60FE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1146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AC59B-BC0A-4D40-A7D4-7E516743BB96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  <p:grpSp>
        <p:nvGrpSpPr>
          <p:cNvPr id="7" name="グループ化 8"/>
          <p:cNvGrpSpPr>
            <a:grpSpLocks/>
          </p:cNvGrpSpPr>
          <p:nvPr userDrawn="1"/>
        </p:nvGrpSpPr>
        <p:grpSpPr bwMode="auto">
          <a:xfrm>
            <a:off x="-15875" y="6524627"/>
            <a:ext cx="9880600" cy="315913"/>
            <a:chOff x="-15552" y="6525344"/>
            <a:chExt cx="9880608" cy="315384"/>
          </a:xfrm>
        </p:grpSpPr>
        <p:pic>
          <p:nvPicPr>
            <p:cNvPr id="8" name="図 5" descr="報告書用logo高画質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3391" y="6525344"/>
              <a:ext cx="1383305" cy="21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-15552" y="6694923"/>
              <a:ext cx="7848606" cy="459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0" name="角丸四角形 9"/>
            <p:cNvSpPr/>
            <p:nvPr userDrawn="1"/>
          </p:nvSpPr>
          <p:spPr bwMode="auto">
            <a:xfrm>
              <a:off x="9504694" y="6552287"/>
              <a:ext cx="360362" cy="2884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fld id="{524A536D-CBBB-4EBF-9EF0-EB4612756CFD}" type="slidenum">
                <a:rPr lang="ja-JP" altLang="en-US" sz="900">
                  <a:solidFill>
                    <a:prstClr val="white"/>
                  </a:solidFill>
                </a:rPr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t>‹#›</a:t>
              </a:fld>
              <a:endParaRPr lang="ja-JP" altLang="en-US" sz="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8509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D8BF0-CFB3-41BF-8E63-554D68EA7C11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  <p:grpSp>
        <p:nvGrpSpPr>
          <p:cNvPr id="7" name="グループ化 8"/>
          <p:cNvGrpSpPr>
            <a:grpSpLocks/>
          </p:cNvGrpSpPr>
          <p:nvPr userDrawn="1"/>
        </p:nvGrpSpPr>
        <p:grpSpPr bwMode="auto">
          <a:xfrm>
            <a:off x="-15875" y="6524627"/>
            <a:ext cx="9880600" cy="315913"/>
            <a:chOff x="-15552" y="6525344"/>
            <a:chExt cx="9880608" cy="315384"/>
          </a:xfrm>
        </p:grpSpPr>
        <p:pic>
          <p:nvPicPr>
            <p:cNvPr id="8" name="図 5" descr="報告書用logo高画質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3391" y="6525344"/>
              <a:ext cx="1383305" cy="21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-15552" y="6694923"/>
              <a:ext cx="7848606" cy="459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0" name="角丸四角形 9"/>
            <p:cNvSpPr/>
            <p:nvPr userDrawn="1"/>
          </p:nvSpPr>
          <p:spPr bwMode="auto">
            <a:xfrm>
              <a:off x="9504694" y="6552287"/>
              <a:ext cx="360362" cy="2884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fld id="{524A536D-CBBB-4EBF-9EF0-EB4612756CFD}" type="slidenum">
                <a:rPr lang="ja-JP" altLang="en-US" sz="900">
                  <a:solidFill>
                    <a:prstClr val="white"/>
                  </a:solidFill>
                </a:rPr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t>‹#›</a:t>
              </a:fld>
              <a:endParaRPr lang="ja-JP" altLang="en-US" sz="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14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FC4CB-8A9F-465A-B439-EEA2240D17F7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auto">
          <a:xfrm>
            <a:off x="0" y="477838"/>
            <a:ext cx="9906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000">
              <a:solidFill>
                <a:prstClr val="black"/>
              </a:solidFill>
            </a:endParaRPr>
          </a:p>
        </p:txBody>
      </p:sp>
      <p:grpSp>
        <p:nvGrpSpPr>
          <p:cNvPr id="7" name="グループ化 8"/>
          <p:cNvGrpSpPr>
            <a:grpSpLocks/>
          </p:cNvGrpSpPr>
          <p:nvPr userDrawn="1"/>
        </p:nvGrpSpPr>
        <p:grpSpPr bwMode="auto">
          <a:xfrm>
            <a:off x="-15875" y="6524627"/>
            <a:ext cx="9880600" cy="315913"/>
            <a:chOff x="-15552" y="6525344"/>
            <a:chExt cx="9880608" cy="315384"/>
          </a:xfrm>
        </p:grpSpPr>
        <p:pic>
          <p:nvPicPr>
            <p:cNvPr id="8" name="図 5" descr="報告書用logo高画質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3391" y="6525344"/>
              <a:ext cx="1383305" cy="21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-15552" y="6694923"/>
              <a:ext cx="7848606" cy="459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10" name="角丸四角形 9"/>
            <p:cNvSpPr/>
            <p:nvPr userDrawn="1"/>
          </p:nvSpPr>
          <p:spPr bwMode="auto">
            <a:xfrm>
              <a:off x="9504694" y="6552287"/>
              <a:ext cx="360362" cy="2884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fld id="{524A536D-CBBB-4EBF-9EF0-EB4612756CFD}" type="slidenum">
                <a:rPr lang="ja-JP" altLang="en-US" sz="900">
                  <a:solidFill>
                    <a:prstClr val="white"/>
                  </a:solidFill>
                </a:rPr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t>‹#›</a:t>
              </a:fld>
              <a:endParaRPr lang="ja-JP" altLang="en-US" sz="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693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092BB-7858-4430-9CB9-1EB0C9848E82}" type="datetime1">
              <a:rPr lang="ja-JP" altLang="en-US" sz="1000" smtClean="0">
                <a:solidFill>
                  <a:prstClr val="black"/>
                </a:solidFill>
              </a:rPr>
              <a:t>2019/12/5</a:t>
            </a:fld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  <p:grpSp>
        <p:nvGrpSpPr>
          <p:cNvPr id="6" name="グループ化 8"/>
          <p:cNvGrpSpPr>
            <a:grpSpLocks/>
          </p:cNvGrpSpPr>
          <p:nvPr userDrawn="1"/>
        </p:nvGrpSpPr>
        <p:grpSpPr bwMode="auto">
          <a:xfrm>
            <a:off x="-15875" y="6524627"/>
            <a:ext cx="9880600" cy="315913"/>
            <a:chOff x="-15552" y="6525344"/>
            <a:chExt cx="9880608" cy="315384"/>
          </a:xfrm>
        </p:grpSpPr>
        <p:pic>
          <p:nvPicPr>
            <p:cNvPr id="7" name="図 5" descr="報告書用logo高画質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83391" y="6525344"/>
              <a:ext cx="1383305" cy="21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正方形/長方形 7"/>
            <p:cNvSpPr/>
            <p:nvPr/>
          </p:nvSpPr>
          <p:spPr bwMode="auto">
            <a:xfrm>
              <a:off x="-15552" y="6694923"/>
              <a:ext cx="7848606" cy="459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000">
                <a:solidFill>
                  <a:prstClr val="black"/>
                </a:solidFill>
              </a:endParaRPr>
            </a:p>
          </p:txBody>
        </p:sp>
        <p:sp>
          <p:nvSpPr>
            <p:cNvPr id="9" name="角丸四角形 8"/>
            <p:cNvSpPr/>
            <p:nvPr userDrawn="1"/>
          </p:nvSpPr>
          <p:spPr bwMode="auto">
            <a:xfrm>
              <a:off x="9504694" y="6552287"/>
              <a:ext cx="360362" cy="2884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fld id="{524A536D-CBBB-4EBF-9EF0-EB4612756CFD}" type="slidenum">
                <a:rPr lang="ja-JP" altLang="en-US" sz="900">
                  <a:solidFill>
                    <a:prstClr val="white"/>
                  </a:solidFill>
                </a:rPr>
                <a:pPr algn="ctr" fontAlgn="base">
                  <a:spcBef>
                    <a:spcPct val="0"/>
                  </a:spcBef>
                  <a:spcAft>
                    <a:spcPts val="600"/>
                  </a:spcAft>
                  <a:defRPr/>
                </a:pPr>
                <a:t>‹#›</a:t>
              </a:fld>
              <a:endParaRPr lang="ja-JP" altLang="en-US" sz="9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3711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-15874" y="6694490"/>
            <a:ext cx="7848599" cy="460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000">
              <a:solidFill>
                <a:prstClr val="black"/>
              </a:solidFill>
            </a:endParaRPr>
          </a:p>
        </p:txBody>
      </p:sp>
      <p:sp>
        <p:nvSpPr>
          <p:cNvPr id="5" name="角丸四角形 4"/>
          <p:cNvSpPr/>
          <p:nvPr userDrawn="1"/>
        </p:nvSpPr>
        <p:spPr bwMode="auto">
          <a:xfrm>
            <a:off x="9504363" y="6551615"/>
            <a:ext cx="360362" cy="2889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fld id="{524A536D-CBBB-4EBF-9EF0-EB4612756CFD}" type="slidenum">
              <a:rPr lang="ja-JP" altLang="en-US" sz="900">
                <a:solidFill>
                  <a:prstClr val="white"/>
                </a:solidFill>
              </a:rPr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t>‹#›</a:t>
            </a:fld>
            <a:endParaRPr lang="ja-JP" altLang="en-US" sz="900" dirty="0">
              <a:solidFill>
                <a:prstClr val="white"/>
              </a:solidFill>
            </a:endParaRPr>
          </a:p>
        </p:txBody>
      </p:sp>
      <p:pic>
        <p:nvPicPr>
          <p:cNvPr id="6" name="図 5" descr="header_maff_e.gif"/>
          <p:cNvPicPr>
            <a:picLocks noChangeAspect="1"/>
          </p:cNvPicPr>
          <p:nvPr userDrawn="1"/>
        </p:nvPicPr>
        <p:blipFill>
          <a:blip r:embed="rId2" cstate="print"/>
          <a:srcRect l="17998" t="10079" r="17998" b="35276"/>
          <a:stretch>
            <a:fillRect/>
          </a:stretch>
        </p:blipFill>
        <p:spPr>
          <a:xfrm>
            <a:off x="7860678" y="6498064"/>
            <a:ext cx="1562926" cy="293267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 bwMode="auto">
          <a:xfrm>
            <a:off x="0" y="130085"/>
            <a:ext cx="9906000" cy="46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  <a:round/>
            <a:headEnd/>
            <a:tailEnd type="triangl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23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★ページ番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49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8"/>
            <a:ext cx="7429500" cy="2387600"/>
          </a:xfrm>
        </p:spPr>
        <p:txBody>
          <a:bodyPr anchor="b"/>
          <a:lstStyle>
            <a:lvl1pPr algn="ctr">
              <a:defRPr sz="46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75"/>
            </a:lvl1pPr>
            <a:lvl2pPr marL="355437" indent="0" algn="ctr">
              <a:buNone/>
              <a:defRPr sz="1579"/>
            </a:lvl2pPr>
            <a:lvl3pPr marL="710869" indent="0" algn="ctr">
              <a:buNone/>
              <a:defRPr sz="1382"/>
            </a:lvl3pPr>
            <a:lvl4pPr marL="1066313" indent="0" algn="ctr">
              <a:buNone/>
              <a:defRPr sz="1283"/>
            </a:lvl4pPr>
            <a:lvl5pPr marL="1421734" indent="0" algn="ctr">
              <a:buNone/>
              <a:defRPr sz="1283"/>
            </a:lvl5pPr>
            <a:lvl6pPr marL="1777166" indent="0" algn="ctr">
              <a:buNone/>
              <a:defRPr sz="1283"/>
            </a:lvl6pPr>
            <a:lvl7pPr marL="2132607" indent="0" algn="ctr">
              <a:buNone/>
              <a:defRPr sz="1283"/>
            </a:lvl7pPr>
            <a:lvl8pPr marL="2488029" indent="0" algn="ctr">
              <a:buNone/>
              <a:defRPr sz="1283"/>
            </a:lvl8pPr>
            <a:lvl9pPr marL="2843466" indent="0" algn="ctr">
              <a:buNone/>
              <a:defRPr sz="128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5813-FDC9-4D86-B1D8-3699F649A75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391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6742-6C0E-4A75-9CB7-B40B2CFF59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2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93" y="1709796"/>
            <a:ext cx="8543925" cy="2852737"/>
          </a:xfrm>
        </p:spPr>
        <p:txBody>
          <a:bodyPr anchor="b"/>
          <a:lstStyle>
            <a:lvl1pPr>
              <a:defRPr sz="46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93" y="4589516"/>
            <a:ext cx="8543925" cy="1500187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543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710869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66313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4pPr>
            <a:lvl5pPr marL="1421734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5pPr>
            <a:lvl6pPr marL="1777166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6pPr>
            <a:lvl7pPr marL="2132607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7pPr>
            <a:lvl8pPr marL="2488029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8pPr>
            <a:lvl9pPr marL="2843466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A8D3-DA4C-41A6-91EC-255E6CA0C27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64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4DEA-A157-4047-8C61-599DD2F8C6E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4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1521" indent="0">
              <a:buNone/>
              <a:defRPr sz="2100"/>
            </a:lvl2pPr>
            <a:lvl3pPr marL="683036" indent="0">
              <a:buNone/>
              <a:defRPr sz="1800"/>
            </a:lvl3pPr>
            <a:lvl4pPr marL="1024564" indent="0">
              <a:buNone/>
              <a:defRPr sz="1500"/>
            </a:lvl4pPr>
            <a:lvl5pPr marL="1366064" indent="0">
              <a:buNone/>
              <a:defRPr sz="1500"/>
            </a:lvl5pPr>
            <a:lvl6pPr marL="1707579" indent="0">
              <a:buNone/>
              <a:defRPr sz="1500"/>
            </a:lvl6pPr>
            <a:lvl7pPr marL="2049109" indent="0">
              <a:buNone/>
              <a:defRPr sz="1500"/>
            </a:lvl7pPr>
            <a:lvl8pPr marL="2390608" indent="0">
              <a:buNone/>
              <a:defRPr sz="1500"/>
            </a:lvl8pPr>
            <a:lvl9pPr marL="2732128" indent="0">
              <a:buNone/>
              <a:defRPr sz="15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1521" indent="0">
              <a:buNone/>
              <a:defRPr sz="1000"/>
            </a:lvl2pPr>
            <a:lvl3pPr marL="683036" indent="0">
              <a:buNone/>
              <a:defRPr sz="900"/>
            </a:lvl3pPr>
            <a:lvl4pPr marL="1024564" indent="0">
              <a:buNone/>
              <a:defRPr sz="800"/>
            </a:lvl4pPr>
            <a:lvl5pPr marL="1366064" indent="0">
              <a:buNone/>
              <a:defRPr sz="800"/>
            </a:lvl5pPr>
            <a:lvl6pPr marL="1707579" indent="0">
              <a:buNone/>
              <a:defRPr sz="800"/>
            </a:lvl6pPr>
            <a:lvl7pPr marL="2049109" indent="0">
              <a:buNone/>
              <a:defRPr sz="800"/>
            </a:lvl7pPr>
            <a:lvl8pPr marL="2390608" indent="0">
              <a:buNone/>
              <a:defRPr sz="800"/>
            </a:lvl8pPr>
            <a:lvl9pPr marL="2732128" indent="0">
              <a:buNone/>
              <a:defRPr sz="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7AB1-0556-4F42-B191-05C77B59A5D4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0327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37" y="365178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34" y="1681168"/>
            <a:ext cx="4190702" cy="82391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5437" indent="0">
              <a:buNone/>
              <a:defRPr sz="1579" b="1"/>
            </a:lvl2pPr>
            <a:lvl3pPr marL="710869" indent="0">
              <a:buNone/>
              <a:defRPr sz="1382" b="1"/>
            </a:lvl3pPr>
            <a:lvl4pPr marL="1066313" indent="0">
              <a:buNone/>
              <a:defRPr sz="1283" b="1"/>
            </a:lvl4pPr>
            <a:lvl5pPr marL="1421734" indent="0">
              <a:buNone/>
              <a:defRPr sz="1283" b="1"/>
            </a:lvl5pPr>
            <a:lvl6pPr marL="1777166" indent="0">
              <a:buNone/>
              <a:defRPr sz="1283" b="1"/>
            </a:lvl6pPr>
            <a:lvl7pPr marL="2132607" indent="0">
              <a:buNone/>
              <a:defRPr sz="1283" b="1"/>
            </a:lvl7pPr>
            <a:lvl8pPr marL="2488029" indent="0">
              <a:buNone/>
              <a:defRPr sz="1283" b="1"/>
            </a:lvl8pPr>
            <a:lvl9pPr marL="2843466" indent="0">
              <a:buNone/>
              <a:defRPr sz="128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34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5" y="1681168"/>
            <a:ext cx="4211340" cy="82391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5437" indent="0">
              <a:buNone/>
              <a:defRPr sz="1579" b="1"/>
            </a:lvl2pPr>
            <a:lvl3pPr marL="710869" indent="0">
              <a:buNone/>
              <a:defRPr sz="1382" b="1"/>
            </a:lvl3pPr>
            <a:lvl4pPr marL="1066313" indent="0">
              <a:buNone/>
              <a:defRPr sz="1283" b="1"/>
            </a:lvl4pPr>
            <a:lvl5pPr marL="1421734" indent="0">
              <a:buNone/>
              <a:defRPr sz="1283" b="1"/>
            </a:lvl5pPr>
            <a:lvl6pPr marL="1777166" indent="0">
              <a:buNone/>
              <a:defRPr sz="1283" b="1"/>
            </a:lvl6pPr>
            <a:lvl7pPr marL="2132607" indent="0">
              <a:buNone/>
              <a:defRPr sz="1283" b="1"/>
            </a:lvl7pPr>
            <a:lvl8pPr marL="2488029" indent="0">
              <a:buNone/>
              <a:defRPr sz="1283" b="1"/>
            </a:lvl8pPr>
            <a:lvl9pPr marL="2843466" indent="0">
              <a:buNone/>
              <a:defRPr sz="128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C9B5-58AB-401E-B8A1-295668613BB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80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" y="219573"/>
            <a:ext cx="8543925" cy="699586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HGSｺﾞｼｯｸM" panose="020B06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6604783"/>
            <a:ext cx="9906000" cy="12526"/>
          </a:xfrm>
          <a:prstGeom prst="line">
            <a:avLst/>
          </a:prstGeom>
          <a:ln w="76200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642000"/>
            <a:ext cx="222885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846FF731-DEF2-421D-89AA-1732CEEA9564}" type="datetime1">
              <a:rPr lang="ja-JP" altLang="en-US" smtClean="0">
                <a:solidFill>
                  <a:prstClr val="black"/>
                </a:solidFill>
              </a:rPr>
              <a:t>2019/12/5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281379" y="6642000"/>
            <a:ext cx="3343275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642000"/>
            <a:ext cx="2228850" cy="216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defRPr>
            </a:lvl1pPr>
          </a:lstStyle>
          <a:p>
            <a:fld id="{08FA7DAE-B1A8-49FD-A74C-0F3ACDC12528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35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642000"/>
            <a:ext cx="222885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CFA41DFF-47A9-4D06-AAF2-E5225242BA7F}" type="datetime1">
              <a:rPr lang="ja-JP" altLang="en-US" smtClean="0">
                <a:solidFill>
                  <a:prstClr val="black"/>
                </a:solidFill>
              </a:rPr>
              <a:t>2019/12/5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281379" y="6642000"/>
            <a:ext cx="3343275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677150" y="6642000"/>
            <a:ext cx="222885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08FA7DAE-B1A8-49FD-A74C-0F3ACDC12528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6" name="直線コネクタ 5"/>
          <p:cNvCxnSpPr/>
          <p:nvPr userDrawn="1"/>
        </p:nvCxnSpPr>
        <p:spPr>
          <a:xfrm>
            <a:off x="0" y="6604783"/>
            <a:ext cx="9906000" cy="12526"/>
          </a:xfrm>
          <a:prstGeom prst="line">
            <a:avLst/>
          </a:prstGeom>
          <a:ln w="76200" cmpd="thinThick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52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4" cy="1600200"/>
          </a:xfrm>
        </p:spPr>
        <p:txBody>
          <a:bodyPr anchor="b"/>
          <a:lstStyle>
            <a:lvl1pPr>
              <a:defRPr sz="246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71" y="987426"/>
            <a:ext cx="5014913" cy="4873625"/>
          </a:xfrm>
        </p:spPr>
        <p:txBody>
          <a:bodyPr/>
          <a:lstStyle>
            <a:lvl1pPr>
              <a:defRPr sz="2468"/>
            </a:lvl1pPr>
            <a:lvl2pPr>
              <a:defRPr sz="2171"/>
            </a:lvl2pPr>
            <a:lvl3pPr>
              <a:defRPr sz="1875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4" cy="3811588"/>
          </a:xfrm>
        </p:spPr>
        <p:txBody>
          <a:bodyPr/>
          <a:lstStyle>
            <a:lvl1pPr marL="0" indent="0">
              <a:buNone/>
              <a:defRPr sz="1283"/>
            </a:lvl1pPr>
            <a:lvl2pPr marL="355437" indent="0">
              <a:buNone/>
              <a:defRPr sz="1086"/>
            </a:lvl2pPr>
            <a:lvl3pPr marL="710869" indent="0">
              <a:buNone/>
              <a:defRPr sz="888"/>
            </a:lvl3pPr>
            <a:lvl4pPr marL="1066313" indent="0">
              <a:buNone/>
              <a:defRPr sz="790"/>
            </a:lvl4pPr>
            <a:lvl5pPr marL="1421734" indent="0">
              <a:buNone/>
              <a:defRPr sz="790"/>
            </a:lvl5pPr>
            <a:lvl6pPr marL="1777166" indent="0">
              <a:buNone/>
              <a:defRPr sz="790"/>
            </a:lvl6pPr>
            <a:lvl7pPr marL="2132607" indent="0">
              <a:buNone/>
              <a:defRPr sz="790"/>
            </a:lvl7pPr>
            <a:lvl8pPr marL="2488029" indent="0">
              <a:buNone/>
              <a:defRPr sz="790"/>
            </a:lvl8pPr>
            <a:lvl9pPr marL="2843466" indent="0">
              <a:buNone/>
              <a:defRPr sz="79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E7D7-1F07-4882-94AD-9E508B1E8DC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65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4" cy="1600200"/>
          </a:xfrm>
        </p:spPr>
        <p:txBody>
          <a:bodyPr anchor="b"/>
          <a:lstStyle>
            <a:lvl1pPr>
              <a:defRPr sz="2468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71" y="987426"/>
            <a:ext cx="5014913" cy="4873625"/>
          </a:xfrm>
        </p:spPr>
        <p:txBody>
          <a:bodyPr/>
          <a:lstStyle>
            <a:lvl1pPr marL="0" indent="0">
              <a:buNone/>
              <a:defRPr sz="2468"/>
            </a:lvl1pPr>
            <a:lvl2pPr marL="355437" indent="0">
              <a:buNone/>
              <a:defRPr sz="2171"/>
            </a:lvl2pPr>
            <a:lvl3pPr marL="710869" indent="0">
              <a:buNone/>
              <a:defRPr sz="1875"/>
            </a:lvl3pPr>
            <a:lvl4pPr marL="1066313" indent="0">
              <a:buNone/>
              <a:defRPr sz="1579"/>
            </a:lvl4pPr>
            <a:lvl5pPr marL="1421734" indent="0">
              <a:buNone/>
              <a:defRPr sz="1579"/>
            </a:lvl5pPr>
            <a:lvl6pPr marL="1777166" indent="0">
              <a:buNone/>
              <a:defRPr sz="1579"/>
            </a:lvl6pPr>
            <a:lvl7pPr marL="2132607" indent="0">
              <a:buNone/>
              <a:defRPr sz="1579"/>
            </a:lvl7pPr>
            <a:lvl8pPr marL="2488029" indent="0">
              <a:buNone/>
              <a:defRPr sz="1579"/>
            </a:lvl8pPr>
            <a:lvl9pPr marL="2843466" indent="0">
              <a:buNone/>
              <a:defRPr sz="1579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4" cy="3811588"/>
          </a:xfrm>
        </p:spPr>
        <p:txBody>
          <a:bodyPr/>
          <a:lstStyle>
            <a:lvl1pPr marL="0" indent="0">
              <a:buNone/>
              <a:defRPr sz="1283"/>
            </a:lvl1pPr>
            <a:lvl2pPr marL="355437" indent="0">
              <a:buNone/>
              <a:defRPr sz="1086"/>
            </a:lvl2pPr>
            <a:lvl3pPr marL="710869" indent="0">
              <a:buNone/>
              <a:defRPr sz="888"/>
            </a:lvl3pPr>
            <a:lvl4pPr marL="1066313" indent="0">
              <a:buNone/>
              <a:defRPr sz="790"/>
            </a:lvl4pPr>
            <a:lvl5pPr marL="1421734" indent="0">
              <a:buNone/>
              <a:defRPr sz="790"/>
            </a:lvl5pPr>
            <a:lvl6pPr marL="1777166" indent="0">
              <a:buNone/>
              <a:defRPr sz="790"/>
            </a:lvl6pPr>
            <a:lvl7pPr marL="2132607" indent="0">
              <a:buNone/>
              <a:defRPr sz="790"/>
            </a:lvl7pPr>
            <a:lvl8pPr marL="2488029" indent="0">
              <a:buNone/>
              <a:defRPr sz="790"/>
            </a:lvl8pPr>
            <a:lvl9pPr marL="2843466" indent="0">
              <a:buNone/>
              <a:defRPr sz="79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E57E7-F898-4E14-84C9-5E77C90421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89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DF5B-0D64-45DB-9FCA-178303560C0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498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03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7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8B38-77B6-42B2-B515-A21811C0D07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446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18928" y="6331004"/>
            <a:ext cx="2228850" cy="365125"/>
          </a:xfrm>
          <a:prstGeom prst="rect">
            <a:avLst/>
          </a:prstGeom>
        </p:spPr>
        <p:txBody>
          <a:bodyPr vert="horz" lIns="96057" tIns="48029" rIns="96057" bIns="48029" rtlCol="0" anchor="ctr"/>
          <a:lstStyle>
            <a:lvl1pPr algn="r">
              <a:defRPr sz="2073">
                <a:solidFill>
                  <a:schemeClr val="tx1"/>
                </a:solidFill>
              </a:defRPr>
            </a:lvl1pPr>
          </a:lstStyle>
          <a:p>
            <a:fld id="{DDA6870E-CCA0-4EB3-AC5E-8C204E346457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772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13" y="556003"/>
            <a:ext cx="99000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タイトル 8"/>
          <p:cNvSpPr>
            <a:spLocks noGrp="1"/>
          </p:cNvSpPr>
          <p:nvPr>
            <p:ph type="title" hasCustomPrompt="1"/>
          </p:nvPr>
        </p:nvSpPr>
        <p:spPr>
          <a:xfrm>
            <a:off x="7" y="60027"/>
            <a:ext cx="3881635" cy="432000"/>
          </a:xfrm>
          <a:prstGeom prst="rect">
            <a:avLst/>
          </a:prstGeom>
        </p:spPr>
        <p:txBody>
          <a:bodyPr anchor="ctr"/>
          <a:lstStyle>
            <a:lvl1pPr algn="l">
              <a:defRPr sz="1875" b="1"/>
            </a:lvl1pPr>
          </a:lstStyle>
          <a:p>
            <a:r>
              <a:rPr kumimoji="1" lang="ja-JP" altLang="en-US" dirty="0"/>
              <a:t>（番号及び事業名）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sz="quarter" idx="11" hasCustomPrompt="1"/>
          </p:nvPr>
        </p:nvSpPr>
        <p:spPr>
          <a:xfrm>
            <a:off x="525" y="624114"/>
            <a:ext cx="9900001" cy="1296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indent="0" algn="l">
              <a:buNone/>
              <a:defRPr sz="1283" b="1"/>
            </a:lvl1pPr>
            <a:lvl3pPr marL="0" indent="0">
              <a:buNone/>
              <a:defRPr sz="1283"/>
            </a:lvl3pPr>
            <a:lvl4pPr marL="0" indent="0">
              <a:buNone/>
              <a:defRPr sz="1283" b="1"/>
            </a:lvl4pPr>
            <a:lvl5pPr marL="0" indent="0">
              <a:buNone/>
              <a:defRPr sz="1283"/>
            </a:lvl5pPr>
          </a:lstStyle>
          <a:p>
            <a:pPr lvl="0"/>
            <a:r>
              <a:rPr kumimoji="1" lang="ja-JP" altLang="en-US" dirty="0"/>
              <a:t>＜対策のポイント＞＜政策目標＞を記載する。強調部分のみ太字。</a:t>
            </a:r>
            <a:endParaRPr kumimoji="1" lang="en-US" altLang="ja-JP" dirty="0"/>
          </a:p>
        </p:txBody>
      </p:sp>
      <p:sp>
        <p:nvSpPr>
          <p:cNvPr id="23" name="コンテンツ プレースホルダー 15"/>
          <p:cNvSpPr>
            <a:spLocks noGrp="1"/>
          </p:cNvSpPr>
          <p:nvPr>
            <p:ph sz="quarter" idx="13" hasCustomPrompt="1"/>
          </p:nvPr>
        </p:nvSpPr>
        <p:spPr>
          <a:xfrm>
            <a:off x="4999610" y="201366"/>
            <a:ext cx="490402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indent="0" algn="r">
              <a:buNone/>
              <a:defRPr sz="1481" b="1"/>
            </a:lvl1pPr>
            <a:lvl3pPr marL="0" indent="0">
              <a:buNone/>
              <a:defRPr sz="1283"/>
            </a:lvl3pPr>
            <a:lvl4pPr marL="0" indent="0">
              <a:buNone/>
              <a:defRPr sz="1283" b="1"/>
            </a:lvl4pPr>
            <a:lvl5pPr marL="0" indent="0">
              <a:buNone/>
              <a:defRPr sz="1283"/>
            </a:lvl5pPr>
          </a:lstStyle>
          <a:p>
            <a:pPr lvl="0"/>
            <a:r>
              <a:rPr kumimoji="1" lang="en-US" altLang="ja-JP" dirty="0"/>
              <a:t>【</a:t>
            </a:r>
            <a:r>
              <a:rPr kumimoji="1" lang="ja-JP" altLang="en-US" dirty="0"/>
              <a:t>平成</a:t>
            </a:r>
            <a:r>
              <a:rPr kumimoji="1" lang="en-US" altLang="ja-JP" dirty="0"/>
              <a:t>31</a:t>
            </a:r>
            <a:r>
              <a:rPr kumimoji="1" lang="ja-JP" altLang="en-US" dirty="0"/>
              <a:t>年度予算概算要求額　●●（●●又は－）百万円</a:t>
            </a:r>
            <a:r>
              <a:rPr kumimoji="1" lang="en-US" altLang="ja-JP" dirty="0"/>
              <a:t>】</a:t>
            </a:r>
          </a:p>
        </p:txBody>
      </p:sp>
      <p:sp>
        <p:nvSpPr>
          <p:cNvPr id="37" name="コンテンツ プレースホルダー 15"/>
          <p:cNvSpPr>
            <a:spLocks noGrp="1"/>
          </p:cNvSpPr>
          <p:nvPr>
            <p:ph sz="quarter" idx="15" hasCustomPrompt="1"/>
          </p:nvPr>
        </p:nvSpPr>
        <p:spPr>
          <a:xfrm>
            <a:off x="5217004" y="6511416"/>
            <a:ext cx="4688996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indent="0" algn="r">
              <a:buNone/>
              <a:defRPr sz="1283" b="0"/>
            </a:lvl1pPr>
            <a:lvl3pPr marL="0" indent="0">
              <a:buNone/>
              <a:defRPr sz="1283"/>
            </a:lvl3pPr>
            <a:lvl4pPr marL="0" indent="0">
              <a:buNone/>
              <a:defRPr sz="1283" b="1"/>
            </a:lvl4pPr>
            <a:lvl5pPr marL="0" indent="0">
              <a:buNone/>
              <a:defRPr sz="1283"/>
            </a:lvl5pPr>
          </a:lstStyle>
          <a:p>
            <a:pPr algn="r"/>
            <a:r>
              <a:rPr kumimoji="1" lang="ja-JP" altLang="en-US" sz="1283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［お問い合わせ先］●●局●●課（０３－００００－００００）</a:t>
            </a:r>
          </a:p>
        </p:txBody>
      </p:sp>
    </p:spTree>
    <p:extLst>
      <p:ext uri="{BB962C8B-B14F-4D97-AF65-F5344CB8AC3E}">
        <p14:creationId xmlns:p14="http://schemas.microsoft.com/office/powerpoint/2010/main" val="157168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44" y="365171"/>
            <a:ext cx="8543925" cy="1325563"/>
          </a:xfrm>
          <a:prstGeom prst="rect">
            <a:avLst/>
          </a:prstGeom>
        </p:spPr>
        <p:txBody>
          <a:bodyPr vert="horz" lIns="91071" tIns="45537" rIns="91071" bIns="45537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44" y="1825625"/>
            <a:ext cx="8543925" cy="4351338"/>
          </a:xfrm>
          <a:prstGeom prst="rect">
            <a:avLst/>
          </a:prstGeom>
        </p:spPr>
        <p:txBody>
          <a:bodyPr vert="horz" lIns="91071" tIns="45537" rIns="91071" bIns="45537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96"/>
            <a:ext cx="2228850" cy="365125"/>
          </a:xfrm>
          <a:prstGeom prst="rect">
            <a:avLst/>
          </a:prstGeom>
        </p:spPr>
        <p:txBody>
          <a:bodyPr vert="horz" lIns="91071" tIns="45537" rIns="91071" bIns="4553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E071-BB7F-4C91-91E5-79138B616055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9" y="6356396"/>
            <a:ext cx="3343275" cy="365125"/>
          </a:xfrm>
          <a:prstGeom prst="rect">
            <a:avLst/>
          </a:prstGeom>
        </p:spPr>
        <p:txBody>
          <a:bodyPr vert="horz" lIns="91071" tIns="45537" rIns="91071" bIns="4553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96"/>
            <a:ext cx="2228850" cy="365125"/>
          </a:xfrm>
          <a:prstGeom prst="rect">
            <a:avLst/>
          </a:prstGeom>
        </p:spPr>
        <p:txBody>
          <a:bodyPr vert="horz" lIns="91071" tIns="45537" rIns="91071" bIns="4553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12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672" r:id="rId12"/>
    <p:sldLayoutId id="2147483686" r:id="rId13"/>
    <p:sldLayoutId id="2147483687" r:id="rId14"/>
    <p:sldLayoutId id="2147483785" r:id="rId15"/>
  </p:sldLayoutIdLst>
  <p:hf hdr="0" ftr="0" dt="0"/>
  <p:txStyles>
    <p:titleStyle>
      <a:lvl1pPr algn="l" defTabSz="683036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59" indent="-170759" algn="l" defTabSz="6830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279" indent="-170759" algn="l" defTabSz="6830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3789" indent="-170759" algn="l" defTabSz="6830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304" indent="-170759" algn="l" defTabSz="6830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824" indent="-170759" algn="l" defTabSz="6830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78337" indent="-170759" algn="l" defTabSz="6830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19850" indent="-170759" algn="l" defTabSz="6830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1369" indent="-170759" algn="l" defTabSz="6830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886" indent="-170759" algn="l" defTabSz="68303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521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036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564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6064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579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49109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0608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128" algn="l" defTabSz="683036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299" y="63567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4CE021-3CE8-4DE9-8A64-54413311D5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94" y="635676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1" y="63567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4F08B2-1F9F-4BE2-83D8-BCD944CE9EC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1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9542BD2-7D2B-48CD-86EA-395737A3EAE6}" type="datetime1">
              <a:rPr lang="ja-JP" altLang="en-US" smtClean="0"/>
              <a:t>2019/12/5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15860EBB-39B5-4639-B0B1-2495155EE6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51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40603-C1C9-44FD-9498-1B2A3D06C41A}" type="datetime1">
              <a:rPr kumimoji="1" lang="ja-JP" altLang="en-US" smtClean="0"/>
              <a:t>2019/12/5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A780-ED2E-4B31-82A3-F346B7C61D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97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FC96-EE13-429A-85BD-3530CF6C2F7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0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9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54" y="365178"/>
            <a:ext cx="8543925" cy="1325563"/>
          </a:xfrm>
          <a:prstGeom prst="rect">
            <a:avLst/>
          </a:prstGeom>
        </p:spPr>
        <p:txBody>
          <a:bodyPr vert="horz" lIns="96031" tIns="48016" rIns="96031" bIns="48016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54" y="1825625"/>
            <a:ext cx="8543925" cy="4351338"/>
          </a:xfrm>
          <a:prstGeom prst="rect">
            <a:avLst/>
          </a:prstGeom>
        </p:spPr>
        <p:txBody>
          <a:bodyPr vert="horz" lIns="96031" tIns="48016" rIns="96031" bIns="48016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408"/>
            <a:ext cx="2228850" cy="365125"/>
          </a:xfrm>
          <a:prstGeom prst="rect">
            <a:avLst/>
          </a:prstGeom>
        </p:spPr>
        <p:txBody>
          <a:bodyPr vert="horz" lIns="96031" tIns="48016" rIns="96031" bIns="48016" rtlCol="0" anchor="ctr"/>
          <a:lstStyle>
            <a:lvl1pPr algn="l">
              <a:defRPr sz="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7822"/>
            <a:fld id="{35E39937-2B36-4A23-9C71-8653EA00699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2019/12/5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79" y="6356408"/>
            <a:ext cx="3343275" cy="365125"/>
          </a:xfrm>
          <a:prstGeom prst="rect">
            <a:avLst/>
          </a:prstGeom>
        </p:spPr>
        <p:txBody>
          <a:bodyPr vert="horz" lIns="96031" tIns="48016" rIns="96031" bIns="48016" rtlCol="0" anchor="ctr"/>
          <a:lstStyle>
            <a:lvl1pPr algn="ctr">
              <a:defRPr sz="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782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408"/>
            <a:ext cx="2228850" cy="365125"/>
          </a:xfrm>
          <a:prstGeom prst="rect">
            <a:avLst/>
          </a:prstGeom>
        </p:spPr>
        <p:txBody>
          <a:bodyPr vert="horz" lIns="96031" tIns="48016" rIns="96031" bIns="48016" rtlCol="0" anchor="ctr"/>
          <a:lstStyle>
            <a:lvl1pPr algn="r">
              <a:defRPr sz="8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7822"/>
            <a:fld id="{08FA7DAE-B1A8-49FD-A74C-0F3ACDC1252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4782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</p:sldLayoutIdLst>
  <p:hf hdr="0" ftr="0" dt="0"/>
  <p:txStyles>
    <p:titleStyle>
      <a:lvl1pPr algn="l" defTabSz="710869" rtl="0" eaLnBrk="1" latinLnBrk="0" hangingPunct="1">
        <a:lnSpc>
          <a:spcPct val="90000"/>
        </a:lnSpc>
        <a:spcBef>
          <a:spcPct val="0"/>
        </a:spcBef>
        <a:buNone/>
        <a:defRPr kumimoji="1" sz="3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717" indent="-177717" algn="l" defTabSz="710869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171" kern="1200">
          <a:solidFill>
            <a:schemeClr val="tx1"/>
          </a:solidFill>
          <a:latin typeface="+mn-lt"/>
          <a:ea typeface="+mn-ea"/>
          <a:cs typeface="+mn-cs"/>
        </a:defRPr>
      </a:lvl1pPr>
      <a:lvl2pPr marL="533154" indent="-177717" algn="l" defTabSz="710869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88581" indent="-177717" algn="l" defTabSz="710869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44014" indent="-177717" algn="l" defTabSz="710869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99448" indent="-177717" algn="l" defTabSz="710869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54883" indent="-177717" algn="l" defTabSz="710869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310313" indent="-177717" algn="l" defTabSz="710869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65749" indent="-177717" algn="l" defTabSz="710869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3021181" indent="-177717" algn="l" defTabSz="710869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5437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10869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66313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21734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77166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32607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88029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43466" algn="l" defTabSz="710869" rtl="0" eaLnBrk="1" latinLnBrk="0" hangingPunct="1">
        <a:defRPr kumimoji="1"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emf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4.emf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10" Type="http://schemas.openxmlformats.org/officeDocument/2006/relationships/image" Target="../media/image41.emf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1.xml"/><Relationship Id="rId5" Type="http://schemas.openxmlformats.org/officeDocument/2006/relationships/hyperlink" Target="http://www.maff.go.jp/j/kanbo/kankyo/seisaku/kikouhendou/symposium/cs.html" TargetMode="Externa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38C58B-AF9F-46A8-9024-3F3DD33D0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215" y="6390294"/>
            <a:ext cx="3162857" cy="34640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178BAF-97CB-47D5-BD0D-F9CDB287218E}"/>
              </a:ext>
            </a:extLst>
          </p:cNvPr>
          <p:cNvSpPr txBox="1"/>
          <p:nvPr/>
        </p:nvSpPr>
        <p:spPr>
          <a:xfrm>
            <a:off x="1419045" y="4597976"/>
            <a:ext cx="79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December 3, 2019 </a:t>
            </a:r>
            <a:r>
              <a:rPr kumimoji="1" lang="en-US" altLang="ja-JP" sz="2400" dirty="0" err="1"/>
              <a:t>Koronivia</a:t>
            </a:r>
            <a:r>
              <a:rPr kumimoji="1" lang="en-US" altLang="ja-JP" sz="2400" dirty="0"/>
              <a:t> workshop on 2(d) , Madrid</a:t>
            </a:r>
          </a:p>
          <a:p>
            <a:pPr algn="ctr"/>
            <a:endParaRPr kumimoji="1" lang="en-US" altLang="ja-JP" sz="2400" dirty="0"/>
          </a:p>
          <a:p>
            <a:pPr algn="ctr"/>
            <a:r>
              <a:rPr kumimoji="1" lang="en-US" altLang="ja-JP" sz="2400" dirty="0"/>
              <a:t>Akiko Nagano, Environment Policy Office, MAFF</a:t>
            </a:r>
          </a:p>
          <a:p>
            <a:pPr algn="ctr"/>
            <a:r>
              <a:rPr kumimoji="1" lang="en-US" altLang="ja-JP" sz="2400" dirty="0"/>
              <a:t>Taro Izumi, </a:t>
            </a:r>
            <a:r>
              <a:rPr kumimoji="1" lang="en-US" altLang="ja-JP" sz="2000" dirty="0"/>
              <a:t>Japan International Research Center for Agricultural Sciences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F43EEC-3CEE-4E4D-823B-89464B86E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21" y="0"/>
            <a:ext cx="9906000" cy="204819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07AE3B-05EE-41B8-B31A-E03121357522}"/>
              </a:ext>
            </a:extLst>
          </p:cNvPr>
          <p:cNvSpPr txBox="1"/>
          <p:nvPr/>
        </p:nvSpPr>
        <p:spPr>
          <a:xfrm>
            <a:off x="763044" y="2313215"/>
            <a:ext cx="8379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Japan’s work on activities related to improving nutrient use and manure management towards sustainable and resilient agricultural systems</a:t>
            </a:r>
            <a:endParaRPr lang="en-US" altLang="ja-JP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20BBAD-29D5-4BA0-AD06-47C53538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28" y="6088976"/>
            <a:ext cx="659705" cy="7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379080-AA1E-4E17-B9E1-E35DACAF0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85" y="6196486"/>
            <a:ext cx="1118088" cy="50359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22B0CF3-6D8A-4B64-BBFD-56F4343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63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CDDD3A5-15A9-45A9-8CA1-84E6F7BFC4ED}"/>
              </a:ext>
            </a:extLst>
          </p:cNvPr>
          <p:cNvSpPr/>
          <p:nvPr/>
        </p:nvSpPr>
        <p:spPr>
          <a:xfrm>
            <a:off x="455093" y="326571"/>
            <a:ext cx="9144000" cy="1884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17B299-6895-42F2-B462-7BA53B47C47F}"/>
              </a:ext>
            </a:extLst>
          </p:cNvPr>
          <p:cNvSpPr/>
          <p:nvPr/>
        </p:nvSpPr>
        <p:spPr>
          <a:xfrm>
            <a:off x="553557" y="243562"/>
            <a:ext cx="87871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32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The BNI technology </a:t>
            </a:r>
            <a:endParaRPr kumimoji="1" lang="en-US" altLang="ja-JP" sz="2400" dirty="0">
              <a:solidFill>
                <a:prstClr val="black"/>
              </a:solidFill>
              <a:latin typeface="Trebuchet MS" panose="020B0603020202020204" pitchFamily="34" charset="0"/>
              <a:ea typeface="ＭＳ Ｐゴシック" panose="020B060007020508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Primarily discovered the phenomenon by Japanese scientists in Latin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A lot of efforts have been paid by JIRCAS and collaborators for the scientific recognition of the existence and significance of BNI.</a:t>
            </a: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91E49671-3E25-4D40-A75C-B12DEFE16C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7" y="2277667"/>
            <a:ext cx="8438252" cy="44822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05437C-4C2C-498F-88CD-8013ACBC2E56}"/>
              </a:ext>
            </a:extLst>
          </p:cNvPr>
          <p:cNvSpPr txBox="1"/>
          <p:nvPr/>
        </p:nvSpPr>
        <p:spPr>
          <a:xfrm>
            <a:off x="6461187" y="1916144"/>
            <a:ext cx="323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Modified from </a:t>
            </a:r>
            <a:r>
              <a:rPr lang="en-US" altLang="ja-JP" sz="16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Coskun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 et al., 2017</a:t>
            </a:r>
            <a:endParaRPr kumimoji="1"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30629B-F137-4832-89D4-4DF4EFA2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1" y="6208516"/>
            <a:ext cx="2062163" cy="50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F02C44-DB00-4768-9567-645E74D6510D}"/>
              </a:ext>
            </a:extLst>
          </p:cNvPr>
          <p:cNvSpPr txBox="1"/>
          <p:nvPr/>
        </p:nvSpPr>
        <p:spPr>
          <a:xfrm>
            <a:off x="4947138" y="4831376"/>
            <a:ext cx="456529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kumimoji="1" lang="en-US" altLang="ja-JP" sz="1400" b="1" dirty="0">
                <a:solidFill>
                  <a:srgbClr val="002060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Breeding efforts for high BNI with use of wild relative </a:t>
            </a:r>
            <a:r>
              <a:rPr kumimoji="1" lang="en-US" altLang="ja-JP" sz="1400" b="1" i="1" dirty="0" err="1">
                <a:solidFill>
                  <a:srgbClr val="002060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Leymus</a:t>
            </a:r>
            <a:endParaRPr kumimoji="1" lang="ja-JP" altLang="en-US" sz="1400" b="1" i="1" dirty="0">
              <a:solidFill>
                <a:srgbClr val="002060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446CB8-8AE3-44A2-8FDB-76045A9442D3}"/>
              </a:ext>
            </a:extLst>
          </p:cNvPr>
          <p:cNvSpPr txBox="1"/>
          <p:nvPr/>
        </p:nvSpPr>
        <p:spPr>
          <a:xfrm>
            <a:off x="4947138" y="5472014"/>
            <a:ext cx="456529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kumimoji="1" lang="en-US" altLang="ja-JP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High-BNI maize lines being selected from genetic resources of CIMMYT collection</a:t>
            </a:r>
            <a:endParaRPr kumimoji="1" lang="ja-JP" altLang="en-US" sz="14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2D0C739-EEDE-42EB-B5EF-F0EECC71DCCB}"/>
              </a:ext>
            </a:extLst>
          </p:cNvPr>
          <p:cNvSpPr/>
          <p:nvPr/>
        </p:nvSpPr>
        <p:spPr>
          <a:xfrm>
            <a:off x="6571868" y="2273180"/>
            <a:ext cx="1311964" cy="221566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rebuchet MS" panose="020B0603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87C0596-47D8-43DB-AED9-0DE5916DC087}"/>
              </a:ext>
            </a:extLst>
          </p:cNvPr>
          <p:cNvSpPr/>
          <p:nvPr/>
        </p:nvSpPr>
        <p:spPr>
          <a:xfrm>
            <a:off x="8200468" y="2298131"/>
            <a:ext cx="1311964" cy="2215664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rebuchet MS" panose="020B0603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57AF26-0832-40AA-9A53-9C95B275EA34}"/>
              </a:ext>
            </a:extLst>
          </p:cNvPr>
          <p:cNvSpPr txBox="1"/>
          <p:nvPr/>
        </p:nvSpPr>
        <p:spPr>
          <a:xfrm>
            <a:off x="174499" y="5472014"/>
            <a:ext cx="4565294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kumimoji="1" lang="en-US" altLang="ja-JP" sz="1400" b="1" dirty="0">
                <a:solidFill>
                  <a:srgbClr val="C00000"/>
                </a:solidFill>
                <a:latin typeface="Trebuchet MS" panose="020B0603020202020204" pitchFamily="34" charset="0"/>
                <a:ea typeface="Meiryo UI" panose="020B0604030504040204" pitchFamily="50" charset="-128"/>
              </a:rPr>
              <a:t>Doubled haploid sorghum populations being made from high- and low-BNI cultivars to elucidate the BNI-responsible gene(s)  </a:t>
            </a:r>
            <a:endParaRPr kumimoji="1" lang="ja-JP" altLang="en-US" sz="1400" b="1" dirty="0">
              <a:solidFill>
                <a:srgbClr val="C00000"/>
              </a:solidFill>
              <a:latin typeface="Trebuchet MS" panose="020B0603020202020204" pitchFamily="34" charset="0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C35DE50-1619-4397-925D-E9BC8F25315D}"/>
              </a:ext>
            </a:extLst>
          </p:cNvPr>
          <p:cNvSpPr/>
          <p:nvPr/>
        </p:nvSpPr>
        <p:spPr>
          <a:xfrm>
            <a:off x="907672" y="2254698"/>
            <a:ext cx="1311964" cy="197281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rebuchet MS" panose="020B0603020202020204" pitchFamily="34" charset="0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41ABE85B-227F-430F-A159-E3646A15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9510-28F2-460E-A532-FADFB9CCF023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20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34B3C0B1-BAE1-4E0D-A13E-C823DD887A60}"/>
              </a:ext>
            </a:extLst>
          </p:cNvPr>
          <p:cNvSpPr txBox="1">
            <a:spLocks/>
          </p:cNvSpPr>
          <p:nvPr/>
        </p:nvSpPr>
        <p:spPr>
          <a:xfrm>
            <a:off x="236760" y="133780"/>
            <a:ext cx="9669240" cy="1058031"/>
          </a:xfrm>
          <a:prstGeom prst="rect">
            <a:avLst/>
          </a:prstGeom>
        </p:spPr>
        <p:txBody>
          <a:bodyPr/>
          <a:lstStyle>
            <a:lvl1pPr algn="l" defTabSz="6830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 dirty="0">
                <a:latin typeface="+mn-lt"/>
              </a:rPr>
              <a:t>Development of cultivation management system to reduce greenhouse gas derived from agriculture </a:t>
            </a:r>
          </a:p>
          <a:p>
            <a:pPr algn="ctr"/>
            <a:endParaRPr lang="en-US" altLang="ja-JP" sz="2800" b="1" dirty="0">
              <a:latin typeface="+mn-lt"/>
            </a:endParaRPr>
          </a:p>
          <a:p>
            <a:pPr algn="ctr"/>
            <a:r>
              <a:rPr lang="en-US" altLang="ja-JP" sz="1600" b="1" dirty="0">
                <a:latin typeface="+mn-lt"/>
              </a:rPr>
              <a:t>                                        </a:t>
            </a:r>
            <a:endParaRPr lang="ja-JP" altLang="en-US" sz="2800" b="1" dirty="0">
              <a:latin typeface="+mn-lt"/>
            </a:endParaRPr>
          </a:p>
        </p:txBody>
      </p:sp>
      <p:sp>
        <p:nvSpPr>
          <p:cNvPr id="40" name="正方形/長方形 44">
            <a:extLst>
              <a:ext uri="{FF2B5EF4-FFF2-40B4-BE49-F238E27FC236}">
                <a16:creationId xmlns:a16="http://schemas.microsoft.com/office/drawing/2014/main" id="{D060529C-3B0F-4BBE-B424-03BEE1A55F12}"/>
              </a:ext>
            </a:extLst>
          </p:cNvPr>
          <p:cNvSpPr>
            <a:spLocks noChangeAspect="1"/>
          </p:cNvSpPr>
          <p:nvPr/>
        </p:nvSpPr>
        <p:spPr>
          <a:xfrm>
            <a:off x="2307549" y="2712686"/>
            <a:ext cx="1390170" cy="3492824"/>
          </a:xfrm>
          <a:custGeom>
            <a:avLst/>
            <a:gdLst>
              <a:gd name="connsiteX0" fmla="*/ 0 w 450589"/>
              <a:gd name="connsiteY0" fmla="*/ 0 h 839755"/>
              <a:gd name="connsiteX1" fmla="*/ 450589 w 450589"/>
              <a:gd name="connsiteY1" fmla="*/ 0 h 839755"/>
              <a:gd name="connsiteX2" fmla="*/ 450589 w 450589"/>
              <a:gd name="connsiteY2" fmla="*/ 839755 h 839755"/>
              <a:gd name="connsiteX3" fmla="*/ 0 w 450589"/>
              <a:gd name="connsiteY3" fmla="*/ 839755 h 839755"/>
              <a:gd name="connsiteX4" fmla="*/ 0 w 450589"/>
              <a:gd name="connsiteY4" fmla="*/ 0 h 839755"/>
              <a:gd name="connsiteX0" fmla="*/ 0 w 562556"/>
              <a:gd name="connsiteY0" fmla="*/ 0 h 839755"/>
              <a:gd name="connsiteX1" fmla="*/ 562556 w 562556"/>
              <a:gd name="connsiteY1" fmla="*/ 270587 h 839755"/>
              <a:gd name="connsiteX2" fmla="*/ 450589 w 562556"/>
              <a:gd name="connsiteY2" fmla="*/ 839755 h 839755"/>
              <a:gd name="connsiteX3" fmla="*/ 0 w 562556"/>
              <a:gd name="connsiteY3" fmla="*/ 839755 h 839755"/>
              <a:gd name="connsiteX4" fmla="*/ 0 w 562556"/>
              <a:gd name="connsiteY4" fmla="*/ 0 h 839755"/>
              <a:gd name="connsiteX0" fmla="*/ 0 w 599497"/>
              <a:gd name="connsiteY0" fmla="*/ 0 h 839755"/>
              <a:gd name="connsiteX1" fmla="*/ 599497 w 599497"/>
              <a:gd name="connsiteY1" fmla="*/ 397124 h 839755"/>
              <a:gd name="connsiteX2" fmla="*/ 450589 w 599497"/>
              <a:gd name="connsiteY2" fmla="*/ 839755 h 839755"/>
              <a:gd name="connsiteX3" fmla="*/ 0 w 599497"/>
              <a:gd name="connsiteY3" fmla="*/ 839755 h 839755"/>
              <a:gd name="connsiteX4" fmla="*/ 0 w 599497"/>
              <a:gd name="connsiteY4" fmla="*/ 0 h 839755"/>
              <a:gd name="connsiteX0" fmla="*/ 0 w 599497"/>
              <a:gd name="connsiteY0" fmla="*/ 0 h 839755"/>
              <a:gd name="connsiteX1" fmla="*/ 599497 w 599497"/>
              <a:gd name="connsiteY1" fmla="*/ 397124 h 839755"/>
              <a:gd name="connsiteX2" fmla="*/ 496765 w 599497"/>
              <a:gd name="connsiteY2" fmla="*/ 757231 h 839755"/>
              <a:gd name="connsiteX3" fmla="*/ 0 w 599497"/>
              <a:gd name="connsiteY3" fmla="*/ 839755 h 839755"/>
              <a:gd name="connsiteX4" fmla="*/ 0 w 599497"/>
              <a:gd name="connsiteY4" fmla="*/ 0 h 839755"/>
              <a:gd name="connsiteX0" fmla="*/ 0 w 530010"/>
              <a:gd name="connsiteY0" fmla="*/ 0 h 839755"/>
              <a:gd name="connsiteX1" fmla="*/ 530010 w 530010"/>
              <a:gd name="connsiteY1" fmla="*/ 499975 h 839755"/>
              <a:gd name="connsiteX2" fmla="*/ 496765 w 530010"/>
              <a:gd name="connsiteY2" fmla="*/ 757231 h 839755"/>
              <a:gd name="connsiteX3" fmla="*/ 0 w 530010"/>
              <a:gd name="connsiteY3" fmla="*/ 839755 h 839755"/>
              <a:gd name="connsiteX4" fmla="*/ 0 w 530010"/>
              <a:gd name="connsiteY4" fmla="*/ 0 h 83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010" h="839755">
                <a:moveTo>
                  <a:pt x="0" y="0"/>
                </a:moveTo>
                <a:lnTo>
                  <a:pt x="530010" y="499975"/>
                </a:lnTo>
                <a:lnTo>
                  <a:pt x="496765" y="757231"/>
                </a:lnTo>
                <a:lnTo>
                  <a:pt x="0" y="8397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6000">
                <a:srgbClr val="92D050"/>
              </a:gs>
              <a:gs pos="85000">
                <a:schemeClr val="accent3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C7E6FF53-3D19-4B3E-9A00-AF14DF2216F8}"/>
              </a:ext>
            </a:extLst>
          </p:cNvPr>
          <p:cNvSpPr/>
          <p:nvPr/>
        </p:nvSpPr>
        <p:spPr>
          <a:xfrm>
            <a:off x="3077984" y="2907203"/>
            <a:ext cx="3136460" cy="13205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804AA1DF-866B-441E-9860-07A751BCA70D}"/>
              </a:ext>
            </a:extLst>
          </p:cNvPr>
          <p:cNvGrpSpPr/>
          <p:nvPr/>
        </p:nvGrpSpPr>
        <p:grpSpPr>
          <a:xfrm>
            <a:off x="3074234" y="5401729"/>
            <a:ext cx="244013" cy="199427"/>
            <a:chOff x="3184690" y="5224646"/>
            <a:chExt cx="250110" cy="416186"/>
          </a:xfrm>
        </p:grpSpPr>
        <p:sp>
          <p:nvSpPr>
            <p:cNvPr id="76" name="月 75">
              <a:extLst>
                <a:ext uri="{FF2B5EF4-FFF2-40B4-BE49-F238E27FC236}">
                  <a16:creationId xmlns:a16="http://schemas.microsoft.com/office/drawing/2014/main" id="{F24EE0DE-6BAD-43D6-977E-994FE80E6262}"/>
                </a:ext>
              </a:extLst>
            </p:cNvPr>
            <p:cNvSpPr/>
            <p:nvPr/>
          </p:nvSpPr>
          <p:spPr>
            <a:xfrm rot="20119152">
              <a:off x="3184690" y="5224646"/>
              <a:ext cx="111658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77" name="月 76">
              <a:extLst>
                <a:ext uri="{FF2B5EF4-FFF2-40B4-BE49-F238E27FC236}">
                  <a16:creationId xmlns:a16="http://schemas.microsoft.com/office/drawing/2014/main" id="{E1D2C97B-7973-4F7C-A632-722B942F99F6}"/>
                </a:ext>
              </a:extLst>
            </p:cNvPr>
            <p:cNvSpPr/>
            <p:nvPr/>
          </p:nvSpPr>
          <p:spPr>
            <a:xfrm rot="20567235">
              <a:off x="3264977" y="5350295"/>
              <a:ext cx="98765" cy="290537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78" name="月 77">
              <a:extLst>
                <a:ext uri="{FF2B5EF4-FFF2-40B4-BE49-F238E27FC236}">
                  <a16:creationId xmlns:a16="http://schemas.microsoft.com/office/drawing/2014/main" id="{9FA67B52-FED7-4B89-B0D2-2B5BF4E078DD}"/>
                </a:ext>
              </a:extLst>
            </p:cNvPr>
            <p:cNvSpPr/>
            <p:nvPr/>
          </p:nvSpPr>
          <p:spPr>
            <a:xfrm rot="459479" flipH="1">
              <a:off x="3336997" y="5235117"/>
              <a:ext cx="97803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DFFF054-EBBC-4F2D-8960-D465A009A24C}"/>
              </a:ext>
            </a:extLst>
          </p:cNvPr>
          <p:cNvGrpSpPr/>
          <p:nvPr/>
        </p:nvGrpSpPr>
        <p:grpSpPr>
          <a:xfrm>
            <a:off x="4509561" y="5708833"/>
            <a:ext cx="247342" cy="201488"/>
            <a:chOff x="3184690" y="5224646"/>
            <a:chExt cx="250110" cy="416186"/>
          </a:xfrm>
        </p:grpSpPr>
        <p:sp>
          <p:nvSpPr>
            <p:cNvPr id="73" name="月 72">
              <a:extLst>
                <a:ext uri="{FF2B5EF4-FFF2-40B4-BE49-F238E27FC236}">
                  <a16:creationId xmlns:a16="http://schemas.microsoft.com/office/drawing/2014/main" id="{236D5DEA-D691-4AC0-8F25-32A683894DE0}"/>
                </a:ext>
              </a:extLst>
            </p:cNvPr>
            <p:cNvSpPr/>
            <p:nvPr/>
          </p:nvSpPr>
          <p:spPr>
            <a:xfrm rot="20119152">
              <a:off x="3184690" y="5224646"/>
              <a:ext cx="111658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74" name="月 73">
              <a:extLst>
                <a:ext uri="{FF2B5EF4-FFF2-40B4-BE49-F238E27FC236}">
                  <a16:creationId xmlns:a16="http://schemas.microsoft.com/office/drawing/2014/main" id="{9DD2996E-A0DE-4DF1-A7A3-BF24035F684E}"/>
                </a:ext>
              </a:extLst>
            </p:cNvPr>
            <p:cNvSpPr/>
            <p:nvPr/>
          </p:nvSpPr>
          <p:spPr>
            <a:xfrm rot="20567235">
              <a:off x="3264977" y="5350295"/>
              <a:ext cx="98765" cy="290537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75" name="月 74">
              <a:extLst>
                <a:ext uri="{FF2B5EF4-FFF2-40B4-BE49-F238E27FC236}">
                  <a16:creationId xmlns:a16="http://schemas.microsoft.com/office/drawing/2014/main" id="{4FFED62E-8381-48AF-BE74-971893871A19}"/>
                </a:ext>
              </a:extLst>
            </p:cNvPr>
            <p:cNvSpPr/>
            <p:nvPr/>
          </p:nvSpPr>
          <p:spPr>
            <a:xfrm rot="459479" flipH="1">
              <a:off x="3336997" y="5235117"/>
              <a:ext cx="97803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B8DFFD8F-E618-428C-860D-8D7699188E19}"/>
              </a:ext>
            </a:extLst>
          </p:cNvPr>
          <p:cNvGrpSpPr/>
          <p:nvPr/>
        </p:nvGrpSpPr>
        <p:grpSpPr>
          <a:xfrm>
            <a:off x="3685525" y="5606386"/>
            <a:ext cx="322583" cy="209134"/>
            <a:chOff x="3219167" y="5113215"/>
            <a:chExt cx="250112" cy="416187"/>
          </a:xfrm>
        </p:grpSpPr>
        <p:sp>
          <p:nvSpPr>
            <p:cNvPr id="70" name="月 69">
              <a:extLst>
                <a:ext uri="{FF2B5EF4-FFF2-40B4-BE49-F238E27FC236}">
                  <a16:creationId xmlns:a16="http://schemas.microsoft.com/office/drawing/2014/main" id="{A8C5C542-F002-4F87-9E14-DE108A36DB7D}"/>
                </a:ext>
              </a:extLst>
            </p:cNvPr>
            <p:cNvSpPr/>
            <p:nvPr/>
          </p:nvSpPr>
          <p:spPr>
            <a:xfrm rot="20119152">
              <a:off x="3219167" y="5113215"/>
              <a:ext cx="111658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71" name="月 70">
              <a:extLst>
                <a:ext uri="{FF2B5EF4-FFF2-40B4-BE49-F238E27FC236}">
                  <a16:creationId xmlns:a16="http://schemas.microsoft.com/office/drawing/2014/main" id="{7A80F87C-2EEB-4A4B-A9A3-AF3AC761FFF5}"/>
                </a:ext>
              </a:extLst>
            </p:cNvPr>
            <p:cNvSpPr/>
            <p:nvPr/>
          </p:nvSpPr>
          <p:spPr>
            <a:xfrm rot="20567235">
              <a:off x="3299454" y="5238865"/>
              <a:ext cx="98765" cy="290537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72" name="月 71">
              <a:extLst>
                <a:ext uri="{FF2B5EF4-FFF2-40B4-BE49-F238E27FC236}">
                  <a16:creationId xmlns:a16="http://schemas.microsoft.com/office/drawing/2014/main" id="{5EA4ABB2-EB74-4DCC-B530-DD85FDF1F4E0}"/>
                </a:ext>
              </a:extLst>
            </p:cNvPr>
            <p:cNvSpPr/>
            <p:nvPr/>
          </p:nvSpPr>
          <p:spPr>
            <a:xfrm rot="459479" flipH="1">
              <a:off x="3371477" y="5123687"/>
              <a:ext cx="97802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6D833C73-427C-4D53-A08C-28AC204704CD}"/>
              </a:ext>
            </a:extLst>
          </p:cNvPr>
          <p:cNvGrpSpPr/>
          <p:nvPr/>
        </p:nvGrpSpPr>
        <p:grpSpPr>
          <a:xfrm>
            <a:off x="5141980" y="5022219"/>
            <a:ext cx="242975" cy="154373"/>
            <a:chOff x="3184690" y="5224646"/>
            <a:chExt cx="250110" cy="416186"/>
          </a:xfrm>
        </p:grpSpPr>
        <p:sp>
          <p:nvSpPr>
            <p:cNvPr id="67" name="月 66">
              <a:extLst>
                <a:ext uri="{FF2B5EF4-FFF2-40B4-BE49-F238E27FC236}">
                  <a16:creationId xmlns:a16="http://schemas.microsoft.com/office/drawing/2014/main" id="{C0BF71DD-B4F5-4FB9-B8C1-C4F3A0EF3246}"/>
                </a:ext>
              </a:extLst>
            </p:cNvPr>
            <p:cNvSpPr/>
            <p:nvPr/>
          </p:nvSpPr>
          <p:spPr>
            <a:xfrm rot="20119152">
              <a:off x="3184690" y="5224646"/>
              <a:ext cx="111658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8" name="月 67">
              <a:extLst>
                <a:ext uri="{FF2B5EF4-FFF2-40B4-BE49-F238E27FC236}">
                  <a16:creationId xmlns:a16="http://schemas.microsoft.com/office/drawing/2014/main" id="{97BA10A1-5513-4AE3-8C24-81D50601C390}"/>
                </a:ext>
              </a:extLst>
            </p:cNvPr>
            <p:cNvSpPr/>
            <p:nvPr/>
          </p:nvSpPr>
          <p:spPr>
            <a:xfrm rot="20567235">
              <a:off x="3264977" y="5350295"/>
              <a:ext cx="98765" cy="290537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9" name="月 68">
              <a:extLst>
                <a:ext uri="{FF2B5EF4-FFF2-40B4-BE49-F238E27FC236}">
                  <a16:creationId xmlns:a16="http://schemas.microsoft.com/office/drawing/2014/main" id="{E6DCEFD5-A60A-454A-B828-508D4F4DE514}"/>
                </a:ext>
              </a:extLst>
            </p:cNvPr>
            <p:cNvSpPr/>
            <p:nvPr/>
          </p:nvSpPr>
          <p:spPr>
            <a:xfrm rot="459479" flipH="1">
              <a:off x="3336997" y="5235117"/>
              <a:ext cx="97803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5C8BF36E-DE87-47EE-8289-136976DA32F2}"/>
              </a:ext>
            </a:extLst>
          </p:cNvPr>
          <p:cNvGrpSpPr/>
          <p:nvPr/>
        </p:nvGrpSpPr>
        <p:grpSpPr>
          <a:xfrm flipH="1">
            <a:off x="5381533" y="5531546"/>
            <a:ext cx="307008" cy="198987"/>
            <a:chOff x="3184690" y="5224646"/>
            <a:chExt cx="250110" cy="416186"/>
          </a:xfrm>
        </p:grpSpPr>
        <p:sp>
          <p:nvSpPr>
            <p:cNvPr id="64" name="月 63">
              <a:extLst>
                <a:ext uri="{FF2B5EF4-FFF2-40B4-BE49-F238E27FC236}">
                  <a16:creationId xmlns:a16="http://schemas.microsoft.com/office/drawing/2014/main" id="{C85183A4-E91D-47CD-B32F-429F891C1BAC}"/>
                </a:ext>
              </a:extLst>
            </p:cNvPr>
            <p:cNvSpPr/>
            <p:nvPr/>
          </p:nvSpPr>
          <p:spPr>
            <a:xfrm rot="20119152">
              <a:off x="3184690" y="5224646"/>
              <a:ext cx="111658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5" name="月 64">
              <a:extLst>
                <a:ext uri="{FF2B5EF4-FFF2-40B4-BE49-F238E27FC236}">
                  <a16:creationId xmlns:a16="http://schemas.microsoft.com/office/drawing/2014/main" id="{98D9C4B6-994B-4743-B949-54C20B2C4C03}"/>
                </a:ext>
              </a:extLst>
            </p:cNvPr>
            <p:cNvSpPr/>
            <p:nvPr/>
          </p:nvSpPr>
          <p:spPr>
            <a:xfrm rot="20567235">
              <a:off x="3264977" y="5350295"/>
              <a:ext cx="98765" cy="290537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66" name="月 65">
              <a:extLst>
                <a:ext uri="{FF2B5EF4-FFF2-40B4-BE49-F238E27FC236}">
                  <a16:creationId xmlns:a16="http://schemas.microsoft.com/office/drawing/2014/main" id="{4C272BDA-AD90-4C9B-B1D3-B41180F1228B}"/>
                </a:ext>
              </a:extLst>
            </p:cNvPr>
            <p:cNvSpPr/>
            <p:nvPr/>
          </p:nvSpPr>
          <p:spPr>
            <a:xfrm rot="459479" flipH="1">
              <a:off x="3336997" y="5235117"/>
              <a:ext cx="97803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79" name="TextBox 32">
            <a:extLst>
              <a:ext uri="{FF2B5EF4-FFF2-40B4-BE49-F238E27FC236}">
                <a16:creationId xmlns:a16="http://schemas.microsoft.com/office/drawing/2014/main" id="{79CE7707-0527-4FB0-A8E4-F988167F5019}"/>
              </a:ext>
            </a:extLst>
          </p:cNvPr>
          <p:cNvSpPr txBox="1"/>
          <p:nvPr/>
        </p:nvSpPr>
        <p:spPr>
          <a:xfrm>
            <a:off x="3801861" y="6041704"/>
            <a:ext cx="458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56610">
              <a:defRPr/>
            </a:pPr>
            <a:r>
              <a:rPr kumimoji="1" lang="en-US" altLang="ja-JP" sz="2400" dirty="0">
                <a:solidFill>
                  <a:srgbClr val="006600"/>
                </a:solidFill>
                <a:latin typeface="+mj-lt"/>
                <a:ea typeface="Meiryo UI"/>
              </a:rPr>
              <a:t>High-BNI capacity pasture</a:t>
            </a: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57E17ABF-E160-4C21-A01B-F8B5C56C7EDF}"/>
              </a:ext>
            </a:extLst>
          </p:cNvPr>
          <p:cNvGrpSpPr>
            <a:grpSpLocks noChangeAspect="1"/>
          </p:cNvGrpSpPr>
          <p:nvPr/>
        </p:nvGrpSpPr>
        <p:grpSpPr>
          <a:xfrm>
            <a:off x="436811" y="2158407"/>
            <a:ext cx="2029449" cy="3751914"/>
            <a:chOff x="1599171" y="4474445"/>
            <a:chExt cx="1111507" cy="2584348"/>
          </a:xfrm>
        </p:grpSpPr>
        <p:pic>
          <p:nvPicPr>
            <p:cNvPr id="81" name="Picture 8">
              <a:extLst>
                <a:ext uri="{FF2B5EF4-FFF2-40B4-BE49-F238E27FC236}">
                  <a16:creationId xmlns:a16="http://schemas.microsoft.com/office/drawing/2014/main" id="{8C72CC73-2763-4006-B058-D3FF834B9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779" y="4474445"/>
              <a:ext cx="947141" cy="2584348"/>
            </a:xfrm>
            <a:prstGeom prst="rect">
              <a:avLst/>
            </a:prstGeom>
            <a:noFill/>
            <a:ln w="6350">
              <a:solidFill>
                <a:srgbClr val="77777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 51">
              <a:extLst>
                <a:ext uri="{FF2B5EF4-FFF2-40B4-BE49-F238E27FC236}">
                  <a16:creationId xmlns:a16="http://schemas.microsoft.com/office/drawing/2014/main" id="{349BCE9D-E56C-4804-AA25-36020FD25A31}"/>
                </a:ext>
              </a:extLst>
            </p:cNvPr>
            <p:cNvSpPr/>
            <p:nvPr/>
          </p:nvSpPr>
          <p:spPr>
            <a:xfrm>
              <a:off x="1599171" y="6117955"/>
              <a:ext cx="1111507" cy="487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56610">
                <a:defRPr/>
              </a:pPr>
              <a:r>
                <a:rPr kumimoji="1" lang="en-US" altLang="ja-JP" sz="2000" b="1" dirty="0">
                  <a:solidFill>
                    <a:schemeClr val="bg1"/>
                  </a:solidFill>
                  <a:latin typeface="+mj-lt"/>
                  <a:ea typeface="Meiryo UI"/>
                </a:rPr>
                <a:t>High-BNI capacity grass</a:t>
              </a:r>
              <a:endPara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eiryo UI"/>
              </a:endParaRPr>
            </a:p>
          </p:txBody>
        </p:sp>
      </p:grpSp>
      <p:pic>
        <p:nvPicPr>
          <p:cNvPr id="83" name="Picture 36" descr="Resultado de imagen para dji s1000">
            <a:extLst>
              <a:ext uri="{FF2B5EF4-FFF2-40B4-BE49-F238E27FC236}">
                <a16:creationId xmlns:a16="http://schemas.microsoft.com/office/drawing/2014/main" id="{7C08C6B4-FA47-46AA-8E1F-40F5A975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t="16112" r="10657" b="13289"/>
          <a:stretch>
            <a:fillRect/>
          </a:stretch>
        </p:blipFill>
        <p:spPr bwMode="auto">
          <a:xfrm>
            <a:off x="2648931" y="2401392"/>
            <a:ext cx="1558952" cy="6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105">
            <a:extLst>
              <a:ext uri="{FF2B5EF4-FFF2-40B4-BE49-F238E27FC236}">
                <a16:creationId xmlns:a16="http://schemas.microsoft.com/office/drawing/2014/main" id="{931DD2FA-D251-4637-9E9D-A2EB9FC6F4EC}"/>
              </a:ext>
            </a:extLst>
          </p:cNvPr>
          <p:cNvGrpSpPr>
            <a:grpSpLocks noChangeAspect="1"/>
          </p:cNvGrpSpPr>
          <p:nvPr/>
        </p:nvGrpSpPr>
        <p:grpSpPr>
          <a:xfrm>
            <a:off x="3639977" y="3327436"/>
            <a:ext cx="1558952" cy="1677324"/>
            <a:chOff x="6832688" y="3099580"/>
            <a:chExt cx="1739284" cy="1937178"/>
          </a:xfrm>
        </p:grpSpPr>
        <p:pic>
          <p:nvPicPr>
            <p:cNvPr id="85" name="Picture 1">
              <a:extLst>
                <a:ext uri="{FF2B5EF4-FFF2-40B4-BE49-F238E27FC236}">
                  <a16:creationId xmlns:a16="http://schemas.microsoft.com/office/drawing/2014/main" id="{726D2E24-653D-4F2B-BBD5-46ECC4A04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08" t="8097" r="40307" b="10051"/>
            <a:stretch/>
          </p:blipFill>
          <p:spPr>
            <a:xfrm>
              <a:off x="7293380" y="3536089"/>
              <a:ext cx="760942" cy="786623"/>
            </a:xfrm>
            <a:prstGeom prst="rect">
              <a:avLst/>
            </a:prstGeom>
          </p:spPr>
        </p:pic>
        <p:sp>
          <p:nvSpPr>
            <p:cNvPr id="86" name="Rectangle 63">
              <a:extLst>
                <a:ext uri="{FF2B5EF4-FFF2-40B4-BE49-F238E27FC236}">
                  <a16:creationId xmlns:a16="http://schemas.microsoft.com/office/drawing/2014/main" id="{A20FEED7-4BDA-4ADF-9D8B-6919C73ADF43}"/>
                </a:ext>
              </a:extLst>
            </p:cNvPr>
            <p:cNvSpPr/>
            <p:nvPr/>
          </p:nvSpPr>
          <p:spPr>
            <a:xfrm>
              <a:off x="7638079" y="4234255"/>
              <a:ext cx="60702" cy="692585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87" name="Group 64">
              <a:extLst>
                <a:ext uri="{FF2B5EF4-FFF2-40B4-BE49-F238E27FC236}">
                  <a16:creationId xmlns:a16="http://schemas.microsoft.com/office/drawing/2014/main" id="{6C4C7355-69FE-428D-8FD8-58F2CED5770C}"/>
                </a:ext>
              </a:extLst>
            </p:cNvPr>
            <p:cNvGrpSpPr/>
            <p:nvPr/>
          </p:nvGrpSpPr>
          <p:grpSpPr>
            <a:xfrm>
              <a:off x="6861563" y="3377101"/>
              <a:ext cx="483394" cy="430823"/>
              <a:chOff x="10101719" y="5534164"/>
              <a:chExt cx="483394" cy="430823"/>
            </a:xfrm>
          </p:grpSpPr>
          <p:sp>
            <p:nvSpPr>
              <p:cNvPr id="114" name="Oval 65">
                <a:extLst>
                  <a:ext uri="{FF2B5EF4-FFF2-40B4-BE49-F238E27FC236}">
                    <a16:creationId xmlns:a16="http://schemas.microsoft.com/office/drawing/2014/main" id="{5B744864-C2A8-461A-B5D8-8B248C1FA77B}"/>
                  </a:ext>
                </a:extLst>
              </p:cNvPr>
              <p:cNvSpPr/>
              <p:nvPr/>
            </p:nvSpPr>
            <p:spPr>
              <a:xfrm>
                <a:off x="10101719" y="5534164"/>
                <a:ext cx="483394" cy="430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115" name="Sun 66">
                <a:extLst>
                  <a:ext uri="{FF2B5EF4-FFF2-40B4-BE49-F238E27FC236}">
                    <a16:creationId xmlns:a16="http://schemas.microsoft.com/office/drawing/2014/main" id="{46CCB632-D742-4835-8822-083EB4F4E5CA}"/>
                  </a:ext>
                </a:extLst>
              </p:cNvPr>
              <p:cNvSpPr/>
              <p:nvPr/>
            </p:nvSpPr>
            <p:spPr>
              <a:xfrm>
                <a:off x="10187129" y="5598627"/>
                <a:ext cx="312574" cy="301895"/>
              </a:xfrm>
              <a:prstGeom prst="su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pic>
          <p:nvPicPr>
            <p:cNvPr id="88" name="Picture 68">
              <a:extLst>
                <a:ext uri="{FF2B5EF4-FFF2-40B4-BE49-F238E27FC236}">
                  <a16:creationId xmlns:a16="http://schemas.microsoft.com/office/drawing/2014/main" id="{14E16A20-A4D3-40DA-BF16-3CCD3B07B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048" t="19571" r="20285" b="21762"/>
            <a:stretch/>
          </p:blipFill>
          <p:spPr>
            <a:xfrm>
              <a:off x="7460207" y="3099580"/>
              <a:ext cx="463752" cy="463753"/>
            </a:xfrm>
            <a:prstGeom prst="rect">
              <a:avLst/>
            </a:prstGeom>
          </p:spPr>
        </p:pic>
        <p:grpSp>
          <p:nvGrpSpPr>
            <p:cNvPr id="89" name="Group 69">
              <a:extLst>
                <a:ext uri="{FF2B5EF4-FFF2-40B4-BE49-F238E27FC236}">
                  <a16:creationId xmlns:a16="http://schemas.microsoft.com/office/drawing/2014/main" id="{47AA79AF-C708-4091-938B-06E64E15A3FE}"/>
                </a:ext>
              </a:extLst>
            </p:cNvPr>
            <p:cNvGrpSpPr/>
            <p:nvPr/>
          </p:nvGrpSpPr>
          <p:grpSpPr>
            <a:xfrm>
              <a:off x="8088578" y="3389324"/>
              <a:ext cx="483394" cy="430823"/>
              <a:chOff x="10228067" y="6655596"/>
              <a:chExt cx="483394" cy="430823"/>
            </a:xfrm>
          </p:grpSpPr>
          <p:sp>
            <p:nvSpPr>
              <p:cNvPr id="102" name="Oval 70">
                <a:extLst>
                  <a:ext uri="{FF2B5EF4-FFF2-40B4-BE49-F238E27FC236}">
                    <a16:creationId xmlns:a16="http://schemas.microsoft.com/office/drawing/2014/main" id="{8987F070-7D7B-4E3D-AA9E-D2C49BF12F26}"/>
                  </a:ext>
                </a:extLst>
              </p:cNvPr>
              <p:cNvSpPr/>
              <p:nvPr/>
            </p:nvSpPr>
            <p:spPr>
              <a:xfrm>
                <a:off x="10228067" y="6655596"/>
                <a:ext cx="483394" cy="430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grpSp>
            <p:nvGrpSpPr>
              <p:cNvPr id="103" name="Group 71">
                <a:extLst>
                  <a:ext uri="{FF2B5EF4-FFF2-40B4-BE49-F238E27FC236}">
                    <a16:creationId xmlns:a16="http://schemas.microsoft.com/office/drawing/2014/main" id="{10E48159-5FE7-46C9-AECD-B7A42CAD6A1A}"/>
                  </a:ext>
                </a:extLst>
              </p:cNvPr>
              <p:cNvGrpSpPr/>
              <p:nvPr/>
            </p:nvGrpSpPr>
            <p:grpSpPr>
              <a:xfrm>
                <a:off x="10390310" y="6726115"/>
                <a:ext cx="134084" cy="300519"/>
                <a:chOff x="10352808" y="5080217"/>
                <a:chExt cx="928872" cy="1813615"/>
              </a:xfrm>
              <a:solidFill>
                <a:schemeClr val="bg1"/>
              </a:solidFill>
            </p:grpSpPr>
            <p:sp>
              <p:nvSpPr>
                <p:cNvPr id="104" name="Rounded Rectangle 72">
                  <a:extLst>
                    <a:ext uri="{FF2B5EF4-FFF2-40B4-BE49-F238E27FC236}">
                      <a16:creationId xmlns:a16="http://schemas.microsoft.com/office/drawing/2014/main" id="{307D118D-A1D1-46C4-B725-738E40F83EB5}"/>
                    </a:ext>
                  </a:extLst>
                </p:cNvPr>
                <p:cNvSpPr/>
                <p:nvPr/>
              </p:nvSpPr>
              <p:spPr>
                <a:xfrm>
                  <a:off x="10706699" y="5080217"/>
                  <a:ext cx="248061" cy="1498743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05" name="Oval 73">
                  <a:extLst>
                    <a:ext uri="{FF2B5EF4-FFF2-40B4-BE49-F238E27FC236}">
                      <a16:creationId xmlns:a16="http://schemas.microsoft.com/office/drawing/2014/main" id="{524123B2-4EC8-48B3-AF8F-1453F38EE6B3}"/>
                    </a:ext>
                  </a:extLst>
                </p:cNvPr>
                <p:cNvSpPr/>
                <p:nvPr/>
              </p:nvSpPr>
              <p:spPr>
                <a:xfrm>
                  <a:off x="10461023" y="6374133"/>
                  <a:ext cx="715559" cy="519699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06" name="Rounded Rectangle 74">
                  <a:extLst>
                    <a:ext uri="{FF2B5EF4-FFF2-40B4-BE49-F238E27FC236}">
                      <a16:creationId xmlns:a16="http://schemas.microsoft.com/office/drawing/2014/main" id="{7642B11A-C3E0-49B6-BF62-917ADC251F83}"/>
                    </a:ext>
                  </a:extLst>
                </p:cNvPr>
                <p:cNvSpPr/>
                <p:nvPr/>
              </p:nvSpPr>
              <p:spPr>
                <a:xfrm>
                  <a:off x="10352808" y="5238581"/>
                  <a:ext cx="248937" cy="10782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07" name="Rounded Rectangle 75">
                  <a:extLst>
                    <a:ext uri="{FF2B5EF4-FFF2-40B4-BE49-F238E27FC236}">
                      <a16:creationId xmlns:a16="http://schemas.microsoft.com/office/drawing/2014/main" id="{E22A026C-8E9F-45EA-B2BD-0A5F61E202BA}"/>
                    </a:ext>
                  </a:extLst>
                </p:cNvPr>
                <p:cNvSpPr/>
                <p:nvPr/>
              </p:nvSpPr>
              <p:spPr>
                <a:xfrm>
                  <a:off x="10352808" y="5520411"/>
                  <a:ext cx="248937" cy="10782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08" name="Rounded Rectangle 76">
                  <a:extLst>
                    <a:ext uri="{FF2B5EF4-FFF2-40B4-BE49-F238E27FC236}">
                      <a16:creationId xmlns:a16="http://schemas.microsoft.com/office/drawing/2014/main" id="{11220EAD-A7BD-48FA-965D-0AC95484B69D}"/>
                    </a:ext>
                  </a:extLst>
                </p:cNvPr>
                <p:cNvSpPr/>
                <p:nvPr/>
              </p:nvSpPr>
              <p:spPr>
                <a:xfrm>
                  <a:off x="10352808" y="5802241"/>
                  <a:ext cx="248937" cy="10782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09" name="Rounded Rectangle 77">
                  <a:extLst>
                    <a:ext uri="{FF2B5EF4-FFF2-40B4-BE49-F238E27FC236}">
                      <a16:creationId xmlns:a16="http://schemas.microsoft.com/office/drawing/2014/main" id="{92CDE0D8-631D-45A0-9F13-CF718FE42768}"/>
                    </a:ext>
                  </a:extLst>
                </p:cNvPr>
                <p:cNvSpPr/>
                <p:nvPr/>
              </p:nvSpPr>
              <p:spPr>
                <a:xfrm>
                  <a:off x="10352808" y="6084072"/>
                  <a:ext cx="248937" cy="10782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10" name="Rounded Rectangle 78">
                  <a:extLst>
                    <a:ext uri="{FF2B5EF4-FFF2-40B4-BE49-F238E27FC236}">
                      <a16:creationId xmlns:a16="http://schemas.microsoft.com/office/drawing/2014/main" id="{BD0BCC4D-6172-4991-AF92-B8BE971B1204}"/>
                    </a:ext>
                  </a:extLst>
                </p:cNvPr>
                <p:cNvSpPr/>
                <p:nvPr/>
              </p:nvSpPr>
              <p:spPr>
                <a:xfrm>
                  <a:off x="11032743" y="5390981"/>
                  <a:ext cx="248937" cy="10782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11" name="Rounded Rectangle 79">
                  <a:extLst>
                    <a:ext uri="{FF2B5EF4-FFF2-40B4-BE49-F238E27FC236}">
                      <a16:creationId xmlns:a16="http://schemas.microsoft.com/office/drawing/2014/main" id="{9E2D0D28-1454-4A49-8D2D-6CC83197E6E6}"/>
                    </a:ext>
                  </a:extLst>
                </p:cNvPr>
                <p:cNvSpPr/>
                <p:nvPr/>
              </p:nvSpPr>
              <p:spPr>
                <a:xfrm>
                  <a:off x="11032743" y="5672811"/>
                  <a:ext cx="248937" cy="10782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12" name="Rounded Rectangle 80">
                  <a:extLst>
                    <a:ext uri="{FF2B5EF4-FFF2-40B4-BE49-F238E27FC236}">
                      <a16:creationId xmlns:a16="http://schemas.microsoft.com/office/drawing/2014/main" id="{0501FC40-778C-4E3F-B607-8F6B99DFD2B6}"/>
                    </a:ext>
                  </a:extLst>
                </p:cNvPr>
                <p:cNvSpPr/>
                <p:nvPr/>
              </p:nvSpPr>
              <p:spPr>
                <a:xfrm>
                  <a:off x="11032743" y="5954641"/>
                  <a:ext cx="248937" cy="10782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13" name="Rounded Rectangle 81">
                  <a:extLst>
                    <a:ext uri="{FF2B5EF4-FFF2-40B4-BE49-F238E27FC236}">
                      <a16:creationId xmlns:a16="http://schemas.microsoft.com/office/drawing/2014/main" id="{6C250866-49DC-49F6-B47A-4224626F7E87}"/>
                    </a:ext>
                  </a:extLst>
                </p:cNvPr>
                <p:cNvSpPr/>
                <p:nvPr/>
              </p:nvSpPr>
              <p:spPr>
                <a:xfrm>
                  <a:off x="11032743" y="6236472"/>
                  <a:ext cx="248937" cy="107824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</p:grpSp>
        </p:grpSp>
        <p:sp>
          <p:nvSpPr>
            <p:cNvPr id="90" name="Rectangle 82">
              <a:extLst>
                <a:ext uri="{FF2B5EF4-FFF2-40B4-BE49-F238E27FC236}">
                  <a16:creationId xmlns:a16="http://schemas.microsoft.com/office/drawing/2014/main" id="{D21E5A62-E6E1-423E-AB53-1B81F2C04CF7}"/>
                </a:ext>
              </a:extLst>
            </p:cNvPr>
            <p:cNvSpPr/>
            <p:nvPr/>
          </p:nvSpPr>
          <p:spPr>
            <a:xfrm>
              <a:off x="7915683" y="4721867"/>
              <a:ext cx="39639" cy="313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91" name="Rectangle 83">
              <a:extLst>
                <a:ext uri="{FF2B5EF4-FFF2-40B4-BE49-F238E27FC236}">
                  <a16:creationId xmlns:a16="http://schemas.microsoft.com/office/drawing/2014/main" id="{FC13DB45-3685-4421-83AC-FAA16A732E87}"/>
                </a:ext>
              </a:extLst>
            </p:cNvPr>
            <p:cNvSpPr/>
            <p:nvPr/>
          </p:nvSpPr>
          <p:spPr>
            <a:xfrm>
              <a:off x="8000535" y="4723614"/>
              <a:ext cx="39639" cy="313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92" name="Round Single Corner Rectangle 84">
              <a:extLst>
                <a:ext uri="{FF2B5EF4-FFF2-40B4-BE49-F238E27FC236}">
                  <a16:creationId xmlns:a16="http://schemas.microsoft.com/office/drawing/2014/main" id="{29F29F49-44B6-45B2-B4E8-65ED05F6C290}"/>
                </a:ext>
              </a:extLst>
            </p:cNvPr>
            <p:cNvSpPr/>
            <p:nvPr/>
          </p:nvSpPr>
          <p:spPr>
            <a:xfrm>
              <a:off x="7839468" y="4507353"/>
              <a:ext cx="269252" cy="214514"/>
            </a:xfrm>
            <a:prstGeom prst="round1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cxnSp>
          <p:nvCxnSpPr>
            <p:cNvPr id="93" name="Curved Connector 85">
              <a:extLst>
                <a:ext uri="{FF2B5EF4-FFF2-40B4-BE49-F238E27FC236}">
                  <a16:creationId xmlns:a16="http://schemas.microsoft.com/office/drawing/2014/main" id="{D6A6D95E-DCE4-4DBA-87BC-19C94757F07B}"/>
                </a:ext>
              </a:extLst>
            </p:cNvPr>
            <p:cNvCxnSpPr/>
            <p:nvPr/>
          </p:nvCxnSpPr>
          <p:spPr>
            <a:xfrm rot="16200000" flipH="1">
              <a:off x="7720284" y="4256440"/>
              <a:ext cx="302741" cy="203530"/>
            </a:xfrm>
            <a:prstGeom prst="curved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86">
              <a:extLst>
                <a:ext uri="{FF2B5EF4-FFF2-40B4-BE49-F238E27FC236}">
                  <a16:creationId xmlns:a16="http://schemas.microsoft.com/office/drawing/2014/main" id="{916438D9-2770-4017-9505-544A0759622C}"/>
                </a:ext>
              </a:extLst>
            </p:cNvPr>
            <p:cNvGrpSpPr/>
            <p:nvPr/>
          </p:nvGrpSpPr>
          <p:grpSpPr>
            <a:xfrm>
              <a:off x="6832688" y="3863243"/>
              <a:ext cx="483394" cy="430823"/>
              <a:chOff x="5298478" y="4513671"/>
              <a:chExt cx="483394" cy="430823"/>
            </a:xfrm>
          </p:grpSpPr>
          <p:sp>
            <p:nvSpPr>
              <p:cNvPr id="98" name="Oval 87">
                <a:extLst>
                  <a:ext uri="{FF2B5EF4-FFF2-40B4-BE49-F238E27FC236}">
                    <a16:creationId xmlns:a16="http://schemas.microsoft.com/office/drawing/2014/main" id="{6201DD2E-E68A-474E-AD43-E9040B86C080}"/>
                  </a:ext>
                </a:extLst>
              </p:cNvPr>
              <p:cNvSpPr/>
              <p:nvPr/>
            </p:nvSpPr>
            <p:spPr>
              <a:xfrm>
                <a:off x="5298478" y="4513671"/>
                <a:ext cx="483394" cy="430823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grpSp>
            <p:nvGrpSpPr>
              <p:cNvPr id="99" name="Group 88">
                <a:extLst>
                  <a:ext uri="{FF2B5EF4-FFF2-40B4-BE49-F238E27FC236}">
                    <a16:creationId xmlns:a16="http://schemas.microsoft.com/office/drawing/2014/main" id="{5DF3AA10-60BE-4C58-8031-C46F7DBF06BA}"/>
                  </a:ext>
                </a:extLst>
              </p:cNvPr>
              <p:cNvGrpSpPr/>
              <p:nvPr/>
            </p:nvGrpSpPr>
            <p:grpSpPr>
              <a:xfrm>
                <a:off x="5423809" y="4667913"/>
                <a:ext cx="256810" cy="255824"/>
                <a:chOff x="11503329" y="5210942"/>
                <a:chExt cx="256810" cy="255824"/>
              </a:xfrm>
            </p:grpSpPr>
            <p:sp>
              <p:nvSpPr>
                <p:cNvPr id="100" name="Teardrop 89">
                  <a:extLst>
                    <a:ext uri="{FF2B5EF4-FFF2-40B4-BE49-F238E27FC236}">
                      <a16:creationId xmlns:a16="http://schemas.microsoft.com/office/drawing/2014/main" id="{FED6A6F6-2CD2-44D4-9947-A724BAE667B8}"/>
                    </a:ext>
                  </a:extLst>
                </p:cNvPr>
                <p:cNvSpPr/>
                <p:nvPr/>
              </p:nvSpPr>
              <p:spPr>
                <a:xfrm rot="18757541">
                  <a:off x="11503822" y="5210449"/>
                  <a:ext cx="255824" cy="256810"/>
                </a:xfrm>
                <a:prstGeom prst="teardrop">
                  <a:avLst>
                    <a:gd name="adj" fmla="val 136967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  <p:sp>
              <p:nvSpPr>
                <p:cNvPr id="101" name="Block Arc 90">
                  <a:extLst>
                    <a:ext uri="{FF2B5EF4-FFF2-40B4-BE49-F238E27FC236}">
                      <a16:creationId xmlns:a16="http://schemas.microsoft.com/office/drawing/2014/main" id="{B5471D7A-0C3D-41B4-BD0B-6188C5C9549A}"/>
                    </a:ext>
                  </a:extLst>
                </p:cNvPr>
                <p:cNvSpPr/>
                <p:nvPr/>
              </p:nvSpPr>
              <p:spPr>
                <a:xfrm rot="12814884">
                  <a:off x="11536855" y="5286553"/>
                  <a:ext cx="149706" cy="117768"/>
                </a:xfrm>
                <a:prstGeom prst="blockArc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85661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endParaRPr>
                </a:p>
              </p:txBody>
            </p:sp>
          </p:grpSp>
        </p:grpSp>
        <p:grpSp>
          <p:nvGrpSpPr>
            <p:cNvPr id="95" name="Group 91">
              <a:extLst>
                <a:ext uri="{FF2B5EF4-FFF2-40B4-BE49-F238E27FC236}">
                  <a16:creationId xmlns:a16="http://schemas.microsoft.com/office/drawing/2014/main" id="{5AD03311-4193-45B2-A85A-D07F81D708ED}"/>
                </a:ext>
              </a:extLst>
            </p:cNvPr>
            <p:cNvGrpSpPr/>
            <p:nvPr/>
          </p:nvGrpSpPr>
          <p:grpSpPr>
            <a:xfrm>
              <a:off x="8078453" y="3876083"/>
              <a:ext cx="483394" cy="430823"/>
              <a:chOff x="10509476" y="5392921"/>
              <a:chExt cx="483394" cy="430823"/>
            </a:xfrm>
          </p:grpSpPr>
          <p:sp>
            <p:nvSpPr>
              <p:cNvPr id="96" name="Oval 92">
                <a:extLst>
                  <a:ext uri="{FF2B5EF4-FFF2-40B4-BE49-F238E27FC236}">
                    <a16:creationId xmlns:a16="http://schemas.microsoft.com/office/drawing/2014/main" id="{EC946001-3BF5-4794-9094-FC998C078690}"/>
                  </a:ext>
                </a:extLst>
              </p:cNvPr>
              <p:cNvSpPr/>
              <p:nvPr/>
            </p:nvSpPr>
            <p:spPr>
              <a:xfrm>
                <a:off x="10509476" y="5392921"/>
                <a:ext cx="483394" cy="4308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97" name="Teardrop 93">
                <a:extLst>
                  <a:ext uri="{FF2B5EF4-FFF2-40B4-BE49-F238E27FC236}">
                    <a16:creationId xmlns:a16="http://schemas.microsoft.com/office/drawing/2014/main" id="{AFD9A636-304A-4EDA-95B6-70B93AA25ABA}"/>
                  </a:ext>
                </a:extLst>
              </p:cNvPr>
              <p:cNvSpPr/>
              <p:nvPr/>
            </p:nvSpPr>
            <p:spPr>
              <a:xfrm rot="18757541">
                <a:off x="10633386" y="5530559"/>
                <a:ext cx="255824" cy="256810"/>
              </a:xfrm>
              <a:prstGeom prst="teardrop">
                <a:avLst>
                  <a:gd name="adj" fmla="val 13696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</p:grpSp>
      <p:pic>
        <p:nvPicPr>
          <p:cNvPr id="116" name="Picture 2" descr="Image result for sentinel 2">
            <a:extLst>
              <a:ext uri="{FF2B5EF4-FFF2-40B4-BE49-F238E27FC236}">
                <a16:creationId xmlns:a16="http://schemas.microsoft.com/office/drawing/2014/main" id="{7C106A3D-7BC8-4605-8516-35ED5D58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9157" r="2461" b="1256"/>
          <a:stretch>
            <a:fillRect/>
          </a:stretch>
        </p:blipFill>
        <p:spPr bwMode="auto">
          <a:xfrm>
            <a:off x="3496856" y="1141699"/>
            <a:ext cx="1338240" cy="10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Cloud 106">
            <a:extLst>
              <a:ext uri="{FF2B5EF4-FFF2-40B4-BE49-F238E27FC236}">
                <a16:creationId xmlns:a16="http://schemas.microsoft.com/office/drawing/2014/main" id="{A5E7A8DE-F2E2-40F2-86E5-5E9209FFA2F7}"/>
              </a:ext>
            </a:extLst>
          </p:cNvPr>
          <p:cNvSpPr/>
          <p:nvPr/>
        </p:nvSpPr>
        <p:spPr>
          <a:xfrm>
            <a:off x="6151516" y="1857333"/>
            <a:ext cx="3369600" cy="13099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56610"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eiryo UI"/>
                <a:cs typeface="+mn-cs"/>
              </a:rPr>
              <a:t>Monitoring and </a:t>
            </a:r>
            <a:r>
              <a:rPr kumimoji="1" lang="en-US" altLang="ja-JP" sz="2200" dirty="0">
                <a:solidFill>
                  <a:prstClr val="black"/>
                </a:solidFill>
                <a:ea typeface="Meiryo UI"/>
              </a:rPr>
              <a:t>analysis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eiryo UI"/>
                <a:cs typeface="+mn-cs"/>
              </a:rPr>
              <a:t>of</a:t>
            </a:r>
            <a:r>
              <a:rPr kumimoji="1" lang="en-US" altLang="ja-JP" sz="2200" dirty="0">
                <a:solidFill>
                  <a:prstClr val="black"/>
                </a:solidFill>
                <a:ea typeface="Meiryo UI"/>
              </a:rPr>
              <a:t> environment, on-farm management and growth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Meiryo UI"/>
              <a:cs typeface="+mn-cs"/>
            </a:endParaRPr>
          </a:p>
        </p:txBody>
      </p:sp>
      <p:cxnSp>
        <p:nvCxnSpPr>
          <p:cNvPr id="119" name="Straight Arrow Connector 127">
            <a:extLst>
              <a:ext uri="{FF2B5EF4-FFF2-40B4-BE49-F238E27FC236}">
                <a16:creationId xmlns:a16="http://schemas.microsoft.com/office/drawing/2014/main" id="{F65E063E-5502-4BDD-95FA-2C0325584357}"/>
              </a:ext>
            </a:extLst>
          </p:cNvPr>
          <p:cNvCxnSpPr>
            <a:cxnSpLocks/>
          </p:cNvCxnSpPr>
          <p:nvPr/>
        </p:nvCxnSpPr>
        <p:spPr>
          <a:xfrm>
            <a:off x="4264884" y="2649130"/>
            <a:ext cx="1829631" cy="0"/>
          </a:xfrm>
          <a:prstGeom prst="straightConnector1">
            <a:avLst/>
          </a:prstGeom>
          <a:ln w="635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54">
            <a:extLst>
              <a:ext uri="{FF2B5EF4-FFF2-40B4-BE49-F238E27FC236}">
                <a16:creationId xmlns:a16="http://schemas.microsoft.com/office/drawing/2014/main" id="{B808F117-A72C-45D6-8109-D9D163738650}"/>
              </a:ext>
            </a:extLst>
          </p:cNvPr>
          <p:cNvCxnSpPr>
            <a:cxnSpLocks/>
          </p:cNvCxnSpPr>
          <p:nvPr/>
        </p:nvCxnSpPr>
        <p:spPr>
          <a:xfrm flipV="1">
            <a:off x="4925526" y="2799616"/>
            <a:ext cx="1161277" cy="604309"/>
          </a:xfrm>
          <a:prstGeom prst="straightConnector1">
            <a:avLst/>
          </a:prstGeom>
          <a:ln w="635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2">
            <a:extLst>
              <a:ext uri="{FF2B5EF4-FFF2-40B4-BE49-F238E27FC236}">
                <a16:creationId xmlns:a16="http://schemas.microsoft.com/office/drawing/2014/main" id="{3F0D8228-9F94-4E5B-A473-C5815F8C0069}"/>
              </a:ext>
            </a:extLst>
          </p:cNvPr>
          <p:cNvSpPr txBox="1">
            <a:spLocks noChangeAspect="1"/>
          </p:cNvSpPr>
          <p:nvPr/>
        </p:nvSpPr>
        <p:spPr>
          <a:xfrm>
            <a:off x="5485504" y="4256964"/>
            <a:ext cx="4226256" cy="1616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>
            <a:defPPr>
              <a:defRPr lang="ja-JP"/>
            </a:defPPr>
            <a:lvl1pPr algn="ctr">
              <a:defRPr sz="1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marR="0" lvl="0" indent="-342900" algn="ctr" defTabSz="85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eiryo UI"/>
                <a:cs typeface="+mn-cs"/>
              </a:rPr>
              <a:t>Increased productivity on degraded pasture</a:t>
            </a:r>
          </a:p>
          <a:p>
            <a:pPr marL="342900" marR="0" lvl="0" indent="-342900" algn="ctr" defTabSz="85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000" b="0" dirty="0">
                <a:solidFill>
                  <a:srgbClr val="FFFFFF"/>
                </a:solidFill>
                <a:ea typeface="Meiryo UI"/>
              </a:rPr>
              <a:t>Reduced N</a:t>
            </a:r>
            <a:r>
              <a:rPr kumimoji="1" lang="en-US" altLang="ja-JP" sz="2000" b="0" baseline="-25000" dirty="0">
                <a:solidFill>
                  <a:srgbClr val="FFFFFF"/>
                </a:solidFill>
                <a:ea typeface="Meiryo UI"/>
              </a:rPr>
              <a:t>2</a:t>
            </a:r>
            <a:r>
              <a:rPr kumimoji="1" lang="en-US" altLang="ja-JP" sz="2000" b="0" dirty="0">
                <a:solidFill>
                  <a:srgbClr val="FFFFFF"/>
                </a:solidFill>
                <a:ea typeface="Meiryo UI"/>
              </a:rPr>
              <a:t>O emission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Meiryo UI"/>
              <a:cs typeface="+mn-cs"/>
            </a:endParaRPr>
          </a:p>
        </p:txBody>
      </p:sp>
      <p:sp>
        <p:nvSpPr>
          <p:cNvPr id="122" name="Right Arrow 96">
            <a:extLst>
              <a:ext uri="{FF2B5EF4-FFF2-40B4-BE49-F238E27FC236}">
                <a16:creationId xmlns:a16="http://schemas.microsoft.com/office/drawing/2014/main" id="{FE064E91-8AFF-492A-AB43-1C92DA9E2A92}"/>
              </a:ext>
            </a:extLst>
          </p:cNvPr>
          <p:cNvSpPr>
            <a:spLocks noChangeAspect="1"/>
          </p:cNvSpPr>
          <p:nvPr/>
        </p:nvSpPr>
        <p:spPr>
          <a:xfrm rot="5400000">
            <a:off x="7088381" y="3291650"/>
            <a:ext cx="757718" cy="1007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6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89876A17-5744-40D6-91FA-EEF856956204}"/>
              </a:ext>
            </a:extLst>
          </p:cNvPr>
          <p:cNvGrpSpPr/>
          <p:nvPr/>
        </p:nvGrpSpPr>
        <p:grpSpPr>
          <a:xfrm flipH="1">
            <a:off x="4027093" y="5069786"/>
            <a:ext cx="271459" cy="236824"/>
            <a:chOff x="3184690" y="5224646"/>
            <a:chExt cx="250110" cy="416186"/>
          </a:xfrm>
        </p:grpSpPr>
        <p:sp>
          <p:nvSpPr>
            <p:cNvPr id="134" name="月 133">
              <a:extLst>
                <a:ext uri="{FF2B5EF4-FFF2-40B4-BE49-F238E27FC236}">
                  <a16:creationId xmlns:a16="http://schemas.microsoft.com/office/drawing/2014/main" id="{3BF65D57-D6B0-4B75-85B9-AE756F1413B0}"/>
                </a:ext>
              </a:extLst>
            </p:cNvPr>
            <p:cNvSpPr/>
            <p:nvPr/>
          </p:nvSpPr>
          <p:spPr>
            <a:xfrm rot="20119152">
              <a:off x="3184690" y="5224646"/>
              <a:ext cx="111658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35" name="月 134">
              <a:extLst>
                <a:ext uri="{FF2B5EF4-FFF2-40B4-BE49-F238E27FC236}">
                  <a16:creationId xmlns:a16="http://schemas.microsoft.com/office/drawing/2014/main" id="{F6A44965-DD29-49C3-BBF3-F29F3C3729A3}"/>
                </a:ext>
              </a:extLst>
            </p:cNvPr>
            <p:cNvSpPr/>
            <p:nvPr/>
          </p:nvSpPr>
          <p:spPr>
            <a:xfrm rot="20567235">
              <a:off x="3264977" y="5350295"/>
              <a:ext cx="98765" cy="290537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36" name="月 135">
              <a:extLst>
                <a:ext uri="{FF2B5EF4-FFF2-40B4-BE49-F238E27FC236}">
                  <a16:creationId xmlns:a16="http://schemas.microsoft.com/office/drawing/2014/main" id="{EC516C35-A2EA-48D9-AE27-79197A91A315}"/>
                </a:ext>
              </a:extLst>
            </p:cNvPr>
            <p:cNvSpPr/>
            <p:nvPr/>
          </p:nvSpPr>
          <p:spPr>
            <a:xfrm rot="459479" flipH="1">
              <a:off x="3336997" y="5235117"/>
              <a:ext cx="97803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226A9FBF-FE26-4979-B402-F9F00EEB847A}"/>
              </a:ext>
            </a:extLst>
          </p:cNvPr>
          <p:cNvGrpSpPr/>
          <p:nvPr/>
        </p:nvGrpSpPr>
        <p:grpSpPr>
          <a:xfrm flipH="1">
            <a:off x="4689194" y="5265512"/>
            <a:ext cx="313262" cy="253449"/>
            <a:chOff x="3184690" y="5224646"/>
            <a:chExt cx="250110" cy="416186"/>
          </a:xfrm>
        </p:grpSpPr>
        <p:sp>
          <p:nvSpPr>
            <p:cNvPr id="138" name="月 137">
              <a:extLst>
                <a:ext uri="{FF2B5EF4-FFF2-40B4-BE49-F238E27FC236}">
                  <a16:creationId xmlns:a16="http://schemas.microsoft.com/office/drawing/2014/main" id="{922B8443-AFD0-4EEB-8B08-1338259A28C6}"/>
                </a:ext>
              </a:extLst>
            </p:cNvPr>
            <p:cNvSpPr/>
            <p:nvPr/>
          </p:nvSpPr>
          <p:spPr>
            <a:xfrm rot="20119152">
              <a:off x="3184690" y="5224646"/>
              <a:ext cx="111658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39" name="月 138">
              <a:extLst>
                <a:ext uri="{FF2B5EF4-FFF2-40B4-BE49-F238E27FC236}">
                  <a16:creationId xmlns:a16="http://schemas.microsoft.com/office/drawing/2014/main" id="{89C551F0-5808-48E3-884A-695979AAB928}"/>
                </a:ext>
              </a:extLst>
            </p:cNvPr>
            <p:cNvSpPr/>
            <p:nvPr/>
          </p:nvSpPr>
          <p:spPr>
            <a:xfrm rot="20567235">
              <a:off x="3264977" y="5350295"/>
              <a:ext cx="98765" cy="290537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40" name="月 139">
              <a:extLst>
                <a:ext uri="{FF2B5EF4-FFF2-40B4-BE49-F238E27FC236}">
                  <a16:creationId xmlns:a16="http://schemas.microsoft.com/office/drawing/2014/main" id="{DB5A0D11-89B9-45B8-B831-F94007CA94E6}"/>
                </a:ext>
              </a:extLst>
            </p:cNvPr>
            <p:cNvSpPr/>
            <p:nvPr/>
          </p:nvSpPr>
          <p:spPr>
            <a:xfrm rot="459479" flipH="1">
              <a:off x="3336997" y="5235117"/>
              <a:ext cx="97803" cy="375394"/>
            </a:xfrm>
            <a:prstGeom prst="mo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cxnSp>
        <p:nvCxnSpPr>
          <p:cNvPr id="123" name="Straight Arrow Connector 154">
            <a:extLst>
              <a:ext uri="{FF2B5EF4-FFF2-40B4-BE49-F238E27FC236}">
                <a16:creationId xmlns:a16="http://schemas.microsoft.com/office/drawing/2014/main" id="{ABA87CC3-1064-4967-A6DF-5166B5C10716}"/>
              </a:ext>
            </a:extLst>
          </p:cNvPr>
          <p:cNvCxnSpPr>
            <a:cxnSpLocks/>
          </p:cNvCxnSpPr>
          <p:nvPr/>
        </p:nvCxnSpPr>
        <p:spPr>
          <a:xfrm>
            <a:off x="4925527" y="1895404"/>
            <a:ext cx="1161277" cy="604309"/>
          </a:xfrm>
          <a:prstGeom prst="straightConnector1">
            <a:avLst/>
          </a:prstGeom>
          <a:ln w="635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A340FA-A2BC-4546-A443-0DAA5F7F8A49}"/>
              </a:ext>
            </a:extLst>
          </p:cNvPr>
          <p:cNvSpPr txBox="1"/>
          <p:nvPr/>
        </p:nvSpPr>
        <p:spPr>
          <a:xfrm>
            <a:off x="5751032" y="3264339"/>
            <a:ext cx="13773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dirty="0"/>
              <a:t>AI and IoT technology </a:t>
            </a:r>
            <a:endParaRPr kumimoji="1" lang="ja-JP" altLang="en-US" dirty="0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CEE7DC9B-3BAC-4220-8D3F-55CC529B3F6D}"/>
              </a:ext>
            </a:extLst>
          </p:cNvPr>
          <p:cNvSpPr txBox="1"/>
          <p:nvPr/>
        </p:nvSpPr>
        <p:spPr>
          <a:xfrm>
            <a:off x="7942387" y="3216803"/>
            <a:ext cx="17268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dirty="0"/>
              <a:t>management based on data</a:t>
            </a:r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6B01561-5AE1-414D-9308-B6CD6647498A}"/>
              </a:ext>
            </a:extLst>
          </p:cNvPr>
          <p:cNvSpPr/>
          <p:nvPr/>
        </p:nvSpPr>
        <p:spPr>
          <a:xfrm>
            <a:off x="2203407" y="5069138"/>
            <a:ext cx="821094" cy="578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33E66680-AAD4-4A64-90F3-9E8386D70E08}"/>
              </a:ext>
            </a:extLst>
          </p:cNvPr>
          <p:cNvSpPr txBox="1"/>
          <p:nvPr/>
        </p:nvSpPr>
        <p:spPr>
          <a:xfrm>
            <a:off x="1474614" y="5927127"/>
            <a:ext cx="19984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dirty="0"/>
              <a:t>Introduce to degraded pasture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D71496-6789-469B-8C50-398808E8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9510-28F2-460E-A532-FADFB9CCF023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54461749-A8D8-45A8-A3C1-2A75553D4620}"/>
              </a:ext>
            </a:extLst>
          </p:cNvPr>
          <p:cNvCxnSpPr/>
          <p:nvPr/>
        </p:nvCxnSpPr>
        <p:spPr>
          <a:xfrm>
            <a:off x="0" y="1079406"/>
            <a:ext cx="9906000" cy="12526"/>
          </a:xfrm>
          <a:prstGeom prst="line">
            <a:avLst/>
          </a:prstGeom>
          <a:noFill/>
          <a:ln w="76200" cap="flat" cmpd="thickThin" algn="ctr">
            <a:solidFill>
              <a:srgbClr val="99CB38"/>
            </a:solidFill>
            <a:prstDash val="solid"/>
            <a:miter lim="800000"/>
          </a:ln>
          <a:effectLst/>
        </p:spPr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77BCB8-40D9-458C-8C8C-9D04A0AD92B1}"/>
              </a:ext>
            </a:extLst>
          </p:cNvPr>
          <p:cNvSpPr txBox="1"/>
          <p:nvPr/>
        </p:nvSpPr>
        <p:spPr>
          <a:xfrm>
            <a:off x="337723" y="1343435"/>
            <a:ext cx="299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MAFF-CIAT project, 2018-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34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図 3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737" y="4030363"/>
            <a:ext cx="225854" cy="46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22671" y="4863264"/>
            <a:ext cx="8405988" cy="187796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62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760191" y="831716"/>
            <a:ext cx="4645765" cy="19223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517878" y="831716"/>
            <a:ext cx="4017480" cy="1922365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944864" y="5035985"/>
            <a:ext cx="8153445" cy="1705246"/>
          </a:xfrm>
          <a:prstGeom prst="rect">
            <a:avLst/>
          </a:prstGeom>
          <a:noFill/>
        </p:spPr>
        <p:txBody>
          <a:bodyPr wrap="square" lIns="63152" tIns="31577" rIns="63152" bIns="31577" rtlCol="0">
            <a:spAutoFit/>
          </a:bodyPr>
          <a:lstStyle/>
          <a:p>
            <a:pPr marL="252000" marR="0" lvl="0" indent="-6120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Automation of operation by advanced technologies such as robot tractors and water-management system operated by smartphones enables scale-up of business.</a:t>
            </a:r>
          </a:p>
          <a:p>
            <a:pPr marL="252000" marR="0" lvl="0" indent="-6120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52000" marR="0" lvl="0" indent="-6120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ICT technologies enables succession of agricultural skills of expert farmers to young farmers.</a:t>
            </a:r>
          </a:p>
          <a:p>
            <a:pPr marL="252000" marR="0" lvl="0" indent="-6120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52000" marR="0" lvl="0" indent="-6120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Highly managed agriculture will be realized by accurate prediction of growth and diseases to utilize and analyze sensing data, etc.</a:t>
            </a: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517878" y="2911521"/>
            <a:ext cx="878046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-1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“Agriculture Technology”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×</a:t>
            </a:r>
            <a:r>
              <a:rPr kumimoji="1" lang="ja-JP" altLang="en-US" sz="2800" b="1" i="0" u="none" strike="noStrike" kern="1200" cap="none" spc="-1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800" b="1" i="0" u="none" strike="noStrike" kern="1200" cap="none" spc="-1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“Advanced</a:t>
            </a:r>
            <a:r>
              <a:rPr kumimoji="1" lang="en-US" altLang="ja-JP" sz="2800" b="0" i="0" u="none" strike="noStrike" kern="1200" cap="none" spc="-1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800" b="1" i="0" u="none" strike="noStrike" kern="1200" cap="none" spc="-1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Technology”</a:t>
            </a:r>
            <a:endParaRPr kumimoji="1" lang="ja-JP" altLang="en-US" sz="2800" b="1" i="0" u="none" strike="noStrike" kern="1200" cap="none" spc="-1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9" name="下矢印 228"/>
          <p:cNvSpPr/>
          <p:nvPr/>
        </p:nvSpPr>
        <p:spPr>
          <a:xfrm>
            <a:off x="4567534" y="3589099"/>
            <a:ext cx="696990" cy="3899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62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3004543" y="3924676"/>
            <a:ext cx="376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-1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ＤＨＰ特太ゴシック体" panose="020B0500000000000000" pitchFamily="50" charset="-128"/>
                <a:cs typeface="Arial" panose="020B0604020202020204" pitchFamily="34" charset="0"/>
              </a:rPr>
              <a:t>Smart Agriculture</a:t>
            </a:r>
            <a:endParaRPr kumimoji="1" lang="ja-JP" altLang="en-US" sz="3600" b="1" i="0" u="none" strike="noStrike" kern="1200" cap="none" spc="-1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ＤＨＰ特太ゴシック体" panose="020B05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381000" y="250647"/>
            <a:ext cx="9144000" cy="42885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G創英角ｺﾞｼｯｸUB" panose="020B0909000000000000" pitchFamily="49" charset="-128"/>
                <a:cs typeface="Arial" panose="020B0604020202020204" pitchFamily="34" charset="0"/>
              </a:rPr>
              <a:t>Smart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G創英角ｺﾞｼｯｸUB" panose="020B0909000000000000" pitchFamily="49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G創英角ｺﾞｼｯｸUB" panose="020B0909000000000000" pitchFamily="49" charset="-128"/>
                <a:cs typeface="Arial" panose="020B0604020202020204" pitchFamily="34" charset="0"/>
              </a:rPr>
              <a:t>Agriculture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HG創英角ｺﾞｼｯｸUB" panose="020B0909000000000000" pitchFamily="49" charset="-128"/>
              <a:cs typeface="Arial" panose="020B0604020202020204" pitchFamily="34" charset="0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134850" y="722551"/>
            <a:ext cx="2858128" cy="2792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3152" tIns="31577" rIns="63152" bIns="315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Advantage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agriculture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784494" y="718254"/>
            <a:ext cx="2970711" cy="29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3152" tIns="31577" rIns="63152" bIns="315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7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advanced technologies</a:t>
            </a:r>
            <a:endParaRPr kumimoji="1" lang="ja-JP" altLang="en-US" sz="147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417237" y="4759696"/>
            <a:ext cx="2963832" cy="2910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3152" tIns="31577" rIns="63152" bIns="3157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7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Effects of Smart Agriculture</a:t>
            </a:r>
            <a:endParaRPr kumimoji="1" lang="ja-JP" altLang="en-US" sz="147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4692960" y="2362052"/>
            <a:ext cx="1673392" cy="30777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129270" marR="0" lvl="0" indent="0" algn="ctr" defTabSz="76811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40% reduction of </a:t>
            </a:r>
            <a:b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working time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11" name="図 1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r="16773" b="27593"/>
          <a:stretch/>
        </p:blipFill>
        <p:spPr>
          <a:xfrm>
            <a:off x="4843636" y="1269625"/>
            <a:ext cx="1442046" cy="1013403"/>
          </a:xfrm>
          <a:prstGeom prst="rect">
            <a:avLst/>
          </a:prstGeom>
        </p:spPr>
      </p:pic>
      <p:sp>
        <p:nvSpPr>
          <p:cNvPr id="112" name="角丸四角形 111"/>
          <p:cNvSpPr/>
          <p:nvPr/>
        </p:nvSpPr>
        <p:spPr>
          <a:xfrm>
            <a:off x="4899154" y="1015425"/>
            <a:ext cx="1274113" cy="266608"/>
          </a:xfrm>
          <a:prstGeom prst="roundRect">
            <a:avLst/>
          </a:prstGeom>
          <a:noFill/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768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-79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3" name="角丸四角形 112"/>
          <p:cNvSpPr/>
          <p:nvPr/>
        </p:nvSpPr>
        <p:spPr>
          <a:xfrm>
            <a:off x="8061959" y="1015817"/>
            <a:ext cx="1051995" cy="301119"/>
          </a:xfrm>
          <a:prstGeom prst="roundRect">
            <a:avLst/>
          </a:prstGeom>
          <a:noFill/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768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Drone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669164" y="2316034"/>
            <a:ext cx="1701065" cy="4154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129270" marR="0" lvl="0" indent="0" algn="ctr" defTabSz="768111" rtl="0" eaLnBrk="1" fontAlgn="auto" latinLnBrk="0" hangingPunct="1">
              <a:lnSpc>
                <a:spcPct val="100000"/>
              </a:lnSpc>
              <a:spcBef>
                <a:spcPts val="4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Optimized 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manuring and pest control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based on 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sensing data 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of the whole field</a:t>
            </a: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16" name="図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833" y="1269625"/>
            <a:ext cx="1273408" cy="995657"/>
          </a:xfrm>
          <a:prstGeom prst="rect">
            <a:avLst/>
          </a:prstGeom>
        </p:spPr>
      </p:pic>
      <p:sp>
        <p:nvSpPr>
          <p:cNvPr id="117" name="角丸四角形 116"/>
          <p:cNvSpPr/>
          <p:nvPr/>
        </p:nvSpPr>
        <p:spPr>
          <a:xfrm>
            <a:off x="6459920" y="1015425"/>
            <a:ext cx="1300179" cy="267800"/>
          </a:xfrm>
          <a:prstGeom prst="roundRect">
            <a:avLst/>
          </a:prstGeom>
          <a:noFill/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7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Assist suit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6377011" y="2306731"/>
            <a:ext cx="1359970" cy="4154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119328" marR="0" lvl="0" indent="0" algn="ctr" defTabSz="709036" rtl="0" eaLnBrk="1" fontAlgn="auto" latinLnBrk="0" hangingPunct="1">
              <a:lnSpc>
                <a:spcPct val="100000"/>
              </a:lnSpc>
              <a:spcBef>
                <a:spcPts val="3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Only a half of the usual power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is required in lifting operation</a:t>
            </a:r>
          </a:p>
        </p:txBody>
      </p:sp>
      <p:pic>
        <p:nvPicPr>
          <p:cNvPr id="119" name="図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564" y="1269625"/>
            <a:ext cx="1347043" cy="1010282"/>
          </a:xfrm>
          <a:prstGeom prst="rect">
            <a:avLst/>
          </a:prstGeom>
        </p:spPr>
      </p:pic>
      <p:sp>
        <p:nvSpPr>
          <p:cNvPr id="120" name="テキスト ボックス 119"/>
          <p:cNvSpPr txBox="1"/>
          <p:nvPr/>
        </p:nvSpPr>
        <p:spPr>
          <a:xfrm>
            <a:off x="755808" y="1090877"/>
            <a:ext cx="3531900" cy="1571876"/>
          </a:xfrm>
          <a:prstGeom prst="rect">
            <a:avLst/>
          </a:prstGeom>
          <a:noFill/>
        </p:spPr>
        <p:txBody>
          <a:bodyPr wrap="square" lIns="33231" tIns="31577" rIns="33231" bIns="31577" rtlCol="0">
            <a:spAutoFit/>
          </a:bodyPr>
          <a:lstStyle/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Expert skills corresponding to local characteristics such as climate and soil</a:t>
            </a: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Delicious breeds and brands with wide variety reflecting local characteristics around Japan</a:t>
            </a:r>
          </a:p>
          <a:p>
            <a:pPr marL="1800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 and secure agriculture products matching with consumers’ needs</a:t>
            </a:r>
          </a:p>
        </p:txBody>
      </p:sp>
      <p:grpSp>
        <p:nvGrpSpPr>
          <p:cNvPr id="122" name="グループ化 121"/>
          <p:cNvGrpSpPr/>
          <p:nvPr/>
        </p:nvGrpSpPr>
        <p:grpSpPr>
          <a:xfrm>
            <a:off x="960534" y="3619621"/>
            <a:ext cx="1787752" cy="1296854"/>
            <a:chOff x="504046" y="5389092"/>
            <a:chExt cx="1883588" cy="1303547"/>
          </a:xfrm>
        </p:grpSpPr>
        <p:sp>
          <p:nvSpPr>
            <p:cNvPr id="125" name="円/楕円 124"/>
            <p:cNvSpPr/>
            <p:nvPr/>
          </p:nvSpPr>
          <p:spPr>
            <a:xfrm>
              <a:off x="718995" y="5841246"/>
              <a:ext cx="1343983" cy="67931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38100">
              <a:solidFill>
                <a:schemeClr val="accent2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15" tIns="34208" rIns="68415" bIns="34208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126" name="図 12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32" t="5285" r="5632"/>
            <a:stretch/>
          </p:blipFill>
          <p:spPr>
            <a:xfrm>
              <a:off x="504046" y="6046879"/>
              <a:ext cx="705080" cy="6424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7" name="図 12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346"/>
            <a:stretch/>
          </p:blipFill>
          <p:spPr>
            <a:xfrm>
              <a:off x="1403295" y="6068357"/>
              <a:ext cx="729107" cy="62428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8" name="図 12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015" y="5479181"/>
              <a:ext cx="673619" cy="6480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7" name="図 13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682" y="5494011"/>
              <a:ext cx="695042" cy="5578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9" name="Picture 2" descr="C:\Users\chiho_egasira\AppData\Local\Microsoft\Windows\Temporary Internet Files\Content.IE5\NVPUAOU3\MC900434857[1]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39576">
              <a:off x="560303" y="5389092"/>
              <a:ext cx="369162" cy="434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0" name="テキスト ボックス 139"/>
          <p:cNvSpPr txBox="1"/>
          <p:nvPr/>
        </p:nvSpPr>
        <p:spPr>
          <a:xfrm>
            <a:off x="1496935" y="4171218"/>
            <a:ext cx="933733" cy="438416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Unmanned operation system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7" name="図 386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957" y="3816396"/>
            <a:ext cx="967749" cy="8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図 341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789" y="4037298"/>
            <a:ext cx="328693" cy="46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" name="グループ化 342"/>
          <p:cNvGrpSpPr>
            <a:grpSpLocks/>
          </p:cNvGrpSpPr>
          <p:nvPr/>
        </p:nvGrpSpPr>
        <p:grpSpPr bwMode="auto">
          <a:xfrm>
            <a:off x="7256940" y="3835214"/>
            <a:ext cx="503414" cy="760832"/>
            <a:chOff x="4055962" y="566608"/>
            <a:chExt cx="1946576" cy="2584318"/>
          </a:xfrm>
        </p:grpSpPr>
        <p:pic>
          <p:nvPicPr>
            <p:cNvPr id="200" name="図 39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962" y="566608"/>
              <a:ext cx="1946576" cy="258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円/楕円 200"/>
            <p:cNvSpPr/>
            <p:nvPr/>
          </p:nvSpPr>
          <p:spPr>
            <a:xfrm>
              <a:off x="4431105" y="1287636"/>
              <a:ext cx="220919" cy="21631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02" name="円/楕円 201"/>
            <p:cNvSpPr/>
            <p:nvPr/>
          </p:nvSpPr>
          <p:spPr>
            <a:xfrm>
              <a:off x="4151833" y="1667125"/>
              <a:ext cx="220916" cy="21631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03" name="円/楕円 202"/>
            <p:cNvSpPr/>
            <p:nvPr/>
          </p:nvSpPr>
          <p:spPr>
            <a:xfrm>
              <a:off x="5031333" y="1818920"/>
              <a:ext cx="220919" cy="21631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04" name="円/楕円 203"/>
            <p:cNvSpPr/>
            <p:nvPr/>
          </p:nvSpPr>
          <p:spPr>
            <a:xfrm>
              <a:off x="4635351" y="1667125"/>
              <a:ext cx="220916" cy="216310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205" name="円/楕円 204"/>
            <p:cNvSpPr/>
            <p:nvPr/>
          </p:nvSpPr>
          <p:spPr>
            <a:xfrm>
              <a:off x="5139708" y="1898614"/>
              <a:ext cx="220919" cy="216307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grpSp>
        <p:nvGrpSpPr>
          <p:cNvPr id="160" name="グループ化 344"/>
          <p:cNvGrpSpPr>
            <a:grpSpLocks/>
          </p:cNvGrpSpPr>
          <p:nvPr/>
        </p:nvGrpSpPr>
        <p:grpSpPr bwMode="auto">
          <a:xfrm>
            <a:off x="6758361" y="4545629"/>
            <a:ext cx="1515347" cy="215443"/>
            <a:chOff x="3062994" y="1133674"/>
            <a:chExt cx="1535238" cy="101855"/>
          </a:xfrm>
        </p:grpSpPr>
        <p:sp>
          <p:nvSpPr>
            <p:cNvPr id="198" name="テキスト ボックス 388"/>
            <p:cNvSpPr txBox="1">
              <a:spLocks noChangeArrowheads="1"/>
            </p:cNvSpPr>
            <p:nvPr/>
          </p:nvSpPr>
          <p:spPr bwMode="auto">
            <a:xfrm>
              <a:off x="3062994" y="1133674"/>
              <a:ext cx="1535238" cy="10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　</a:t>
              </a:r>
              <a:r>
                <a:rPr kumimoji="1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　　</a:t>
              </a:r>
              <a:r>
                <a:rPr kumimoji="1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Fruits thinned by experts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9" name="円/楕円 198"/>
            <p:cNvSpPr/>
            <p:nvPr/>
          </p:nvSpPr>
          <p:spPr>
            <a:xfrm>
              <a:off x="3216016" y="1164233"/>
              <a:ext cx="75202" cy="3300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166" name="テキスト ボックス 346"/>
          <p:cNvSpPr txBox="1">
            <a:spLocks noChangeArrowheads="1"/>
          </p:cNvSpPr>
          <p:nvPr/>
        </p:nvSpPr>
        <p:spPr bwMode="auto">
          <a:xfrm>
            <a:off x="6712925" y="3738469"/>
            <a:ext cx="671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Expert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farmer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7" name="テキスト ボックス 351"/>
          <p:cNvSpPr txBox="1">
            <a:spLocks noChangeArrowheads="1"/>
          </p:cNvSpPr>
          <p:nvPr/>
        </p:nvSpPr>
        <p:spPr bwMode="auto">
          <a:xfrm>
            <a:off x="8335625" y="3786681"/>
            <a:ext cx="5209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Beginner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68" name="右矢印 167"/>
          <p:cNvSpPr/>
          <p:nvPr/>
        </p:nvSpPr>
        <p:spPr>
          <a:xfrm>
            <a:off x="7843609" y="3795181"/>
            <a:ext cx="536394" cy="455056"/>
          </a:xfrm>
          <a:prstGeom prst="rightArrow">
            <a:avLst>
              <a:gd name="adj1" fmla="val 65552"/>
              <a:gd name="adj2" fmla="val 39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5" name="テキスト ボックス 376"/>
          <p:cNvSpPr txBox="1">
            <a:spLocks noChangeArrowheads="1"/>
          </p:cNvSpPr>
          <p:nvPr/>
        </p:nvSpPr>
        <p:spPr bwMode="auto">
          <a:xfrm>
            <a:off x="8252024" y="4557085"/>
            <a:ext cx="1303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Utilized in study and teaching for new farmers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713485" y="3924198"/>
            <a:ext cx="701861" cy="588177"/>
            <a:chOff x="8498802" y="3925133"/>
            <a:chExt cx="701861" cy="588177"/>
          </a:xfrm>
        </p:grpSpPr>
        <p:pic>
          <p:nvPicPr>
            <p:cNvPr id="169" name="図 38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627" t="16663" r="15715" b="22269"/>
            <a:stretch>
              <a:fillRect/>
            </a:stretch>
          </p:blipFill>
          <p:spPr bwMode="auto">
            <a:xfrm rot="1308199">
              <a:off x="8636376" y="3957418"/>
              <a:ext cx="400544" cy="555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0" name="テキスト ボックス 381"/>
            <p:cNvSpPr txBox="1">
              <a:spLocks noChangeArrowheads="1"/>
            </p:cNvSpPr>
            <p:nvPr/>
          </p:nvSpPr>
          <p:spPr bwMode="auto">
            <a:xfrm rot="1453136">
              <a:off x="8672465" y="4071220"/>
              <a:ext cx="3465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Right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</p:txBody>
        </p:sp>
        <p:sp>
          <p:nvSpPr>
            <p:cNvPr id="171" name="テキスト ボックス 382"/>
            <p:cNvSpPr txBox="1">
              <a:spLocks noChangeArrowheads="1"/>
            </p:cNvSpPr>
            <p:nvPr/>
          </p:nvSpPr>
          <p:spPr bwMode="auto">
            <a:xfrm rot="1453136">
              <a:off x="8498802" y="4125515"/>
              <a:ext cx="3465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Right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</p:txBody>
        </p:sp>
        <p:sp>
          <p:nvSpPr>
            <p:cNvPr id="182" name="テキスト ボックス 383"/>
            <p:cNvSpPr txBox="1">
              <a:spLocks noChangeArrowheads="1"/>
            </p:cNvSpPr>
            <p:nvPr/>
          </p:nvSpPr>
          <p:spPr bwMode="auto">
            <a:xfrm rot="1453136">
              <a:off x="8641654" y="4227645"/>
              <a:ext cx="3465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Right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</p:txBody>
        </p:sp>
        <p:sp>
          <p:nvSpPr>
            <p:cNvPr id="183" name="テキスト ボックス 384"/>
            <p:cNvSpPr txBox="1">
              <a:spLocks noChangeArrowheads="1"/>
            </p:cNvSpPr>
            <p:nvPr/>
          </p:nvSpPr>
          <p:spPr bwMode="auto">
            <a:xfrm rot="1453136">
              <a:off x="8823637" y="4158612"/>
              <a:ext cx="377026" cy="16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Wrong</a:t>
              </a:r>
              <a:endParaRPr kumimoji="1" lang="ja-JP" altLang="en-US" sz="5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</p:txBody>
        </p:sp>
        <p:sp>
          <p:nvSpPr>
            <p:cNvPr id="184" name="テキスト ボックス 385"/>
            <p:cNvSpPr txBox="1">
              <a:spLocks noChangeArrowheads="1"/>
            </p:cNvSpPr>
            <p:nvPr/>
          </p:nvSpPr>
          <p:spPr bwMode="auto">
            <a:xfrm rot="1453136">
              <a:off x="8646357" y="3925133"/>
              <a:ext cx="37221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Wrong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8672788" y="4125477"/>
              <a:ext cx="42015" cy="4654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87" name="円/楕円 186"/>
            <p:cNvSpPr/>
            <p:nvPr/>
          </p:nvSpPr>
          <p:spPr>
            <a:xfrm>
              <a:off x="8772223" y="4155210"/>
              <a:ext cx="42015" cy="45247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92" name="円/楕円 191"/>
            <p:cNvSpPr/>
            <p:nvPr/>
          </p:nvSpPr>
          <p:spPr>
            <a:xfrm>
              <a:off x="8842249" y="4246998"/>
              <a:ext cx="43416" cy="46540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8769423" y="4055667"/>
              <a:ext cx="43416" cy="4524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194" name="円/楕円 193"/>
            <p:cNvSpPr/>
            <p:nvPr/>
          </p:nvSpPr>
          <p:spPr>
            <a:xfrm>
              <a:off x="8894068" y="4246998"/>
              <a:ext cx="42015" cy="4654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195" name="テキスト ボックス 413"/>
          <p:cNvSpPr txBox="1">
            <a:spLocks noChangeArrowheads="1"/>
          </p:cNvSpPr>
          <p:nvPr/>
        </p:nvSpPr>
        <p:spPr bwMode="auto">
          <a:xfrm>
            <a:off x="7669164" y="3797072"/>
            <a:ext cx="8150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Converting to formal knowledge by ICT technology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96" name="右矢印 195"/>
          <p:cNvSpPr/>
          <p:nvPr/>
        </p:nvSpPr>
        <p:spPr>
          <a:xfrm rot="10800000">
            <a:off x="7851813" y="4245239"/>
            <a:ext cx="541996" cy="155133"/>
          </a:xfrm>
          <a:prstGeom prst="rightArrow">
            <a:avLst>
              <a:gd name="adj1" fmla="val 46977"/>
              <a:gd name="adj2" fmla="val 39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7" name="テキスト ボックス 357"/>
          <p:cNvSpPr txBox="1">
            <a:spLocks noChangeArrowheads="1"/>
          </p:cNvSpPr>
          <p:nvPr/>
        </p:nvSpPr>
        <p:spPr bwMode="auto">
          <a:xfrm>
            <a:off x="7735669" y="4229066"/>
            <a:ext cx="7919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Consideration</a:t>
            </a:r>
            <a:endParaRPr kumimoji="1" lang="ja-JP" altLang="en-US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星 5 2"/>
          <p:cNvSpPr/>
          <p:nvPr/>
        </p:nvSpPr>
        <p:spPr>
          <a:xfrm>
            <a:off x="-1383705" y="3356992"/>
            <a:ext cx="1115235" cy="10602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角丸四角形 116">
            <a:extLst>
              <a:ext uri="{FF2B5EF4-FFF2-40B4-BE49-F238E27FC236}">
                <a16:creationId xmlns:a16="http://schemas.microsoft.com/office/drawing/2014/main" id="{31730650-81D1-4315-ABB3-974E223AD3E5}"/>
              </a:ext>
            </a:extLst>
          </p:cNvPr>
          <p:cNvSpPr/>
          <p:nvPr/>
        </p:nvSpPr>
        <p:spPr>
          <a:xfrm>
            <a:off x="4928606" y="1023158"/>
            <a:ext cx="1300179" cy="267800"/>
          </a:xfrm>
          <a:prstGeom prst="roundRect">
            <a:avLst/>
          </a:prstGeom>
          <a:noFill/>
          <a:ln w="127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709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Robot tractor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AA0B53-0012-42F3-98C4-EE65F2B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51E4-45BC-46A9-A726-25AE4F120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7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正方形/長方形 143"/>
          <p:cNvSpPr/>
          <p:nvPr/>
        </p:nvSpPr>
        <p:spPr>
          <a:xfrm>
            <a:off x="4203341" y="2496182"/>
            <a:ext cx="5616000" cy="194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45665" tIns="22833" rIns="45665" bIns="22833" rtlCol="0" anchor="ctr"/>
          <a:lstStyle/>
          <a:p>
            <a:pPr marL="0" marR="0" lvl="0" indent="0" algn="ctr" defTabSz="10443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174933" y="1436008"/>
            <a:ext cx="7704000" cy="3090534"/>
          </a:xfrm>
          <a:prstGeom prst="rect">
            <a:avLst/>
          </a:prstGeom>
          <a:noFill/>
          <a:ln w="15875" cmpd="sng">
            <a:solidFill>
              <a:schemeClr val="tx2"/>
            </a:solidFill>
          </a:ln>
        </p:spPr>
        <p:txBody>
          <a:bodyPr wrap="square" lIns="68415" tIns="34208" rIns="68415" bIns="34208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4194714" y="3881023"/>
            <a:ext cx="4176000" cy="576000"/>
          </a:xfrm>
          <a:prstGeom prst="rect">
            <a:avLst/>
          </a:prstGeom>
          <a:solidFill>
            <a:schemeClr val="bg1"/>
          </a:solidFill>
          <a:ln w="19050">
            <a:noFill/>
            <a:round/>
            <a:headEnd/>
            <a:tailEnd type="triangle" w="med" len="med"/>
          </a:ln>
        </p:spPr>
        <p:txBody>
          <a:bodyPr vert="ea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55889" y="692641"/>
            <a:ext cx="9828000" cy="499971"/>
          </a:xfrm>
          <a:prstGeom prst="rect">
            <a:avLst/>
          </a:prstGeom>
          <a:noFill/>
          <a:ln w="15875" cmpd="sng">
            <a:solidFill>
              <a:schemeClr val="tx2"/>
            </a:solidFill>
          </a:ln>
        </p:spPr>
        <p:txBody>
          <a:bodyPr wrap="square" lIns="68415" tIns="34208" rIns="68415" bIns="34208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270" y="1397074"/>
            <a:ext cx="1944000" cy="3129468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lIns="68415" tIns="34208" rIns="68415" bIns="34208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10" name="フローチャート : 磁気ディスク 10"/>
          <p:cNvSpPr/>
          <p:nvPr/>
        </p:nvSpPr>
        <p:spPr>
          <a:xfrm>
            <a:off x="138989" y="2834717"/>
            <a:ext cx="794185" cy="376089"/>
          </a:xfrm>
          <a:prstGeom prst="flowChartMagneticDisk">
            <a:avLst/>
          </a:prstGeom>
          <a:solidFill>
            <a:schemeClr val="bg1"/>
          </a:solidFill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4208" rIns="0" bIns="34208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Market data</a:t>
            </a:r>
          </a:p>
        </p:txBody>
      </p:sp>
      <p:sp>
        <p:nvSpPr>
          <p:cNvPr id="11" name="フローチャート : 磁気ディスク 10"/>
          <p:cNvSpPr/>
          <p:nvPr/>
        </p:nvSpPr>
        <p:spPr>
          <a:xfrm>
            <a:off x="148514" y="2402904"/>
            <a:ext cx="777211" cy="374427"/>
          </a:xfrm>
          <a:prstGeom prst="flowChartMagneticDisk">
            <a:avLst/>
          </a:prstGeom>
          <a:solidFill>
            <a:schemeClr val="bg1"/>
          </a:solidFill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4208" rIns="0" bIns="34208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フローチャート : 磁気ディスク 10"/>
          <p:cNvSpPr/>
          <p:nvPr/>
        </p:nvSpPr>
        <p:spPr>
          <a:xfrm>
            <a:off x="1000642" y="2410708"/>
            <a:ext cx="784675" cy="368268"/>
          </a:xfrm>
          <a:prstGeom prst="flowChartMagneticDisk">
            <a:avLst/>
          </a:prstGeom>
          <a:solidFill>
            <a:schemeClr val="bg1"/>
          </a:solidFill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4208" rIns="0" bIns="34208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Soil data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フローチャート : 磁気ディスク 10"/>
          <p:cNvSpPr/>
          <p:nvPr/>
        </p:nvSpPr>
        <p:spPr>
          <a:xfrm>
            <a:off x="992026" y="2840393"/>
            <a:ext cx="794185" cy="360465"/>
          </a:xfrm>
          <a:prstGeom prst="flowChartMagneticDisk">
            <a:avLst/>
          </a:prstGeom>
          <a:solidFill>
            <a:schemeClr val="bg1"/>
          </a:solidFill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4208" rIns="0" bIns="34208"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円形吹き出し 14"/>
          <p:cNvSpPr>
            <a:spLocks/>
          </p:cNvSpPr>
          <p:nvPr/>
        </p:nvSpPr>
        <p:spPr>
          <a:xfrm>
            <a:off x="118894" y="3254912"/>
            <a:ext cx="1692000" cy="684000"/>
          </a:xfrm>
          <a:prstGeom prst="wedgeEllipseCallout">
            <a:avLst>
              <a:gd name="adj1" fmla="val -25645"/>
              <a:gd name="adj2" fmla="val 63458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0201" tIns="60604" rIns="20201" bIns="34208"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950" y="1249236"/>
            <a:ext cx="1944000" cy="278253"/>
          </a:xfrm>
          <a:prstGeom prst="roundRect">
            <a:avLst>
              <a:gd name="adj" fmla="val 1427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lIns="68415" tIns="34208" rIns="68415" bIns="34208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Current status and tasks</a:t>
            </a:r>
          </a:p>
        </p:txBody>
      </p:sp>
      <p:sp>
        <p:nvSpPr>
          <p:cNvPr id="47" name="二等辺三角形 46"/>
          <p:cNvSpPr/>
          <p:nvPr/>
        </p:nvSpPr>
        <p:spPr>
          <a:xfrm rot="5400000">
            <a:off x="577098" y="2930342"/>
            <a:ext cx="2988000" cy="1800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>
            <a:defPPr>
              <a:defRPr lang="ja-JP"/>
            </a:defPPr>
            <a:lvl1pPr marL="0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kumimoji="1"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753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176041" y="1245966"/>
            <a:ext cx="4265250" cy="276999"/>
          </a:xfrm>
          <a:prstGeom prst="roundRect">
            <a:avLst>
              <a:gd name="adj" fmla="val 140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lIns="68415" tIns="34208" rIns="68415" bIns="34208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the agricultural data collaboration platform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　“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WAGRI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”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54838" y="1585036"/>
            <a:ext cx="1836000" cy="2904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68415" tIns="34208" rIns="68415" bIns="34208" rtlCol="0">
            <a:noAutofit/>
          </a:bodyPr>
          <a:lstStyle/>
          <a:p>
            <a:pPr marL="104227" marR="0" lvl="0" indent="-104227" algn="just" defTabSz="914400" rtl="0" eaLnBrk="1" fontAlgn="base" latinLnBrk="0" hangingPunct="1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" name="右矢印 52"/>
          <p:cNvSpPr/>
          <p:nvPr/>
        </p:nvSpPr>
        <p:spPr>
          <a:xfrm>
            <a:off x="2326514" y="1823221"/>
            <a:ext cx="1486601" cy="324000"/>
          </a:xfrm>
          <a:prstGeom prst="rightArrow">
            <a:avLst>
              <a:gd name="adj1" fmla="val 72661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 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309934" y="3982258"/>
            <a:ext cx="1692000" cy="492277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It enables to provide useful data for farmers such as soil, weather and market.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2310084" y="3127883"/>
            <a:ext cx="1692000" cy="633341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Data sharing will create new services that will lead to data comparison and better productivity.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2313052" y="2092503"/>
            <a:ext cx="1692000" cy="774405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It will enable different vendors and manufacturers to share data on various </a:t>
            </a:r>
            <a:r>
              <a:rPr kumimoji="1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ICTs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, agricultural machinery, and sensors.</a:t>
            </a:r>
          </a:p>
        </p:txBody>
      </p:sp>
      <p:sp>
        <p:nvSpPr>
          <p:cNvPr id="57" name="右矢印 56"/>
          <p:cNvSpPr/>
          <p:nvPr/>
        </p:nvSpPr>
        <p:spPr>
          <a:xfrm>
            <a:off x="2311773" y="2858410"/>
            <a:ext cx="1486601" cy="324000"/>
          </a:xfrm>
          <a:prstGeom prst="rightArrow">
            <a:avLst>
              <a:gd name="adj1" fmla="val 72661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 Sharing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2326611" y="3715502"/>
            <a:ext cx="1486601" cy="324000"/>
          </a:xfrm>
          <a:prstGeom prst="rightArrow">
            <a:avLst>
              <a:gd name="adj1" fmla="val 72661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0585" y="4587261"/>
            <a:ext cx="9828000" cy="22072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68415" tIns="34208" rIns="68415" bIns="34208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  <a:p>
            <a:pPr marL="104227" marR="0" lvl="0" indent="-104227" algn="l" defTabSz="914400" rtl="0" eaLnBrk="1" fontAlgn="base" latinLnBrk="0" hangingPunct="1">
              <a:lnSpc>
                <a:spcPct val="100000"/>
              </a:lnSpc>
              <a:spcBef>
                <a:spcPts val="3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29437" y="5522412"/>
            <a:ext cx="1512000" cy="746193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2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S明朝B" panose="02020800000000000000" pitchFamily="18" charset="-128"/>
                <a:cs typeface="Meiryo UI" panose="020B0604030504040204" pitchFamily="50" charset="-128"/>
              </a:rPr>
              <a:t>It increases yield and quality of products, by data aggregation and analysis.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15002" y="5477220"/>
            <a:ext cx="1656000" cy="108474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22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-3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Various open data will be provided on the agricultural data collaboration platform, which will help farmers make strategic management decisions.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930" y="1953063"/>
            <a:ext cx="1584000" cy="45726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Most of public data is scattered and not suitable for ICT use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104135" y="675695"/>
            <a:ext cx="9644259" cy="438416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For everyone involved in agriculture to be able make a good use of data for better productivity and management, ICT vendors, agricultural machinery manufacturers, and research institutes start to use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The agricultural data collaboration platform (WAGRI)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“.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7797" y="1518960"/>
            <a:ext cx="1908000" cy="499971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Agricultural ICT services in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Japan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284378" y="1582563"/>
            <a:ext cx="1224000" cy="28452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Functions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169076" y="1606942"/>
            <a:ext cx="2032824" cy="28452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【Basic structure 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21225" y="5075867"/>
            <a:ext cx="1476000" cy="438416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【An effect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data collaboration】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012018" y="5055990"/>
            <a:ext cx="2012866" cy="438416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【An effect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open data utilization】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4940716" y="5056650"/>
            <a:ext cx="0" cy="1620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4290122" y="4014420"/>
            <a:ext cx="497511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850848" y="4010801"/>
            <a:ext cx="497511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393669" y="4010515"/>
            <a:ext cx="497511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932277" y="4010515"/>
            <a:ext cx="497511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251789" y="2043170"/>
            <a:ext cx="1476000" cy="3745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Agricultural machinery manufacture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Ａ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796928" y="2043432"/>
            <a:ext cx="1548000" cy="37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Agricultural machinery manufacture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Ｂ</a:t>
            </a: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7427953" y="2107145"/>
            <a:ext cx="1080000" cy="2616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ICT vendor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Ｃ</a:t>
            </a: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8599701" y="2107145"/>
            <a:ext cx="1080000" cy="2616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ICT vendor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Ｄ</a:t>
            </a:r>
          </a:p>
        </p:txBody>
      </p:sp>
      <p:sp>
        <p:nvSpPr>
          <p:cNvPr id="141" name="正方形/長方形 140"/>
          <p:cNvSpPr/>
          <p:nvPr/>
        </p:nvSpPr>
        <p:spPr>
          <a:xfrm>
            <a:off x="8403764" y="2534530"/>
            <a:ext cx="1381587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22833" rIns="45665" bIns="22833" rtlCol="0" anchor="ctr"/>
          <a:lstStyle/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Private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data</a:t>
            </a:r>
          </a:p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(Closed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data)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individuals store and manage their own data in safe manners.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正方形/長方形 141"/>
          <p:cNvSpPr/>
          <p:nvPr/>
        </p:nvSpPr>
        <p:spPr>
          <a:xfrm>
            <a:off x="8406278" y="3280302"/>
            <a:ext cx="1378949" cy="626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22833" rIns="45665" bIns="2283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Master data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Provide processed data of public’s and private’s raw data. 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3" name="正方形/長方形 142"/>
          <p:cNvSpPr/>
          <p:nvPr/>
        </p:nvSpPr>
        <p:spPr>
          <a:xfrm>
            <a:off x="8406874" y="3938810"/>
            <a:ext cx="1378800" cy="46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22833" rIns="45665" bIns="22833" rtlCol="0" anchor="ctr"/>
          <a:lstStyle/>
          <a:p>
            <a:pPr marL="0" marR="0" lvl="0" indent="0" algn="l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Authentication system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Use Open ID Connect.</a:t>
            </a:r>
          </a:p>
        </p:txBody>
      </p:sp>
      <p:sp>
        <p:nvSpPr>
          <p:cNvPr id="139" name="正方形/長方形 138"/>
          <p:cNvSpPr/>
          <p:nvPr/>
        </p:nvSpPr>
        <p:spPr>
          <a:xfrm>
            <a:off x="4237394" y="3022566"/>
            <a:ext cx="4104000" cy="79015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5665" tIns="108000" rIns="45665" bIns="22833"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4238099" y="2838904"/>
            <a:ext cx="1099152" cy="1891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5665" tIns="108000" rIns="45665" bIns="22833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Public data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4276160" y="3289886"/>
            <a:ext cx="576000" cy="432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880023" y="3288891"/>
            <a:ext cx="432000" cy="43088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341225" y="3288600"/>
            <a:ext cx="432000" cy="43088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797333" y="3288537"/>
            <a:ext cx="576000" cy="432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Sensor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API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6398940" y="3290174"/>
            <a:ext cx="864000" cy="432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-112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291035" y="3288600"/>
            <a:ext cx="432000" cy="43088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754681" y="3287260"/>
            <a:ext cx="504000" cy="43088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Stats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API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4573931" y="3694811"/>
            <a:ext cx="0" cy="324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>
            <a:stCxn id="120" idx="2"/>
            <a:endCxn id="7" idx="0"/>
          </p:cNvCxnSpPr>
          <p:nvPr/>
        </p:nvCxnSpPr>
        <p:spPr>
          <a:xfrm>
            <a:off x="6570928" y="2417832"/>
            <a:ext cx="139879" cy="14913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48"/>
          <p:cNvCxnSpPr>
            <a:stCxn id="121" idx="2"/>
          </p:cNvCxnSpPr>
          <p:nvPr/>
        </p:nvCxnSpPr>
        <p:spPr>
          <a:xfrm flipH="1">
            <a:off x="7647712" y="2368755"/>
            <a:ext cx="320241" cy="19820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/>
          <p:cNvCxnSpPr/>
          <p:nvPr/>
        </p:nvCxnSpPr>
        <p:spPr>
          <a:xfrm flipH="1">
            <a:off x="8190370" y="2368755"/>
            <a:ext cx="644112" cy="19820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矢印コネクタ 152"/>
          <p:cNvCxnSpPr/>
          <p:nvPr/>
        </p:nvCxnSpPr>
        <p:spPr>
          <a:xfrm flipH="1">
            <a:off x="4927335" y="1829469"/>
            <a:ext cx="1111136" cy="23395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 flipH="1">
            <a:off x="6249103" y="1908934"/>
            <a:ext cx="523398" cy="15449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55"/>
          <p:cNvCxnSpPr>
            <a:endCxn id="121" idx="0"/>
          </p:cNvCxnSpPr>
          <p:nvPr/>
        </p:nvCxnSpPr>
        <p:spPr>
          <a:xfrm>
            <a:off x="7525806" y="1899062"/>
            <a:ext cx="442147" cy="20808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/>
          <p:nvPr/>
        </p:nvCxnSpPr>
        <p:spPr>
          <a:xfrm>
            <a:off x="7732741" y="1808012"/>
            <a:ext cx="1101740" cy="28154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>
          <a:xfrm>
            <a:off x="6038124" y="1667966"/>
            <a:ext cx="1704068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Farmers, etc.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4237896" y="2952399"/>
            <a:ext cx="4053573" cy="2437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45665" tIns="108000" rIns="45665" bIns="22833"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To provide various data such as weather, land or map (may be charged.)</a:t>
            </a:r>
          </a:p>
        </p:txBody>
      </p:sp>
      <p:pic>
        <p:nvPicPr>
          <p:cNvPr id="166" name="図 1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3" y="3971727"/>
            <a:ext cx="616323" cy="568914"/>
          </a:xfrm>
          <a:prstGeom prst="rect">
            <a:avLst/>
          </a:prstGeom>
        </p:spPr>
      </p:pic>
      <p:sp>
        <p:nvSpPr>
          <p:cNvPr id="167" name="円/楕円 166"/>
          <p:cNvSpPr/>
          <p:nvPr/>
        </p:nvSpPr>
        <p:spPr>
          <a:xfrm>
            <a:off x="7172275" y="4778570"/>
            <a:ext cx="2404500" cy="109661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7301604" y="5059698"/>
            <a:ext cx="2268000" cy="449637"/>
          </a:xfrm>
          <a:prstGeom prst="rect">
            <a:avLst/>
          </a:prstGeom>
          <a:noFill/>
        </p:spPr>
        <p:txBody>
          <a:bodyPr wrap="square" lIns="50400" tIns="50400" rIns="50400" bIns="5040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Various open data can be organized on the agricultural data collaboration platform ready to be used by anyone.</a:t>
            </a:r>
          </a:p>
        </p:txBody>
      </p:sp>
      <p:sp>
        <p:nvSpPr>
          <p:cNvPr id="170" name="角丸四角形 169"/>
          <p:cNvSpPr/>
          <p:nvPr/>
        </p:nvSpPr>
        <p:spPr>
          <a:xfrm>
            <a:off x="7850057" y="4631428"/>
            <a:ext cx="1008000" cy="2080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Climate data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9" name="円形吹き出し 178"/>
          <p:cNvSpPr/>
          <p:nvPr/>
        </p:nvSpPr>
        <p:spPr>
          <a:xfrm>
            <a:off x="7383157" y="6150457"/>
            <a:ext cx="2328147" cy="612000"/>
          </a:xfrm>
          <a:prstGeom prst="wedgeEllipseCallout">
            <a:avLst>
              <a:gd name="adj1" fmla="val -54781"/>
              <a:gd name="adj2" fmla="val -4624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0400" rIns="50400" rtlCol="0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0" name="角丸四角形 179"/>
          <p:cNvSpPr/>
          <p:nvPr/>
        </p:nvSpPr>
        <p:spPr>
          <a:xfrm>
            <a:off x="7269636" y="5756629"/>
            <a:ext cx="2281285" cy="288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The agricultural data </a:t>
            </a:r>
          </a:p>
          <a:p>
            <a:pPr marL="0" marR="0" lvl="0" indent="0" algn="ctr" defTabSz="914400" rtl="0" eaLnBrk="1" fontAlgn="base" latinLnBrk="0" hangingPunct="1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collaboration platform</a:t>
            </a:r>
          </a:p>
        </p:txBody>
      </p:sp>
      <p:pic>
        <p:nvPicPr>
          <p:cNvPr id="181" name="Picture 2" descr="MCj0434845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70" y="5641654"/>
            <a:ext cx="371657" cy="4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右矢印 181"/>
          <p:cNvSpPr/>
          <p:nvPr/>
        </p:nvSpPr>
        <p:spPr>
          <a:xfrm rot="5400000">
            <a:off x="8376451" y="5794136"/>
            <a:ext cx="131024" cy="5751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4" name="角丸四角形 183"/>
          <p:cNvSpPr/>
          <p:nvPr/>
        </p:nvSpPr>
        <p:spPr>
          <a:xfrm>
            <a:off x="6858484" y="4864511"/>
            <a:ext cx="1008000" cy="2080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Market data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5" name="角丸四角形 184"/>
          <p:cNvSpPr/>
          <p:nvPr/>
        </p:nvSpPr>
        <p:spPr>
          <a:xfrm>
            <a:off x="7064514" y="5469367"/>
            <a:ext cx="1100612" cy="2080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Material data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6" name="角丸四角形 185"/>
          <p:cNvSpPr/>
          <p:nvPr/>
        </p:nvSpPr>
        <p:spPr>
          <a:xfrm>
            <a:off x="8784174" y="4862644"/>
            <a:ext cx="947700" cy="20804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Map data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7" name="角丸四角形 186"/>
          <p:cNvSpPr/>
          <p:nvPr/>
        </p:nvSpPr>
        <p:spPr>
          <a:xfrm>
            <a:off x="8524394" y="5421741"/>
            <a:ext cx="1224000" cy="28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Cultivar</a:t>
            </a:r>
          </a:p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/cultivation data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797" y="6235235"/>
            <a:ext cx="321401" cy="467278"/>
          </a:xfrm>
          <a:prstGeom prst="rect">
            <a:avLst/>
          </a:prstGeom>
        </p:spPr>
      </p:pic>
      <p:pic>
        <p:nvPicPr>
          <p:cNvPr id="188" name="図 18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2356">
            <a:off x="6833698" y="6297309"/>
            <a:ext cx="293569" cy="404222"/>
          </a:xfrm>
          <a:prstGeom prst="rect">
            <a:avLst/>
          </a:prstGeom>
        </p:spPr>
      </p:pic>
      <p:cxnSp>
        <p:nvCxnSpPr>
          <p:cNvPr id="201" name="直線矢印コネクタ 200"/>
          <p:cNvCxnSpPr/>
          <p:nvPr/>
        </p:nvCxnSpPr>
        <p:spPr>
          <a:xfrm flipH="1">
            <a:off x="3658491" y="5359587"/>
            <a:ext cx="282152" cy="27943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円/楕円 214"/>
          <p:cNvSpPr/>
          <p:nvPr/>
        </p:nvSpPr>
        <p:spPr>
          <a:xfrm>
            <a:off x="1775792" y="5129013"/>
            <a:ext cx="3032420" cy="1534032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90" name="図 189"/>
          <p:cNvPicPr>
            <a:picLocks noChangeAspect="1"/>
          </p:cNvPicPr>
          <p:nvPr/>
        </p:nvPicPr>
        <p:blipFill rotWithShape="1">
          <a:blip r:embed="rId6" cstate="print"/>
          <a:srcRect l="6435" r="7665"/>
          <a:stretch/>
        </p:blipFill>
        <p:spPr>
          <a:xfrm>
            <a:off x="1962113" y="4977475"/>
            <a:ext cx="771264" cy="551281"/>
          </a:xfrm>
          <a:prstGeom prst="rect">
            <a:avLst/>
          </a:prstGeom>
        </p:spPr>
      </p:pic>
      <p:pic>
        <p:nvPicPr>
          <p:cNvPr id="191" name="図 19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22792" y="4984751"/>
            <a:ext cx="710123" cy="529834"/>
          </a:xfrm>
          <a:prstGeom prst="rect">
            <a:avLst/>
          </a:prstGeom>
        </p:spPr>
      </p:pic>
      <p:sp>
        <p:nvSpPr>
          <p:cNvPr id="193" name="テキスト ボックス 192"/>
          <p:cNvSpPr txBox="1"/>
          <p:nvPr/>
        </p:nvSpPr>
        <p:spPr>
          <a:xfrm>
            <a:off x="3825822" y="5489685"/>
            <a:ext cx="10627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Cultivation History</a:t>
            </a:r>
          </a:p>
        </p:txBody>
      </p:sp>
      <p:pic>
        <p:nvPicPr>
          <p:cNvPr id="195" name="図 19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4044777" y="6032196"/>
            <a:ext cx="731252" cy="507729"/>
          </a:xfrm>
          <a:prstGeom prst="rect">
            <a:avLst/>
          </a:prstGeom>
        </p:spPr>
      </p:pic>
      <p:pic>
        <p:nvPicPr>
          <p:cNvPr id="197" name="Picture 2" descr="MCj043484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37" y="5190916"/>
            <a:ext cx="633288" cy="5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テキスト ボックス 213"/>
          <p:cNvSpPr txBox="1"/>
          <p:nvPr/>
        </p:nvSpPr>
        <p:spPr>
          <a:xfrm>
            <a:off x="4017006" y="6524755"/>
            <a:ext cx="786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Soil data</a:t>
            </a: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2622853" y="6039144"/>
            <a:ext cx="138024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Aggregate and analyze data</a:t>
            </a:r>
          </a:p>
        </p:txBody>
      </p:sp>
      <p:pic>
        <p:nvPicPr>
          <p:cNvPr id="194" name="Picture 2" descr="「水田センサー　イラスト」の画像検索結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85" y="5917129"/>
            <a:ext cx="419662" cy="689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図 20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3184" y="6003372"/>
            <a:ext cx="576369" cy="315264"/>
          </a:xfrm>
          <a:prstGeom prst="rect">
            <a:avLst/>
          </a:prstGeom>
        </p:spPr>
      </p:pic>
      <p:cxnSp>
        <p:nvCxnSpPr>
          <p:cNvPr id="219" name="直線矢印コネクタ 218"/>
          <p:cNvCxnSpPr/>
          <p:nvPr/>
        </p:nvCxnSpPr>
        <p:spPr>
          <a:xfrm>
            <a:off x="2747453" y="5368405"/>
            <a:ext cx="256348" cy="27783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直線矢印コネクタ 222"/>
          <p:cNvCxnSpPr/>
          <p:nvPr/>
        </p:nvCxnSpPr>
        <p:spPr>
          <a:xfrm flipH="1" flipV="1">
            <a:off x="3976418" y="6045256"/>
            <a:ext cx="385317" cy="30041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" name="テキスト ボックス 225"/>
          <p:cNvSpPr txBox="1"/>
          <p:nvPr/>
        </p:nvSpPr>
        <p:spPr>
          <a:xfrm>
            <a:off x="1982467" y="6290364"/>
            <a:ext cx="113842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Water level/</a:t>
            </a:r>
            <a:b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temperature data</a:t>
            </a:r>
          </a:p>
        </p:txBody>
      </p:sp>
      <p:cxnSp>
        <p:nvCxnSpPr>
          <p:cNvPr id="229" name="直線矢印コネクタ 228"/>
          <p:cNvCxnSpPr/>
          <p:nvPr/>
        </p:nvCxnSpPr>
        <p:spPr>
          <a:xfrm flipV="1">
            <a:off x="1989231" y="6043526"/>
            <a:ext cx="598206" cy="23534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角丸四角形 114"/>
          <p:cNvSpPr/>
          <p:nvPr/>
        </p:nvSpPr>
        <p:spPr>
          <a:xfrm>
            <a:off x="2545944" y="5746158"/>
            <a:ext cx="1558628" cy="324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The agricultural data </a:t>
            </a:r>
          </a:p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collaboration platform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0" y="112360"/>
            <a:ext cx="9905999" cy="346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Development of Agriculture by Making Full Use of the Data</a:t>
            </a:r>
            <a:r>
              <a:rPr kumimoji="1" lang="en-US" altLang="ja-JP" sz="17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5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en-US" altLang="ja-JP" sz="16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Agricultural Data Collaboration Platform “WAGRI” </a:t>
            </a:r>
            <a:r>
              <a:rPr kumimoji="1" lang="en-US" altLang="ja-JP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endParaRPr kumimoji="1" lang="ja-JP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3" name="直線コネクタ 132"/>
          <p:cNvCxnSpPr/>
          <p:nvPr/>
        </p:nvCxnSpPr>
        <p:spPr>
          <a:xfrm>
            <a:off x="0" y="582204"/>
            <a:ext cx="9906000" cy="0"/>
          </a:xfrm>
          <a:prstGeom prst="line">
            <a:avLst/>
          </a:prstGeom>
          <a:ln w="88900" cmpd="thickThin">
            <a:solidFill>
              <a:srgbClr val="98B95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 bwMode="auto">
          <a:xfrm>
            <a:off x="343208" y="3374224"/>
            <a:ext cx="1373667" cy="48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95" tIns="8890" rIns="74295" bIns="889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It is bothersome when data that you want to use are scattered across different places.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5702807" y="2566962"/>
            <a:ext cx="2016000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The agricultural data </a:t>
            </a:r>
          </a:p>
          <a:p>
            <a:pPr marL="0" marR="0" lvl="0" indent="0" algn="ctr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collaboration platform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 bwMode="auto">
          <a:xfrm>
            <a:off x="134745" y="4678280"/>
            <a:ext cx="3868349" cy="223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95" tIns="8890" rIns="74295" bIns="889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&lt;Effects of “WAGRI”&gt;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203375" y="2518969"/>
            <a:ext cx="684000" cy="279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Weather</a:t>
            </a:r>
          </a:p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data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5" name="テキスト ボックス 134"/>
          <p:cNvSpPr txBox="1"/>
          <p:nvPr/>
        </p:nvSpPr>
        <p:spPr bwMode="auto">
          <a:xfrm>
            <a:off x="997628" y="2942761"/>
            <a:ext cx="792000" cy="279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Cultivation</a:t>
            </a:r>
          </a:p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data</a:t>
            </a:r>
          </a:p>
        </p:txBody>
      </p:sp>
      <p:sp>
        <p:nvSpPr>
          <p:cNvPr id="14" name="テキスト ボックス 13"/>
          <p:cNvSpPr txBox="1"/>
          <p:nvPr/>
        </p:nvSpPr>
        <p:spPr bwMode="auto">
          <a:xfrm>
            <a:off x="7647712" y="6224882"/>
            <a:ext cx="1967766" cy="4812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95" tIns="8890" rIns="74295" bIns="8890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According to the market and weather data, it looks like it would be more profitable to sell to the market B rather than to market A!</a:t>
            </a:r>
          </a:p>
        </p:txBody>
      </p:sp>
      <p:sp>
        <p:nvSpPr>
          <p:cNvPr id="23" name="テキスト ボックス 22"/>
          <p:cNvSpPr txBox="1"/>
          <p:nvPr/>
        </p:nvSpPr>
        <p:spPr bwMode="auto">
          <a:xfrm>
            <a:off x="4239365" y="3354603"/>
            <a:ext cx="638957" cy="3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Weather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API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6" name="テキスト ボックス 135"/>
          <p:cNvSpPr txBox="1"/>
          <p:nvPr/>
        </p:nvSpPr>
        <p:spPr bwMode="auto">
          <a:xfrm>
            <a:off x="4890951" y="3344076"/>
            <a:ext cx="417743" cy="3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Land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API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7" name="テキスト ボックス 136"/>
          <p:cNvSpPr txBox="1"/>
          <p:nvPr/>
        </p:nvSpPr>
        <p:spPr bwMode="auto">
          <a:xfrm>
            <a:off x="5344190" y="3336242"/>
            <a:ext cx="404919" cy="3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Map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API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8" name="テキスト ボックス 137"/>
          <p:cNvSpPr txBox="1"/>
          <p:nvPr/>
        </p:nvSpPr>
        <p:spPr bwMode="auto">
          <a:xfrm>
            <a:off x="6372863" y="3323012"/>
            <a:ext cx="900000" cy="356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Growth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Prediction API</a:t>
            </a:r>
            <a:endParaRPr kumimoji="1" lang="ja-JP" altLang="en-US" sz="11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50" name="テキスト ボックス 149"/>
          <p:cNvSpPr txBox="1"/>
          <p:nvPr/>
        </p:nvSpPr>
        <p:spPr bwMode="auto">
          <a:xfrm>
            <a:off x="7321710" y="3322201"/>
            <a:ext cx="363241" cy="356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Soil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API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2007066" y="5479274"/>
            <a:ext cx="6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Yield data</a:t>
            </a:r>
          </a:p>
        </p:txBody>
      </p:sp>
      <p:sp>
        <p:nvSpPr>
          <p:cNvPr id="155" name="テキスト ボックス 154"/>
          <p:cNvSpPr txBox="1"/>
          <p:nvPr/>
        </p:nvSpPr>
        <p:spPr bwMode="auto">
          <a:xfrm>
            <a:off x="4235065" y="4056241"/>
            <a:ext cx="589905" cy="3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Private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business</a:t>
            </a:r>
          </a:p>
        </p:txBody>
      </p:sp>
      <p:cxnSp>
        <p:nvCxnSpPr>
          <p:cNvPr id="157" name="直線矢印コネクタ 156"/>
          <p:cNvCxnSpPr/>
          <p:nvPr/>
        </p:nvCxnSpPr>
        <p:spPr>
          <a:xfrm flipV="1">
            <a:off x="5116856" y="3694811"/>
            <a:ext cx="0" cy="324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 flipV="1">
            <a:off x="5556165" y="3699046"/>
            <a:ext cx="0" cy="324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59"/>
          <p:cNvCxnSpPr/>
          <p:nvPr/>
        </p:nvCxnSpPr>
        <p:spPr>
          <a:xfrm flipV="1">
            <a:off x="6108913" y="3700895"/>
            <a:ext cx="0" cy="324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/>
          <p:nvPr/>
        </p:nvCxnSpPr>
        <p:spPr>
          <a:xfrm flipV="1">
            <a:off x="6742149" y="3687096"/>
            <a:ext cx="0" cy="468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/>
          <p:nvPr/>
        </p:nvCxnSpPr>
        <p:spPr>
          <a:xfrm flipV="1">
            <a:off x="6863591" y="3684228"/>
            <a:ext cx="0" cy="252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/>
          <p:nvPr/>
        </p:nvCxnSpPr>
        <p:spPr>
          <a:xfrm flipV="1">
            <a:off x="7508387" y="3691107"/>
            <a:ext cx="0" cy="468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68"/>
          <p:cNvCxnSpPr/>
          <p:nvPr/>
        </p:nvCxnSpPr>
        <p:spPr>
          <a:xfrm flipV="1">
            <a:off x="8021994" y="3684228"/>
            <a:ext cx="0" cy="4680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 bwMode="auto">
          <a:xfrm>
            <a:off x="6848167" y="3939055"/>
            <a:ext cx="648000" cy="0"/>
          </a:xfrm>
          <a:prstGeom prst="line">
            <a:avLst/>
          </a:prstGeom>
          <a:noFill/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テキスト ボックス 174"/>
          <p:cNvSpPr txBox="1"/>
          <p:nvPr/>
        </p:nvSpPr>
        <p:spPr bwMode="auto">
          <a:xfrm>
            <a:off x="4810139" y="4053373"/>
            <a:ext cx="589905" cy="3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Private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business</a:t>
            </a:r>
          </a:p>
        </p:txBody>
      </p:sp>
      <p:sp>
        <p:nvSpPr>
          <p:cNvPr id="176" name="テキスト ボックス 175"/>
          <p:cNvSpPr txBox="1"/>
          <p:nvPr/>
        </p:nvSpPr>
        <p:spPr bwMode="auto">
          <a:xfrm>
            <a:off x="5339662" y="4050077"/>
            <a:ext cx="589905" cy="3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Private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business</a:t>
            </a:r>
          </a:p>
        </p:txBody>
      </p:sp>
      <p:sp>
        <p:nvSpPr>
          <p:cNvPr id="177" name="テキスト ボックス 176"/>
          <p:cNvSpPr txBox="1"/>
          <p:nvPr/>
        </p:nvSpPr>
        <p:spPr bwMode="auto">
          <a:xfrm>
            <a:off x="5883469" y="4053083"/>
            <a:ext cx="589905" cy="3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Private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business</a:t>
            </a: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7019550" y="4152948"/>
            <a:ext cx="612000" cy="28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 bwMode="auto">
          <a:xfrm>
            <a:off x="6978473" y="4135292"/>
            <a:ext cx="695062" cy="318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Researcher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(NARO)</a:t>
            </a: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7681581" y="4151993"/>
            <a:ext cx="684000" cy="28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3" name="テキスト ボックス 182"/>
          <p:cNvSpPr txBox="1"/>
          <p:nvPr/>
        </p:nvSpPr>
        <p:spPr bwMode="auto">
          <a:xfrm>
            <a:off x="7615910" y="4209302"/>
            <a:ext cx="792000" cy="179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Governmen</a:t>
            </a: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t</a:t>
            </a:r>
          </a:p>
        </p:txBody>
      </p:sp>
      <p:cxnSp>
        <p:nvCxnSpPr>
          <p:cNvPr id="147" name="直線矢印コネクタ 146"/>
          <p:cNvCxnSpPr/>
          <p:nvPr/>
        </p:nvCxnSpPr>
        <p:spPr>
          <a:xfrm>
            <a:off x="4850848" y="2417832"/>
            <a:ext cx="266008" cy="14913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テキスト ボックス 191"/>
          <p:cNvSpPr txBox="1"/>
          <p:nvPr/>
        </p:nvSpPr>
        <p:spPr>
          <a:xfrm>
            <a:off x="6481473" y="4007647"/>
            <a:ext cx="497511" cy="432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 bwMode="auto">
          <a:xfrm>
            <a:off x="6441291" y="4050215"/>
            <a:ext cx="589905" cy="341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4295" tIns="8890" rIns="74295" bIns="889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Private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business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364517" y="3729892"/>
            <a:ext cx="936000" cy="28452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Providing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337147" y="1849930"/>
            <a:ext cx="1152000" cy="252000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eiryo UI" panose="020B0604030504040204" pitchFamily="50" charset="-128"/>
                <a:cs typeface="Meiryo UI" panose="020B0604030504040204" pitchFamily="50" charset="-128"/>
              </a:rPr>
              <a:t>Coordination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8" name="スライド番号プレースホルダー 4"/>
          <p:cNvSpPr txBox="1">
            <a:spLocks/>
          </p:cNvSpPr>
          <p:nvPr/>
        </p:nvSpPr>
        <p:spPr>
          <a:xfrm>
            <a:off x="7614820" y="6465042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46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020" y="116326"/>
            <a:ext cx="7959168" cy="69958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ja-JP" sz="3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Challenges and how KJWA and the UNFCCC Constituted bodies can help</a:t>
            </a:r>
            <a:endParaRPr lang="ja-JP" altLang="en-US" sz="3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57045" y="1093727"/>
            <a:ext cx="8780262" cy="5772150"/>
          </a:xfrm>
        </p:spPr>
        <p:txBody>
          <a:bodyPr>
            <a:normAutofit/>
          </a:bodyPr>
          <a:lstStyle/>
          <a:p>
            <a:pPr marL="855870" lvl="1" indent="-514350"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Implementation of best practices, innovations and technologies in </a:t>
            </a:r>
            <a:r>
              <a:rPr lang="en-US" altLang="ja-JP" sz="28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farmers’ fields </a:t>
            </a:r>
          </a:p>
          <a:p>
            <a:pPr marL="855870" lvl="1" indent="-514350"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Inter-disciplinary collaboration </a:t>
            </a:r>
          </a:p>
          <a:p>
            <a:pPr marL="855870" lvl="1" indent="-514350">
              <a:buFont typeface="+mj-lt"/>
              <a:buAutoNum type="arabicPeriod"/>
            </a:pP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Communicating science to users and beneficiaries of the technologies (e.g. farmers, consumers, national and local policy makers) 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D55FB2FD-63A7-49AD-9CD2-6FDD638E5004}"/>
              </a:ext>
            </a:extLst>
          </p:cNvPr>
          <p:cNvSpPr/>
          <p:nvPr/>
        </p:nvSpPr>
        <p:spPr>
          <a:xfrm>
            <a:off x="3832495" y="3740003"/>
            <a:ext cx="1376218" cy="36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65563A-FAF7-4E75-B500-77EFCAA2A759}"/>
              </a:ext>
            </a:extLst>
          </p:cNvPr>
          <p:cNvSpPr txBox="1"/>
          <p:nvPr/>
        </p:nvSpPr>
        <p:spPr>
          <a:xfrm>
            <a:off x="951778" y="4265975"/>
            <a:ext cx="80024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KJWA and UNFCCC bodies can advance work  by connecting science to the broader community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and national tools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D9B615-986A-4976-8177-0AB87A238F05}"/>
              </a:ext>
            </a:extLst>
          </p:cNvPr>
          <p:cNvSpPr txBox="1"/>
          <p:nvPr/>
        </p:nvSpPr>
        <p:spPr>
          <a:xfrm>
            <a:off x="5615709" y="438727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C3B258-059F-49A2-8DA5-2243113D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3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85542" y="523083"/>
            <a:ext cx="8173328" cy="1088261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Social awareness activities</a:t>
            </a:r>
          </a:p>
        </p:txBody>
      </p:sp>
      <p:sp>
        <p:nvSpPr>
          <p:cNvPr id="15" name="サブタイトル 6"/>
          <p:cNvSpPr txBox="1">
            <a:spLocks/>
          </p:cNvSpPr>
          <p:nvPr/>
        </p:nvSpPr>
        <p:spPr>
          <a:xfrm>
            <a:off x="1942146" y="1984122"/>
            <a:ext cx="6763316" cy="3976371"/>
          </a:xfrm>
          <a:prstGeom prst="rect">
            <a:avLst/>
          </a:prstGeom>
        </p:spPr>
        <p:txBody>
          <a:bodyPr vert="horz" lIns="91105" tIns="45554" rIns="91105" bIns="45554" rtlCol="0">
            <a:noAutofit/>
          </a:bodyPr>
          <a:lstStyle>
            <a:lvl1pPr marL="0" indent="0" algn="ctr" defTabSz="68328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646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28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940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656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820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9861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488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3133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サブタイトル 6">
            <a:extLst>
              <a:ext uri="{FF2B5EF4-FFF2-40B4-BE49-F238E27FC236}">
                <a16:creationId xmlns:a16="http://schemas.microsoft.com/office/drawing/2014/main" id="{9FE4316D-BA76-4394-8C70-AC25A509A470}"/>
              </a:ext>
            </a:extLst>
          </p:cNvPr>
          <p:cNvSpPr txBox="1">
            <a:spLocks/>
          </p:cNvSpPr>
          <p:nvPr/>
        </p:nvSpPr>
        <p:spPr>
          <a:xfrm>
            <a:off x="922319" y="1385195"/>
            <a:ext cx="8286995" cy="3976371"/>
          </a:xfrm>
          <a:prstGeom prst="rect">
            <a:avLst/>
          </a:prstGeom>
        </p:spPr>
        <p:txBody>
          <a:bodyPr vert="horz" lIns="91105" tIns="45554" rIns="91105" bIns="45554" rtlCol="0">
            <a:noAutofit/>
          </a:bodyPr>
          <a:lstStyle>
            <a:lvl1pPr marL="0" indent="0" algn="ctr" defTabSz="68328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646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28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940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656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820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9861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488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3133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International symposiums held in Japan (2019) </a:t>
            </a:r>
          </a:p>
          <a:p>
            <a:pPr marL="457200" marR="0" lvl="0" indent="-45720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Agriculture is the Solution! for Climate Change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Scaling up and out </a:t>
            </a: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climate-smart technologies and practices for sustainable agriculture  “Climate change and agriculture business”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Picture 1" descr="C:\Users\bernoux\Desktop\agsoltheme2.jpg">
            <a:extLst>
              <a:ext uri="{FF2B5EF4-FFF2-40B4-BE49-F238E27FC236}">
                <a16:creationId xmlns:a16="http://schemas.microsoft.com/office/drawing/2014/main" id="{818900C3-E5AE-48B4-AE96-F9E4D8A5335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2308" y="4083928"/>
            <a:ext cx="6986114" cy="2475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152CFF9-A6AF-45FB-B816-762AE53B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47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019" y="116326"/>
            <a:ext cx="8584507" cy="69958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Agriculture is the Solution! </a:t>
            </a:r>
            <a:r>
              <a:rPr lang="en-US" altLang="ja-JP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climate change </a:t>
            </a:r>
            <a:br>
              <a:rPr lang="en-US" altLang="ja-JP" sz="28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International symposium, May 2019 in Shiga, Japan</a:t>
            </a:r>
            <a:endParaRPr lang="ja-JP" altLang="en-US" sz="3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字幕 5">
            <a:extLst>
              <a:ext uri="{FF2B5EF4-FFF2-40B4-BE49-F238E27FC236}">
                <a16:creationId xmlns:a16="http://schemas.microsoft.com/office/drawing/2014/main" id="{0D172F7B-99C3-42E5-8A12-EA741B06F3D4}"/>
              </a:ext>
            </a:extLst>
          </p:cNvPr>
          <p:cNvSpPr txBox="1">
            <a:spLocks/>
          </p:cNvSpPr>
          <p:nvPr/>
        </p:nvSpPr>
        <p:spPr>
          <a:xfrm>
            <a:off x="158711" y="2507383"/>
            <a:ext cx="9461779" cy="245604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Multi-stakeholders exchanges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are fundamental for inclusive decision making and successful uptake of actions on the ground.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Farmers are at the center of addressing climate change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and are key to scaling up proven solutions.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Consumers, governments and all stakeholders in this common challenge must recognize the valuable role of farmers.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D2A41E7-05DB-4FA3-97D8-DB132A79D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89" y="5105192"/>
            <a:ext cx="1801075" cy="1350197"/>
          </a:xfrm>
          <a:prstGeom prst="rect">
            <a:avLst/>
          </a:prstGeom>
        </p:spPr>
      </p:pic>
      <p:sp>
        <p:nvSpPr>
          <p:cNvPr id="13" name="角丸四角形 4">
            <a:extLst>
              <a:ext uri="{FF2B5EF4-FFF2-40B4-BE49-F238E27FC236}">
                <a16:creationId xmlns:a16="http://schemas.microsoft.com/office/drawing/2014/main" id="{65E9F895-B670-4044-A790-D4E2C892D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81" y="965977"/>
            <a:ext cx="9426110" cy="110568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48235"/>
            </a:schemeClr>
          </a:solidFill>
          <a:ln w="28575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66462" tIns="33231" rIns="132923" bIns="33231" anchor="ctr"/>
          <a:lstStyle>
            <a:lvl1pPr marL="165100" indent="-165100" defTabSz="911225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11225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11225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11225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11225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just" defTabSz="9112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All participants highlighted the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extreme</a:t>
            </a:r>
            <a:r>
              <a:rPr kumimoji="1" lang="en-US" altLang="ja-JP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vulnerability of agriculture to climate change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and the 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urgency of accelerating action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before it is too late.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4" name="字幕 5">
            <a:extLst>
              <a:ext uri="{FF2B5EF4-FFF2-40B4-BE49-F238E27FC236}">
                <a16:creationId xmlns:a16="http://schemas.microsoft.com/office/drawing/2014/main" id="{0D3491AB-D8D4-48A8-80A3-82E6456FEC36}"/>
              </a:ext>
            </a:extLst>
          </p:cNvPr>
          <p:cNvSpPr txBox="1">
            <a:spLocks/>
          </p:cNvSpPr>
          <p:nvPr/>
        </p:nvSpPr>
        <p:spPr>
          <a:xfrm>
            <a:off x="121767" y="5007131"/>
            <a:ext cx="2594014" cy="65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symposium was organized by MAFF with support from Shiga Prefecture, the Food and Agriculture Organization, the World Bank and the 4per1000 initiative.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32812A0-D29C-4C01-870C-237132692C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2" t="35153" r="43434" b="31417"/>
          <a:stretch/>
        </p:blipFill>
        <p:spPr>
          <a:xfrm>
            <a:off x="3548168" y="5008488"/>
            <a:ext cx="1236612" cy="1565557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6A07490-0325-4278-9D1F-BE80A69A0861}"/>
              </a:ext>
            </a:extLst>
          </p:cNvPr>
          <p:cNvSpPr/>
          <p:nvPr/>
        </p:nvSpPr>
        <p:spPr>
          <a:xfrm>
            <a:off x="2606217" y="5032919"/>
            <a:ext cx="1162219" cy="706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Opening by H.E. Minister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Takamori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Yoshikawa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7773021-3811-4622-B686-0E8EF7479C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t="47129" r="17846" b="10077"/>
          <a:stretch/>
        </p:blipFill>
        <p:spPr>
          <a:xfrm>
            <a:off x="4774174" y="5067479"/>
            <a:ext cx="3267794" cy="1439386"/>
          </a:xfrm>
          <a:prstGeom prst="rect">
            <a:avLst/>
          </a:prstGeom>
        </p:spPr>
      </p:pic>
      <p:sp>
        <p:nvSpPr>
          <p:cNvPr id="23" name="字幕 5">
            <a:extLst>
              <a:ext uri="{FF2B5EF4-FFF2-40B4-BE49-F238E27FC236}">
                <a16:creationId xmlns:a16="http://schemas.microsoft.com/office/drawing/2014/main" id="{86CE899D-384D-407F-B4BC-5BFB4E4AC52C}"/>
              </a:ext>
            </a:extLst>
          </p:cNvPr>
          <p:cNvSpPr txBox="1">
            <a:spLocks/>
          </p:cNvSpPr>
          <p:nvPr/>
        </p:nvSpPr>
        <p:spPr>
          <a:xfrm>
            <a:off x="-462339" y="2096194"/>
            <a:ext cx="3062664" cy="58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Key messages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300D5ED-26FB-43E2-99EB-3C250A599CE9}"/>
              </a:ext>
            </a:extLst>
          </p:cNvPr>
          <p:cNvSpPr/>
          <p:nvPr/>
        </p:nvSpPr>
        <p:spPr>
          <a:xfrm>
            <a:off x="8171154" y="5012483"/>
            <a:ext cx="829972" cy="273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Field trip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051468-FC58-4BC6-8A8F-D8377393BCC8}"/>
              </a:ext>
            </a:extLst>
          </p:cNvPr>
          <p:cNvSpPr txBox="1"/>
          <p:nvPr/>
        </p:nvSpPr>
        <p:spPr>
          <a:xfrm>
            <a:off x="194381" y="6209167"/>
            <a:ext cx="3399427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Program and presentations available 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http://www.maff.go.jp/e/policies/env/agsol.html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561F59-5FBC-4FB9-95D6-3A746786C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520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693CD7D-884C-49F7-A6F3-03250ADC785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13" y="5041427"/>
            <a:ext cx="1492310" cy="14923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493940-9651-4370-885F-1C24CB3F353C}"/>
              </a:ext>
            </a:extLst>
          </p:cNvPr>
          <p:cNvSpPr txBox="1"/>
          <p:nvPr/>
        </p:nvSpPr>
        <p:spPr>
          <a:xfrm>
            <a:off x="275231" y="1031743"/>
            <a:ext cx="944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51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MAFF Japan also organized a symposium for </a:t>
            </a:r>
            <a:r>
              <a:rPr kumimoji="1" lang="en-US" altLang="ja-JP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scaling up and out climate-smart technologies and practices</a:t>
            </a:r>
            <a:r>
              <a:rPr kumimoji="1" lang="en-US" altLang="ja-JP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as part of the follow-up international workshop of G20 Meeting of Agriculture Chief Scientists </a:t>
            </a:r>
            <a:r>
              <a:rPr kumimoji="1" lang="en-US" altLang="ja-JP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(April 2019, Tokyo)</a:t>
            </a:r>
            <a:r>
              <a:rPr kumimoji="1" lang="en-US" altLang="ja-JP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3E66B08-5494-4616-8771-F7C8042E4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" b="2058"/>
          <a:stretch/>
        </p:blipFill>
        <p:spPr>
          <a:xfrm>
            <a:off x="468151" y="2592105"/>
            <a:ext cx="5408762" cy="38162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721A65D-776E-4BEB-84F9-56AED8DD00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0"/>
          <a:stretch/>
        </p:blipFill>
        <p:spPr>
          <a:xfrm>
            <a:off x="6019054" y="2601403"/>
            <a:ext cx="2857625" cy="24442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BAE6E1-B21F-4629-B310-D32C8B2D029F}"/>
              </a:ext>
            </a:extLst>
          </p:cNvPr>
          <p:cNvSpPr txBox="1"/>
          <p:nvPr/>
        </p:nvSpPr>
        <p:spPr>
          <a:xfrm>
            <a:off x="7277599" y="5304341"/>
            <a:ext cx="2347207" cy="112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513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1579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← </a:t>
            </a:r>
            <a:r>
              <a:rPr kumimoji="1" lang="en-US" altLang="ja-JP" sz="1579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Website</a:t>
            </a:r>
          </a:p>
          <a:p>
            <a:pPr defTabSz="90251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579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    of the symposium</a:t>
            </a:r>
          </a:p>
          <a:p>
            <a:pPr defTabSz="90251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184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(</a:t>
            </a:r>
            <a:r>
              <a:rPr kumimoji="1" lang="en-US" altLang="ja-JP" sz="1184" dirty="0">
                <a:solidFill>
                  <a:prstClr val="black"/>
                </a:solidFill>
                <a:latin typeface="Arial" charset="0"/>
                <a:ea typeface="ＭＳ Ｐゴシック" charset="-128"/>
                <a:hlinkClick r:id="rId5"/>
              </a:rPr>
              <a:t>http://www.maff.go.jp/j/kanbo/kankyo/seisaku/kikouhendou/symposium/cs.html</a:t>
            </a:r>
            <a:r>
              <a:rPr kumimoji="1" lang="en-US" altLang="ja-JP" sz="1184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)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480E2357-51F1-4C54-9277-A2BE8B867AFC}"/>
              </a:ext>
            </a:extLst>
          </p:cNvPr>
          <p:cNvSpPr txBox="1">
            <a:spLocks/>
          </p:cNvSpPr>
          <p:nvPr/>
        </p:nvSpPr>
        <p:spPr>
          <a:xfrm>
            <a:off x="506185" y="354209"/>
            <a:ext cx="9012527" cy="781773"/>
          </a:xfrm>
          <a:prstGeom prst="rect">
            <a:avLst/>
          </a:prstGeom>
        </p:spPr>
        <p:txBody>
          <a:bodyPr vert="horz" lIns="96031" tIns="48016" rIns="96031" bIns="48016" rtlCol="0" anchor="ctr">
            <a:normAutofit/>
          </a:bodyPr>
          <a:lstStyle>
            <a:lvl1pPr algn="l" defTabSz="7108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455" b="1" kern="120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HGSｺﾞｼｯｸM" panose="020B0600000000000000" pitchFamily="50" charset="-128"/>
                <a:cs typeface="+mj-cs"/>
              </a:defRPr>
            </a:lvl1pPr>
          </a:lstStyle>
          <a:p>
            <a:r>
              <a:rPr lang="en-US" altLang="ja-JP" sz="3158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Climate Change and Agriculture Business</a:t>
            </a:r>
          </a:p>
          <a:p>
            <a:pPr algn="ctr"/>
            <a:r>
              <a:rPr lang="en-US" altLang="ja-JP" sz="1800" b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International symposium, November 5, Tokyo</a:t>
            </a:r>
            <a:endParaRPr lang="ja-JP" altLang="en-US" sz="1800" b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6CFA61A-8BF6-47FE-8F3F-5FA31F7866CF}"/>
              </a:ext>
            </a:extLst>
          </p:cNvPr>
          <p:cNvSpPr/>
          <p:nvPr/>
        </p:nvSpPr>
        <p:spPr>
          <a:xfrm>
            <a:off x="-21919" y="75898"/>
            <a:ext cx="9540631" cy="33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8622" fontAlgn="base">
              <a:spcBef>
                <a:spcPct val="0"/>
              </a:spcBef>
              <a:spcAft>
                <a:spcPts val="592"/>
              </a:spcAft>
              <a:defRPr/>
            </a:pPr>
            <a:r>
              <a:rPr lang="en-US" altLang="ja-JP" sz="1579" b="1" kern="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 </a:t>
            </a:r>
            <a:r>
              <a:rPr kumimoji="1" lang="en-US" altLang="ja-JP" sz="1579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S</a:t>
            </a:r>
            <a:r>
              <a:rPr lang="en-US" altLang="ja-JP" sz="1579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caling up and out of climate-smart technologies and practices for sustainable agriculture</a:t>
            </a:r>
            <a:endParaRPr lang="en-US" altLang="ja-JP" sz="1579" b="1" kern="0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7B1CA8F-A718-4747-899D-59980FBE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FFBA45D-A10E-48DE-B3BE-275EAA1644E8}"/>
              </a:ext>
            </a:extLst>
          </p:cNvPr>
          <p:cNvCxnSpPr/>
          <p:nvPr/>
        </p:nvCxnSpPr>
        <p:spPr>
          <a:xfrm>
            <a:off x="0" y="1104022"/>
            <a:ext cx="9906000" cy="12526"/>
          </a:xfrm>
          <a:prstGeom prst="line">
            <a:avLst/>
          </a:prstGeom>
          <a:noFill/>
          <a:ln w="76200" cap="flat" cmpd="thickThin" algn="ctr">
            <a:solidFill>
              <a:srgbClr val="99CB38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1793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034C0D3-B5F9-409B-8A69-0E94EFC5F0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65" y="1331239"/>
            <a:ext cx="4122076" cy="27302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BF9A08C-BCE0-4E50-BF48-C33DA0778D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326" y="3371446"/>
            <a:ext cx="1592551" cy="105480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530C89-77BE-4F4B-AD10-B930A46D8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3" t="10948" r="7918" b="9224"/>
          <a:stretch/>
        </p:blipFill>
        <p:spPr>
          <a:xfrm>
            <a:off x="7326556" y="1230044"/>
            <a:ext cx="1508162" cy="20443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872CA4A-BAA5-47F0-AD1C-DAB3BF3810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338" y="1239581"/>
            <a:ext cx="2278074" cy="204430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9B0A9DE-1D91-47CC-A82A-39A50275A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5253" y="3371446"/>
            <a:ext cx="1263528" cy="107885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FB5645-F66F-427E-A4F1-4C6E04E7E870}"/>
              </a:ext>
            </a:extLst>
          </p:cNvPr>
          <p:cNvSpPr txBox="1"/>
          <p:nvPr/>
        </p:nvSpPr>
        <p:spPr>
          <a:xfrm>
            <a:off x="406378" y="4506650"/>
            <a:ext cx="9134253" cy="191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442" indent="-338442" defTabSz="9025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ja-JP" sz="1974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We feel the crisis – plant diseases, extreme weather events, </a:t>
            </a:r>
            <a:r>
              <a:rPr kumimoji="1" lang="en-US" altLang="ja-JP" sz="1974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etc</a:t>
            </a:r>
            <a:r>
              <a:rPr kumimoji="1" lang="en-US" altLang="ja-JP" sz="1974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  <a:p>
            <a:pPr marL="338442" indent="-338442" defTabSz="9025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ja-JP" sz="1974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Farmers care about climate change, but didn’t know what was happening at global scale. Even if they intend to do good thing, they might</a:t>
            </a:r>
            <a:r>
              <a:rPr kumimoji="1" lang="ja-JP" altLang="en-US" sz="1974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  <a:r>
              <a:rPr kumimoji="1" lang="en-US" altLang="ja-JP" sz="1974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burden the environment, because sometimes they don’t have scientific knowledge.</a:t>
            </a:r>
          </a:p>
          <a:p>
            <a:pPr marL="338442" indent="-338442" defTabSz="9025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ja-JP" sz="1974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Farmers bear the operational risk when installing new equipment and machinery to introduce new practice.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E5E430A-C313-4C04-9D99-B16DDF114A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8" t="17453" r="20852" b="7615"/>
          <a:stretch/>
        </p:blipFill>
        <p:spPr>
          <a:xfrm>
            <a:off x="7894947" y="2550387"/>
            <a:ext cx="1418679" cy="187586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57DED29-EEF5-4F0E-8445-FD50852595BB}"/>
              </a:ext>
            </a:extLst>
          </p:cNvPr>
          <p:cNvSpPr/>
          <p:nvPr/>
        </p:nvSpPr>
        <p:spPr>
          <a:xfrm>
            <a:off x="83599" y="47648"/>
            <a:ext cx="9540631" cy="33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8622" fontAlgn="base">
              <a:spcBef>
                <a:spcPct val="0"/>
              </a:spcBef>
              <a:spcAft>
                <a:spcPts val="592"/>
              </a:spcAft>
              <a:defRPr/>
            </a:pPr>
            <a:r>
              <a:rPr lang="en-US" altLang="ja-JP" sz="1579" b="1" kern="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 </a:t>
            </a:r>
            <a:r>
              <a:rPr kumimoji="1" lang="en-US" altLang="ja-JP" sz="1579" b="1" kern="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“</a:t>
            </a:r>
            <a:r>
              <a:rPr kumimoji="1" lang="en-US" altLang="ja-JP" sz="1579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S</a:t>
            </a:r>
            <a:r>
              <a:rPr lang="en-US" altLang="ja-JP" sz="1579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/>
              </a:rPr>
              <a:t>caling up and out of climate-smart technologies and practices for sustainable agriculture</a:t>
            </a:r>
            <a:r>
              <a:rPr lang="en-US" altLang="ja-JP" sz="1579" b="1" kern="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7F6D5C-8960-4E26-AEE4-67C8D433CCFF}"/>
              </a:ext>
            </a:extLst>
          </p:cNvPr>
          <p:cNvSpPr txBox="1"/>
          <p:nvPr/>
        </p:nvSpPr>
        <p:spPr>
          <a:xfrm>
            <a:off x="274001" y="414799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Farmers’ voices</a:t>
            </a:r>
            <a:endParaRPr kumimoji="1" lang="ja-JP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13B6A9-AB15-4105-B399-235D7D96FB20}"/>
              </a:ext>
            </a:extLst>
          </p:cNvPr>
          <p:cNvSpPr txBox="1"/>
          <p:nvPr/>
        </p:nvSpPr>
        <p:spPr>
          <a:xfrm>
            <a:off x="8375993" y="2348396"/>
            <a:ext cx="937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farmers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8E401E-69B2-4118-8DBD-C9D3A4259866}"/>
              </a:ext>
            </a:extLst>
          </p:cNvPr>
          <p:cNvSpPr txBox="1"/>
          <p:nvPr/>
        </p:nvSpPr>
        <p:spPr>
          <a:xfrm>
            <a:off x="5459934" y="2977121"/>
            <a:ext cx="17502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Research community</a:t>
            </a:r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995E7C8-BD86-4942-A746-DA99CFBAEC13}"/>
              </a:ext>
            </a:extLst>
          </p:cNvPr>
          <p:cNvSpPr txBox="1"/>
          <p:nvPr/>
        </p:nvSpPr>
        <p:spPr>
          <a:xfrm>
            <a:off x="5966417" y="4142523"/>
            <a:ext cx="12635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Private sector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8A07A59-3CBD-41A2-9C4D-A09D16937129}"/>
              </a:ext>
            </a:extLst>
          </p:cNvPr>
          <p:cNvSpPr txBox="1"/>
          <p:nvPr/>
        </p:nvSpPr>
        <p:spPr>
          <a:xfrm>
            <a:off x="112628" y="284885"/>
            <a:ext cx="9813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Panel discussion “Let’s discuss seriously for our future”</a:t>
            </a:r>
          </a:p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symposium, November 5, Tokyo</a:t>
            </a:r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62480677-AD55-4050-BE64-80B9E0A8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D0FCE04-166C-4731-80F0-B838D12775DF}"/>
              </a:ext>
            </a:extLst>
          </p:cNvPr>
          <p:cNvCxnSpPr/>
          <p:nvPr/>
        </p:nvCxnSpPr>
        <p:spPr>
          <a:xfrm>
            <a:off x="10580" y="1048752"/>
            <a:ext cx="9906000" cy="12526"/>
          </a:xfrm>
          <a:prstGeom prst="line">
            <a:avLst/>
          </a:prstGeom>
          <a:noFill/>
          <a:ln w="76200" cap="flat" cmpd="thickThin" algn="ctr">
            <a:solidFill>
              <a:srgbClr val="99CB38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4408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020" y="116326"/>
            <a:ext cx="7886700" cy="69958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30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  <a:endParaRPr lang="ja-JP" altLang="en-US" sz="3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0037716" y="1100124"/>
            <a:ext cx="4105625" cy="15680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sz="18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Guiding questions</a:t>
            </a:r>
          </a:p>
          <a:p>
            <a:pPr marL="514350" indent="-514350">
              <a:buAutoNum type="arabicPeriod"/>
            </a:pP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Country experiences</a:t>
            </a:r>
          </a:p>
          <a:p>
            <a:pPr marL="514350" indent="-514350">
              <a:buAutoNum type="arabicPeriod"/>
            </a:pPr>
            <a:r>
              <a:rPr lang="en-US" altLang="ja-JP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Co-benefits and synergies with multiple objectives (incl. SDGs)</a:t>
            </a:r>
          </a:p>
          <a:p>
            <a:pPr marL="514350" indent="-514350">
              <a:buAutoNum type="arabicPeriod"/>
            </a:pPr>
            <a:r>
              <a:rPr lang="en-US" altLang="ja-JP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Setting goals</a:t>
            </a:r>
          </a:p>
          <a:p>
            <a:pPr marL="514350" indent="-514350">
              <a:buAutoNum type="arabicPeriod"/>
            </a:pPr>
            <a:r>
              <a:rPr lang="en-US" altLang="ja-JP" sz="1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Challenges and how KJWA and constituting bodies can help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    </a:t>
            </a:r>
            <a:r>
              <a:rPr lang="en-US" altLang="ja-JP" sz="2000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      </a:t>
            </a:r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E15F7B4-D078-4D9F-9659-0950BA05C528}"/>
              </a:ext>
            </a:extLst>
          </p:cNvPr>
          <p:cNvSpPr txBox="1">
            <a:spLocks/>
          </p:cNvSpPr>
          <p:nvPr/>
        </p:nvSpPr>
        <p:spPr>
          <a:xfrm>
            <a:off x="671232" y="1486818"/>
            <a:ext cx="8563536" cy="5772150"/>
          </a:xfrm>
          <a:prstGeom prst="rect">
            <a:avLst/>
          </a:prstGeom>
        </p:spPr>
        <p:txBody>
          <a:bodyPr vert="horz" lIns="91071" tIns="45537" rIns="91071" bIns="45537" rtlCol="0">
            <a:normAutofit/>
          </a:bodyPr>
          <a:lstStyle>
            <a:lvl1pPr marL="170759" indent="-170759" algn="l" defTabSz="68303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279" indent="-170759" algn="l" defTabSz="68303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789" indent="-170759" algn="l" defTabSz="68303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304" indent="-170759" algn="l" defTabSz="68303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824" indent="-170759" algn="l" defTabSz="68303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8337" indent="-170759" algn="l" defTabSz="68303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19850" indent="-170759" algn="l" defTabSz="68303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1369" indent="-170759" algn="l" defTabSz="68303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2886" indent="-170759" algn="l" defTabSz="68303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Japan’s experience I. Technical activities </a:t>
            </a: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improved fertilizer use efficiency and increased productivity</a:t>
            </a:r>
            <a:endParaRPr lang="en-US" altLang="ja-JP" sz="28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Challenges </a:t>
            </a: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expectation to the </a:t>
            </a:r>
            <a:r>
              <a:rPr lang="en-US" altLang="ja-JP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Koronivia</a:t>
            </a: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joint work on agriculture and UNFCCC constituted bodies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Japan’s experience II. Social awareness raising</a:t>
            </a:r>
          </a:p>
          <a:p>
            <a:pPr marL="0" lvl="0" indent="0">
              <a:buNone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14350" marR="0" lvl="0" indent="-514350" algn="l" defTabSz="68303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86486" marR="0" lvl="0" indent="-486486" algn="l" defTabSz="68303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486486" marR="0" lvl="0" indent="-486486" algn="l" defTabSz="68303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A61D30D-A1AE-45CC-853E-6D13B1C4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96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85542" y="523083"/>
            <a:ext cx="8173328" cy="1088261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Technical activities</a:t>
            </a:r>
          </a:p>
        </p:txBody>
      </p:sp>
      <p:sp>
        <p:nvSpPr>
          <p:cNvPr id="15" name="サブタイトル 6"/>
          <p:cNvSpPr txBox="1">
            <a:spLocks/>
          </p:cNvSpPr>
          <p:nvPr/>
        </p:nvSpPr>
        <p:spPr>
          <a:xfrm>
            <a:off x="953100" y="1304755"/>
            <a:ext cx="7920312" cy="3976371"/>
          </a:xfrm>
          <a:prstGeom prst="rect">
            <a:avLst/>
          </a:prstGeom>
        </p:spPr>
        <p:txBody>
          <a:bodyPr vert="horz" lIns="91105" tIns="45554" rIns="91105" bIns="45554" rtlCol="0">
            <a:noAutofit/>
          </a:bodyPr>
          <a:lstStyle>
            <a:lvl1pPr marL="0" indent="0" algn="ctr" defTabSz="68328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646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28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940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656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820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9861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488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3133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General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background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1500" marR="0" lvl="0" indent="-57150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AFOLU activities accounts for 82% of nitrous oxide emissions from human activities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(2007-2016)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IPCC Special Report on Climate Change and Land, 2019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71500" marR="0" lvl="0" indent="-57150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Nutrient use and manure management and associated greenhouse gasses are related with many elements (e.g. crop yield and quality, N and C dynamics in soil)    </a:t>
            </a:r>
          </a:p>
          <a:p>
            <a:pPr marL="571500" marR="0" lvl="0" indent="-57150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Improved nitrogen use efficiency is often related to multiple benefits (e.g. reduced cost/yield, reduced leaching, possibly also with biodiversity)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281FDE-330A-4FE1-97EA-686B102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55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85542" y="523083"/>
            <a:ext cx="8173328" cy="1088261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Technical activities</a:t>
            </a:r>
          </a:p>
        </p:txBody>
      </p:sp>
      <p:sp>
        <p:nvSpPr>
          <p:cNvPr id="15" name="サブタイトル 6"/>
          <p:cNvSpPr txBox="1">
            <a:spLocks/>
          </p:cNvSpPr>
          <p:nvPr/>
        </p:nvSpPr>
        <p:spPr>
          <a:xfrm>
            <a:off x="565383" y="1991607"/>
            <a:ext cx="7893487" cy="3976371"/>
          </a:xfrm>
          <a:prstGeom prst="rect">
            <a:avLst/>
          </a:prstGeom>
        </p:spPr>
        <p:txBody>
          <a:bodyPr vert="horz" lIns="91105" tIns="45554" rIns="91105" bIns="45554" rtlCol="0">
            <a:noAutofit/>
          </a:bodyPr>
          <a:lstStyle>
            <a:lvl1pPr marL="0" indent="0" algn="ctr" defTabSz="68328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646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328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940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656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8207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9861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488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3133" indent="0" algn="ctr" defTabSz="68328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Examples of research  </a:t>
            </a:r>
          </a:p>
          <a:p>
            <a:pPr marL="457200" marR="0" lvl="0" indent="-45720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Model-based visualization tool for agricultural soil carbon sequestration and GHG emissions</a:t>
            </a:r>
          </a:p>
          <a:p>
            <a:pPr marL="457200" marR="0" lvl="0" indent="-45720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Biological nitrification inhibition (BNI)</a:t>
            </a:r>
          </a:p>
          <a:p>
            <a:pPr marL="457200" marR="0" lvl="0" indent="-457200" algn="l" defTabSz="68328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Promotion of </a:t>
            </a:r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Smart Agriculture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D8A64A8-2017-4A5F-8E12-2226FD78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77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881673"/>
            <a:ext cx="9144000" cy="1385486"/>
          </a:xfrm>
          <a:noFill/>
        </p:spPr>
        <p:txBody>
          <a:bodyPr>
            <a:noAutofit/>
          </a:bodyPr>
          <a:lstStyle/>
          <a:p>
            <a:r>
              <a:rPr lang="en-US" altLang="ja-JP" sz="3600" i="1" dirty="0">
                <a:ea typeface="Arial Unicode MS" pitchFamily="50" charset="-128"/>
                <a:cs typeface="Arial Unicode MS" pitchFamily="50" charset="-128"/>
              </a:rPr>
              <a:t> </a:t>
            </a:r>
            <a:br>
              <a:rPr lang="en-US" altLang="ja-JP" sz="3600" i="1" dirty="0"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32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N</a:t>
            </a:r>
            <a:r>
              <a:rPr lang="en-US" altLang="ja-JP" sz="28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eed to evaluate the total Global Warming Potential (GWP)</a:t>
            </a:r>
            <a:r>
              <a:rPr lang="ja-JP" altLang="en-US" sz="2800" dirty="0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　</a:t>
            </a:r>
            <a:endParaRPr lang="ja-JP" altLang="en-US" sz="3600" dirty="0"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84154" y="2409911"/>
            <a:ext cx="7932917" cy="655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e.g. </a:t>
            </a:r>
            <a:r>
              <a:rPr lang="en-US" altLang="ja-JP" sz="28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Mitigation option: “Increase C inputs to soils”</a:t>
            </a:r>
            <a:endParaRPr lang="ja-JP" altLang="en-US" sz="28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 bwMode="auto">
          <a:xfrm>
            <a:off x="6033120" y="4636500"/>
            <a:ext cx="32403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2800" kern="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</a:t>
            </a:r>
            <a:r>
              <a:rPr kumimoji="1" lang="en-US" altLang="ja-JP" sz="2800" kern="0" baseline="-2500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r>
            <a:r>
              <a:rPr kumimoji="1" lang="en-US" altLang="ja-JP" sz="2800" kern="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and N</a:t>
            </a:r>
            <a:r>
              <a:rPr kumimoji="1" lang="en-US" altLang="ja-JP" sz="2800" kern="0" baseline="-2500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kumimoji="1" lang="en-US" altLang="ja-JP" sz="2800" kern="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 increase</a:t>
            </a:r>
            <a:endParaRPr kumimoji="1" lang="ja-JP" altLang="en-US" sz="2800" kern="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632520" y="4667133"/>
            <a:ext cx="31683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2800" kern="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Soil C increase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ja-JP" sz="2800" kern="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(CO</a:t>
            </a:r>
            <a:r>
              <a:rPr kumimoji="1" lang="en-US" altLang="ja-JP" sz="2800" kern="0" baseline="-25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kumimoji="1" lang="en-US" altLang="ja-JP" sz="2800" kern="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decrease)</a:t>
            </a:r>
            <a:endParaRPr kumimoji="1" lang="ja-JP" altLang="en-US" sz="2800" kern="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432720" y="3082957"/>
            <a:ext cx="172819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5385048" y="3082957"/>
            <a:ext cx="1440160" cy="136815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左右矢印 6"/>
          <p:cNvSpPr/>
          <p:nvPr/>
        </p:nvSpPr>
        <p:spPr>
          <a:xfrm>
            <a:off x="3714798" y="4952637"/>
            <a:ext cx="1886274" cy="775192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Trade-off</a:t>
            </a:r>
            <a:endParaRPr kumimoji="1" lang="ja-JP" altLang="en-US" sz="28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37486" y="5791009"/>
            <a:ext cx="1863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Total GWP?</a:t>
            </a:r>
            <a:endParaRPr kumimoji="1" lang="ja-JP" altLang="en-US" sz="28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C3FE5B-B954-46C3-BF49-3692599A8FBE}"/>
              </a:ext>
            </a:extLst>
          </p:cNvPr>
          <p:cNvSpPr txBox="1"/>
          <p:nvPr/>
        </p:nvSpPr>
        <p:spPr>
          <a:xfrm>
            <a:off x="381001" y="56858"/>
            <a:ext cx="9220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dirty="0">
                <a:latin typeface="Arial" charset="0"/>
                <a:ea typeface="ＭＳ Ｐゴシック" charset="-128"/>
              </a:rPr>
              <a:t>Possible trade off</a:t>
            </a:r>
            <a:r>
              <a:rPr kumimoji="1" lang="ja-JP" altLang="en-US" sz="2800" dirty="0">
                <a:latin typeface="Arial" charset="0"/>
                <a:ea typeface="ＭＳ Ｐゴシック" charset="-128"/>
              </a:rPr>
              <a:t>：</a:t>
            </a:r>
            <a:r>
              <a:rPr kumimoji="1" lang="en-US" altLang="ja-JP" sz="2800" dirty="0">
                <a:latin typeface="Arial" charset="0"/>
                <a:ea typeface="ＭＳ Ｐゴシック" charset="-128"/>
              </a:rPr>
              <a:t>Management practice to increase soil carbon may increase emissions of other GHGs</a:t>
            </a:r>
            <a:endParaRPr kumimoji="1" lang="ja-JP" altLang="en-US" sz="2800" dirty="0">
              <a:latin typeface="Arial" charset="0"/>
              <a:ea typeface="ＭＳ Ｐゴシック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4BAF31B-5061-4FC4-8848-D6440076AF08}"/>
              </a:ext>
            </a:extLst>
          </p:cNvPr>
          <p:cNvSpPr txBox="1"/>
          <p:nvPr/>
        </p:nvSpPr>
        <p:spPr>
          <a:xfrm>
            <a:off x="6825208" y="6064898"/>
            <a:ext cx="277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Source: Dr. </a:t>
            </a:r>
            <a:r>
              <a:rPr kumimoji="1" lang="en-US" altLang="ja-JP" sz="1200" dirty="0" err="1"/>
              <a:t>Shirato</a:t>
            </a:r>
            <a:r>
              <a:rPr kumimoji="1" lang="en-US" altLang="ja-JP" sz="1200" dirty="0"/>
              <a:t>, NARO, Agriculture is the solution! workshop, May 2019, Shiga</a:t>
            </a:r>
            <a:endParaRPr kumimoji="1" lang="ja-JP" altLang="en-US" sz="1200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D4EE933-2E58-47AF-BB50-ACA3BA1E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780-ED2E-4B31-82A3-F346B7C61D9A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05CB0B1-9AF0-41B5-A573-416CAF2B3065}"/>
              </a:ext>
            </a:extLst>
          </p:cNvPr>
          <p:cNvCxnSpPr/>
          <p:nvPr/>
        </p:nvCxnSpPr>
        <p:spPr>
          <a:xfrm>
            <a:off x="0" y="1022036"/>
            <a:ext cx="9906000" cy="12526"/>
          </a:xfrm>
          <a:prstGeom prst="line">
            <a:avLst/>
          </a:prstGeom>
          <a:noFill/>
          <a:ln w="76200" cap="flat" cmpd="thickThin" algn="ctr">
            <a:solidFill>
              <a:srgbClr val="99CB38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5168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7BC2CA6-A0BF-496A-9661-ED54ABBDA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7" t="11590" r="23227" b="41159"/>
          <a:stretch/>
        </p:blipFill>
        <p:spPr>
          <a:xfrm>
            <a:off x="509166" y="1090554"/>
            <a:ext cx="4316503" cy="277049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92688" y="60967"/>
            <a:ext cx="9015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kumimoji="1" lang="en-US" altLang="ja-JP" sz="2800" b="1" dirty="0">
                <a:solidFill>
                  <a:srgbClr val="000000"/>
                </a:solidFill>
                <a:latin typeface="Arial"/>
                <a:ea typeface="ＭＳ Ｐゴシック"/>
              </a:rPr>
              <a:t>Web-based visualization tool for agricultural soil carbon sequestration and GHGs emission</a:t>
            </a:r>
            <a:endParaRPr kumimoji="1" lang="ja-JP" altLang="en-US" sz="28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350" y="1090556"/>
            <a:ext cx="3414044" cy="3189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594" y="3127777"/>
            <a:ext cx="3098449" cy="3284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363" y="4270972"/>
            <a:ext cx="4128839" cy="232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下矢印 4"/>
          <p:cNvSpPr/>
          <p:nvPr/>
        </p:nvSpPr>
        <p:spPr>
          <a:xfrm rot="16200000">
            <a:off x="4777530" y="195465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下矢印 9"/>
          <p:cNvSpPr/>
          <p:nvPr/>
        </p:nvSpPr>
        <p:spPr>
          <a:xfrm rot="2621415">
            <a:off x="4795891" y="32692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下矢印 10"/>
          <p:cNvSpPr/>
          <p:nvPr/>
        </p:nvSpPr>
        <p:spPr>
          <a:xfrm rot="16200000">
            <a:off x="4440726" y="49423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ja-JP" alt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535BD7-D082-45A5-970F-9C204866F40B}"/>
              </a:ext>
            </a:extLst>
          </p:cNvPr>
          <p:cNvSpPr txBox="1"/>
          <p:nvPr/>
        </p:nvSpPr>
        <p:spPr>
          <a:xfrm>
            <a:off x="3049609" y="3436004"/>
            <a:ext cx="3728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Arial"/>
                <a:ea typeface="ＭＳ Ｐゴシック"/>
              </a:rPr>
              <a:t>Simple and easy interface</a:t>
            </a:r>
            <a:endParaRPr kumimoji="1" lang="ja-JP" altLang="en-US" sz="24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8F9F1F-A668-44D8-848B-773D132C1C18}"/>
              </a:ext>
            </a:extLst>
          </p:cNvPr>
          <p:cNvSpPr txBox="1"/>
          <p:nvPr/>
        </p:nvSpPr>
        <p:spPr>
          <a:xfrm>
            <a:off x="5509051" y="1577014"/>
            <a:ext cx="3297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Click on map </a:t>
            </a: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  <a:sym typeface="Wingdings" panose="05000000000000000000" pitchFamily="2" charset="2"/>
              </a:rPr>
              <a:t></a:t>
            </a: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 get </a:t>
            </a: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  <a:sym typeface="Wingdings" panose="05000000000000000000" pitchFamily="2" charset="2"/>
              </a:rPr>
              <a:t>weather and soil data </a:t>
            </a:r>
            <a:endParaRPr kumimoji="1" lang="ja-JP" altLang="en-US" sz="2400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ＭＳ Ｐゴシック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063A2F-02DE-468B-8156-35C10936E184}"/>
              </a:ext>
            </a:extLst>
          </p:cNvPr>
          <p:cNvSpPr txBox="1"/>
          <p:nvPr/>
        </p:nvSpPr>
        <p:spPr>
          <a:xfrm>
            <a:off x="492688" y="5058248"/>
            <a:ext cx="329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  <a:sym typeface="Wingdings" panose="05000000000000000000" pitchFamily="2" charset="2"/>
              </a:rPr>
              <a:t> Show</a:t>
            </a:r>
            <a:r>
              <a:rPr kumimoji="1" lang="ja-JP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  <a:sym typeface="Wingdings" panose="05000000000000000000" pitchFamily="2" charset="2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  <a:sym typeface="Wingdings" panose="05000000000000000000" pitchFamily="2" charset="2"/>
              </a:rPr>
              <a:t>results of changes in soil carbon</a:t>
            </a:r>
            <a:endParaRPr kumimoji="1" lang="ja-JP" altLang="en-US" sz="2400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ＭＳ Ｐゴシック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8FF3A0-10E2-4500-9E87-02D66CB30DD4}"/>
              </a:ext>
            </a:extLst>
          </p:cNvPr>
          <p:cNvSpPr txBox="1"/>
          <p:nvPr/>
        </p:nvSpPr>
        <p:spPr>
          <a:xfrm>
            <a:off x="5774948" y="5057247"/>
            <a:ext cx="341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Total evaluation of 3 greenhouse gases (CO</a:t>
            </a:r>
            <a:r>
              <a:rPr kumimoji="1" lang="en-US" altLang="ja-JP" sz="2400" baseline="-25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2</a:t>
            </a: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, CH</a:t>
            </a:r>
            <a:r>
              <a:rPr kumimoji="1" lang="en-US" altLang="ja-JP" sz="2400" baseline="-25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4</a:t>
            </a: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, N</a:t>
            </a:r>
            <a:r>
              <a:rPr kumimoji="1" lang="en-US" altLang="ja-JP" sz="2400" baseline="-25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2</a:t>
            </a: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O) </a:t>
            </a:r>
            <a:endParaRPr kumimoji="1" lang="ja-JP" altLang="en-US" sz="2400" dirty="0">
              <a:solidFill>
                <a:srgbClr val="FF0000"/>
              </a:solidFill>
              <a:highlight>
                <a:srgbClr val="FFFF00"/>
              </a:highlight>
              <a:latin typeface="Arial"/>
              <a:ea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BB380B-8284-4DCD-99E1-6170CA8145D8}"/>
              </a:ext>
            </a:extLst>
          </p:cNvPr>
          <p:cNvSpPr/>
          <p:nvPr/>
        </p:nvSpPr>
        <p:spPr>
          <a:xfrm>
            <a:off x="5052470" y="2840142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ＭＳ Ｐゴシック"/>
              </a:rPr>
              <a:t>Select crop and management </a:t>
            </a:r>
            <a:endParaRPr kumimoji="1" lang="ja-JP" altLang="en-US" sz="2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5D0601-C47A-4647-927D-2A060269DF58}"/>
              </a:ext>
            </a:extLst>
          </p:cNvPr>
          <p:cNvSpPr txBox="1"/>
          <p:nvPr/>
        </p:nvSpPr>
        <p:spPr>
          <a:xfrm>
            <a:off x="117753" y="6574205"/>
            <a:ext cx="5593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Source: Dr. </a:t>
            </a:r>
            <a:r>
              <a:rPr kumimoji="1" lang="en-US" altLang="ja-JP" sz="1100" dirty="0" err="1"/>
              <a:t>Shirato</a:t>
            </a:r>
            <a:r>
              <a:rPr kumimoji="1" lang="en-US" altLang="ja-JP" sz="1100" dirty="0"/>
              <a:t>, NARO, Agriculture is the solution! workshop, May 2019, Shiga</a:t>
            </a:r>
            <a:endParaRPr kumimoji="1" lang="ja-JP" altLang="en-US" sz="11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D27A12-BD47-4731-89E7-D06F387C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6613" y="6257576"/>
            <a:ext cx="2311400" cy="476250"/>
          </a:xfrm>
        </p:spPr>
        <p:txBody>
          <a:bodyPr/>
          <a:lstStyle/>
          <a:p>
            <a:pPr>
              <a:defRPr/>
            </a:pPr>
            <a:fld id="{FD0D5B5F-A42D-441D-B8BC-226969F8615F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5863AD4-B160-4822-B133-12016626F6F8}"/>
              </a:ext>
            </a:extLst>
          </p:cNvPr>
          <p:cNvCxnSpPr/>
          <p:nvPr/>
        </p:nvCxnSpPr>
        <p:spPr>
          <a:xfrm>
            <a:off x="0" y="992115"/>
            <a:ext cx="9906000" cy="12526"/>
          </a:xfrm>
          <a:prstGeom prst="line">
            <a:avLst/>
          </a:prstGeom>
          <a:noFill/>
          <a:ln w="76200" cap="flat" cmpd="thickThin" algn="ctr">
            <a:solidFill>
              <a:srgbClr val="99CB38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038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34B3C0B1-BAE1-4E0D-A13E-C823DD887A60}"/>
              </a:ext>
            </a:extLst>
          </p:cNvPr>
          <p:cNvSpPr txBox="1">
            <a:spLocks/>
          </p:cNvSpPr>
          <p:nvPr/>
        </p:nvSpPr>
        <p:spPr>
          <a:xfrm>
            <a:off x="231183" y="158923"/>
            <a:ext cx="8741915" cy="809546"/>
          </a:xfrm>
          <a:prstGeom prst="rect">
            <a:avLst/>
          </a:prstGeom>
        </p:spPr>
        <p:txBody>
          <a:bodyPr/>
          <a:lstStyle>
            <a:lvl1pPr algn="l" defTabSz="6830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>
                <a:latin typeface="Trebuchet MS" panose="020B0603020202020204" pitchFamily="34" charset="0"/>
              </a:rPr>
              <a:t>The concept and function of Biological Nitrification Inhibition (BNI)</a:t>
            </a:r>
            <a:endParaRPr lang="ja-JP" altLang="en-US" sz="3200" b="1" dirty="0">
              <a:latin typeface="Trebuchet MS" panose="020B0603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7142895-8383-4B67-8DDB-EC124A7AE78A}"/>
              </a:ext>
            </a:extLst>
          </p:cNvPr>
          <p:cNvGrpSpPr>
            <a:grpSpLocks noChangeAspect="1"/>
          </p:cNvGrpSpPr>
          <p:nvPr/>
        </p:nvGrpSpPr>
        <p:grpSpPr>
          <a:xfrm>
            <a:off x="295773" y="1994899"/>
            <a:ext cx="9585358" cy="4556152"/>
            <a:chOff x="4874394" y="4753165"/>
            <a:chExt cx="5012791" cy="1987403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BD89BCD-9121-4B6B-A9CC-61E8D265F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728" y="5705042"/>
              <a:ext cx="4656749" cy="93328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3" name="爆発 1 105">
              <a:extLst>
                <a:ext uri="{FF2B5EF4-FFF2-40B4-BE49-F238E27FC236}">
                  <a16:creationId xmlns:a16="http://schemas.microsoft.com/office/drawing/2014/main" id="{9277375C-13F0-4DCF-98A1-9DBCCCAC701A}"/>
                </a:ext>
              </a:extLst>
            </p:cNvPr>
            <p:cNvSpPr/>
            <p:nvPr/>
          </p:nvSpPr>
          <p:spPr>
            <a:xfrm>
              <a:off x="4874394" y="6043732"/>
              <a:ext cx="1837959" cy="696836"/>
            </a:xfrm>
            <a:prstGeom prst="irregularSeal1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noFill/>
            </a:ln>
          </p:spPr>
          <p:txBody>
            <a:bodyPr vert="horz" lIns="0" tIns="0" rIns="0" bIns="0" rtlCol="0" anchor="ctr"/>
            <a:lstStyle/>
            <a:p>
              <a:pPr lvl="0" algn="ctr" defTabSz="856610">
                <a:defRPr/>
              </a:pPr>
              <a:r>
                <a:rPr kumimoji="1" lang="en-US" altLang="ja-JP" dirty="0">
                  <a:latin typeface="ＭＳ Ｐゴシック" pitchFamily="50" charset="-128"/>
                  <a:ea typeface="Meiryo UI"/>
                </a:rPr>
                <a:t>Pollution of the terrestrial environment</a:t>
              </a:r>
              <a:endParaRPr kumimoji="1" lang="en-US" altLang="ja-JP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itchFamily="50" charset="-128"/>
                <a:ea typeface="Meiryo UI"/>
              </a:endParaRPr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45947D29-1277-4556-9826-591C1DDBAF2C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 flipV="1">
              <a:off x="6758426" y="5628687"/>
              <a:ext cx="887609" cy="8266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D541E49B-7895-4630-AFAD-6A47ECA191D5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 flipH="1">
              <a:off x="7919620" y="5602891"/>
              <a:ext cx="1923" cy="7852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6A673F8-4743-4DD9-B87E-A5DFA82D4CEA}"/>
                </a:ext>
              </a:extLst>
            </p:cNvPr>
            <p:cNvGrpSpPr/>
            <p:nvPr/>
          </p:nvGrpSpPr>
          <p:grpSpPr>
            <a:xfrm>
              <a:off x="8691906" y="4753165"/>
              <a:ext cx="1195279" cy="1435802"/>
              <a:chOff x="-2337101" y="2105884"/>
              <a:chExt cx="1333922" cy="1769333"/>
            </a:xfrm>
          </p:grpSpPr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241813A3-88A0-465B-9D92-4573B2666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62007" y="3262974"/>
                <a:ext cx="646679" cy="612243"/>
              </a:xfrm>
              <a:custGeom>
                <a:avLst/>
                <a:gdLst/>
                <a:ahLst/>
                <a:cxnLst>
                  <a:cxn ang="0">
                    <a:pos x="144" y="74"/>
                  </a:cxn>
                  <a:cxn ang="0">
                    <a:pos x="173" y="99"/>
                  </a:cxn>
                  <a:cxn ang="0">
                    <a:pos x="176" y="90"/>
                  </a:cxn>
                  <a:cxn ang="0">
                    <a:pos x="137" y="56"/>
                  </a:cxn>
                  <a:cxn ang="0">
                    <a:pos x="131" y="34"/>
                  </a:cxn>
                  <a:cxn ang="0">
                    <a:pos x="68" y="28"/>
                  </a:cxn>
                  <a:cxn ang="0">
                    <a:pos x="16" y="34"/>
                  </a:cxn>
                  <a:cxn ang="0">
                    <a:pos x="0" y="93"/>
                  </a:cxn>
                  <a:cxn ang="0">
                    <a:pos x="3" y="99"/>
                  </a:cxn>
                  <a:cxn ang="0">
                    <a:pos x="0" y="148"/>
                  </a:cxn>
                  <a:cxn ang="0">
                    <a:pos x="0" y="161"/>
                  </a:cxn>
                  <a:cxn ang="0">
                    <a:pos x="3" y="161"/>
                  </a:cxn>
                  <a:cxn ang="0">
                    <a:pos x="36" y="158"/>
                  </a:cxn>
                  <a:cxn ang="0">
                    <a:pos x="39" y="148"/>
                  </a:cxn>
                  <a:cxn ang="0">
                    <a:pos x="32" y="71"/>
                  </a:cxn>
                  <a:cxn ang="0">
                    <a:pos x="49" y="108"/>
                  </a:cxn>
                  <a:cxn ang="0">
                    <a:pos x="52" y="96"/>
                  </a:cxn>
                  <a:cxn ang="0">
                    <a:pos x="62" y="47"/>
                  </a:cxn>
                  <a:cxn ang="0">
                    <a:pos x="52" y="142"/>
                  </a:cxn>
                  <a:cxn ang="0">
                    <a:pos x="52" y="154"/>
                  </a:cxn>
                  <a:cxn ang="0">
                    <a:pos x="68" y="111"/>
                  </a:cxn>
                  <a:cxn ang="0">
                    <a:pos x="85" y="148"/>
                  </a:cxn>
                  <a:cxn ang="0">
                    <a:pos x="88" y="139"/>
                  </a:cxn>
                  <a:cxn ang="0">
                    <a:pos x="85" y="0"/>
                  </a:cxn>
                  <a:cxn ang="0">
                    <a:pos x="75" y="77"/>
                  </a:cxn>
                  <a:cxn ang="0">
                    <a:pos x="78" y="87"/>
                  </a:cxn>
                  <a:cxn ang="0">
                    <a:pos x="91" y="102"/>
                  </a:cxn>
                  <a:cxn ang="0">
                    <a:pos x="98" y="148"/>
                  </a:cxn>
                  <a:cxn ang="0">
                    <a:pos x="104" y="148"/>
                  </a:cxn>
                  <a:cxn ang="0">
                    <a:pos x="114" y="102"/>
                  </a:cxn>
                  <a:cxn ang="0">
                    <a:pos x="117" y="96"/>
                  </a:cxn>
                  <a:cxn ang="0">
                    <a:pos x="114" y="87"/>
                  </a:cxn>
                  <a:cxn ang="0">
                    <a:pos x="91" y="0"/>
                  </a:cxn>
                  <a:cxn ang="0">
                    <a:pos x="104" y="40"/>
                  </a:cxn>
                  <a:cxn ang="0">
                    <a:pos x="98" y="68"/>
                  </a:cxn>
                  <a:cxn ang="0">
                    <a:pos x="104" y="71"/>
                  </a:cxn>
                  <a:cxn ang="0">
                    <a:pos x="111" y="56"/>
                  </a:cxn>
                  <a:cxn ang="0">
                    <a:pos x="114" y="117"/>
                  </a:cxn>
                  <a:cxn ang="0">
                    <a:pos x="114" y="130"/>
                  </a:cxn>
                  <a:cxn ang="0">
                    <a:pos x="121" y="124"/>
                  </a:cxn>
                  <a:cxn ang="0">
                    <a:pos x="124" y="154"/>
                  </a:cxn>
                  <a:cxn ang="0">
                    <a:pos x="127" y="148"/>
                  </a:cxn>
                  <a:cxn ang="0">
                    <a:pos x="134" y="142"/>
                  </a:cxn>
                  <a:cxn ang="0">
                    <a:pos x="140" y="139"/>
                  </a:cxn>
                  <a:cxn ang="0">
                    <a:pos x="127" y="93"/>
                  </a:cxn>
                  <a:cxn ang="0">
                    <a:pos x="147" y="142"/>
                  </a:cxn>
                  <a:cxn ang="0">
                    <a:pos x="150" y="151"/>
                  </a:cxn>
                  <a:cxn ang="0">
                    <a:pos x="153" y="142"/>
                  </a:cxn>
                  <a:cxn ang="0">
                    <a:pos x="173" y="151"/>
                  </a:cxn>
                  <a:cxn ang="0">
                    <a:pos x="180" y="145"/>
                  </a:cxn>
                </a:cxnLst>
                <a:rect l="0" t="0" r="r" b="b"/>
                <a:pathLst>
                  <a:path w="180" h="164">
                    <a:moveTo>
                      <a:pt x="176" y="136"/>
                    </a:moveTo>
                    <a:lnTo>
                      <a:pt x="167" y="102"/>
                    </a:lnTo>
                    <a:lnTo>
                      <a:pt x="153" y="102"/>
                    </a:lnTo>
                    <a:lnTo>
                      <a:pt x="144" y="74"/>
                    </a:lnTo>
                    <a:lnTo>
                      <a:pt x="163" y="74"/>
                    </a:lnTo>
                    <a:lnTo>
                      <a:pt x="173" y="96"/>
                    </a:lnTo>
                    <a:lnTo>
                      <a:pt x="173" y="99"/>
                    </a:lnTo>
                    <a:lnTo>
                      <a:pt x="173" y="99"/>
                    </a:lnTo>
                    <a:lnTo>
                      <a:pt x="176" y="99"/>
                    </a:lnTo>
                    <a:lnTo>
                      <a:pt x="176" y="96"/>
                    </a:lnTo>
                    <a:lnTo>
                      <a:pt x="176" y="93"/>
                    </a:lnTo>
                    <a:lnTo>
                      <a:pt x="176" y="90"/>
                    </a:lnTo>
                    <a:lnTo>
                      <a:pt x="176" y="87"/>
                    </a:lnTo>
                    <a:lnTo>
                      <a:pt x="176" y="84"/>
                    </a:lnTo>
                    <a:lnTo>
                      <a:pt x="167" y="56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1" y="34"/>
                    </a:lnTo>
                    <a:lnTo>
                      <a:pt x="111" y="34"/>
                    </a:lnTo>
                    <a:lnTo>
                      <a:pt x="98" y="0"/>
                    </a:lnTo>
                    <a:lnTo>
                      <a:pt x="78" y="0"/>
                    </a:lnTo>
                    <a:lnTo>
                      <a:pt x="68" y="28"/>
                    </a:lnTo>
                    <a:lnTo>
                      <a:pt x="68" y="28"/>
                    </a:lnTo>
                    <a:lnTo>
                      <a:pt x="39" y="28"/>
                    </a:lnTo>
                    <a:lnTo>
                      <a:pt x="26" y="65"/>
                    </a:lnTo>
                    <a:lnTo>
                      <a:pt x="16" y="34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6"/>
                    </a:lnTo>
                    <a:lnTo>
                      <a:pt x="16" y="59"/>
                    </a:lnTo>
                    <a:lnTo>
                      <a:pt x="22" y="77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3" y="164"/>
                    </a:lnTo>
                    <a:lnTo>
                      <a:pt x="3" y="161"/>
                    </a:lnTo>
                    <a:lnTo>
                      <a:pt x="3" y="161"/>
                    </a:lnTo>
                    <a:lnTo>
                      <a:pt x="19" y="114"/>
                    </a:lnTo>
                    <a:lnTo>
                      <a:pt x="32" y="154"/>
                    </a:lnTo>
                    <a:lnTo>
                      <a:pt x="36" y="154"/>
                    </a:lnTo>
                    <a:lnTo>
                      <a:pt x="36" y="158"/>
                    </a:lnTo>
                    <a:lnTo>
                      <a:pt x="36" y="154"/>
                    </a:lnTo>
                    <a:lnTo>
                      <a:pt x="39" y="154"/>
                    </a:lnTo>
                    <a:lnTo>
                      <a:pt x="39" y="151"/>
                    </a:lnTo>
                    <a:lnTo>
                      <a:pt x="39" y="148"/>
                    </a:lnTo>
                    <a:lnTo>
                      <a:pt x="39" y="142"/>
                    </a:lnTo>
                    <a:lnTo>
                      <a:pt x="39" y="139"/>
                    </a:lnTo>
                    <a:lnTo>
                      <a:pt x="22" y="99"/>
                    </a:lnTo>
                    <a:lnTo>
                      <a:pt x="32" y="71"/>
                    </a:lnTo>
                    <a:lnTo>
                      <a:pt x="45" y="105"/>
                    </a:lnTo>
                    <a:lnTo>
                      <a:pt x="45" y="108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49" y="105"/>
                    </a:lnTo>
                    <a:lnTo>
                      <a:pt x="52" y="102"/>
                    </a:lnTo>
                    <a:lnTo>
                      <a:pt x="52" y="99"/>
                    </a:lnTo>
                    <a:lnTo>
                      <a:pt x="52" y="96"/>
                    </a:lnTo>
                    <a:lnTo>
                      <a:pt x="49" y="93"/>
                    </a:lnTo>
                    <a:lnTo>
                      <a:pt x="39" y="59"/>
                    </a:lnTo>
                    <a:lnTo>
                      <a:pt x="42" y="47"/>
                    </a:lnTo>
                    <a:lnTo>
                      <a:pt x="62" y="47"/>
                    </a:lnTo>
                    <a:lnTo>
                      <a:pt x="55" y="68"/>
                    </a:lnTo>
                    <a:lnTo>
                      <a:pt x="65" y="99"/>
                    </a:lnTo>
                    <a:lnTo>
                      <a:pt x="52" y="139"/>
                    </a:lnTo>
                    <a:lnTo>
                      <a:pt x="52" y="142"/>
                    </a:lnTo>
                    <a:lnTo>
                      <a:pt x="52" y="145"/>
                    </a:lnTo>
                    <a:lnTo>
                      <a:pt x="52" y="148"/>
                    </a:lnTo>
                    <a:lnTo>
                      <a:pt x="52" y="151"/>
                    </a:lnTo>
                    <a:lnTo>
                      <a:pt x="52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5" y="151"/>
                    </a:lnTo>
                    <a:lnTo>
                      <a:pt x="68" y="111"/>
                    </a:lnTo>
                    <a:lnTo>
                      <a:pt x="81" y="148"/>
                    </a:lnTo>
                    <a:lnTo>
                      <a:pt x="81" y="148"/>
                    </a:lnTo>
                    <a:lnTo>
                      <a:pt x="85" y="151"/>
                    </a:lnTo>
                    <a:lnTo>
                      <a:pt x="85" y="148"/>
                    </a:lnTo>
                    <a:lnTo>
                      <a:pt x="85" y="148"/>
                    </a:lnTo>
                    <a:lnTo>
                      <a:pt x="88" y="145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5" y="133"/>
                    </a:lnTo>
                    <a:lnTo>
                      <a:pt x="62" y="68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44"/>
                    </a:lnTo>
                    <a:lnTo>
                      <a:pt x="75" y="71"/>
                    </a:lnTo>
                    <a:lnTo>
                      <a:pt x="75" y="74"/>
                    </a:lnTo>
                    <a:lnTo>
                      <a:pt x="75" y="77"/>
                    </a:lnTo>
                    <a:lnTo>
                      <a:pt x="75" y="84"/>
                    </a:lnTo>
                    <a:lnTo>
                      <a:pt x="75" y="84"/>
                    </a:lnTo>
                    <a:lnTo>
                      <a:pt x="75" y="87"/>
                    </a:lnTo>
                    <a:lnTo>
                      <a:pt x="78" y="87"/>
                    </a:lnTo>
                    <a:lnTo>
                      <a:pt x="78" y="87"/>
                    </a:lnTo>
                    <a:lnTo>
                      <a:pt x="78" y="84"/>
                    </a:lnTo>
                    <a:lnTo>
                      <a:pt x="81" y="74"/>
                    </a:lnTo>
                    <a:lnTo>
                      <a:pt x="91" y="102"/>
                    </a:lnTo>
                    <a:lnTo>
                      <a:pt x="98" y="102"/>
                    </a:lnTo>
                    <a:lnTo>
                      <a:pt x="98" y="142"/>
                    </a:lnTo>
                    <a:lnTo>
                      <a:pt x="98" y="148"/>
                    </a:lnTo>
                    <a:lnTo>
                      <a:pt x="98" y="148"/>
                    </a:lnTo>
                    <a:lnTo>
                      <a:pt x="101" y="151"/>
                    </a:lnTo>
                    <a:lnTo>
                      <a:pt x="101" y="151"/>
                    </a:lnTo>
                    <a:lnTo>
                      <a:pt x="104" y="151"/>
                    </a:lnTo>
                    <a:lnTo>
                      <a:pt x="104" y="148"/>
                    </a:lnTo>
                    <a:lnTo>
                      <a:pt x="104" y="148"/>
                    </a:lnTo>
                    <a:lnTo>
                      <a:pt x="104" y="142"/>
                    </a:lnTo>
                    <a:lnTo>
                      <a:pt x="104" y="102"/>
                    </a:lnTo>
                    <a:lnTo>
                      <a:pt x="114" y="102"/>
                    </a:lnTo>
                    <a:lnTo>
                      <a:pt x="114" y="102"/>
                    </a:lnTo>
                    <a:lnTo>
                      <a:pt x="114" y="102"/>
                    </a:lnTo>
                    <a:lnTo>
                      <a:pt x="117" y="99"/>
                    </a:lnTo>
                    <a:lnTo>
                      <a:pt x="117" y="96"/>
                    </a:lnTo>
                    <a:lnTo>
                      <a:pt x="117" y="90"/>
                    </a:lnTo>
                    <a:lnTo>
                      <a:pt x="114" y="87"/>
                    </a:lnTo>
                    <a:lnTo>
                      <a:pt x="114" y="87"/>
                    </a:lnTo>
                    <a:lnTo>
                      <a:pt x="114" y="87"/>
                    </a:lnTo>
                    <a:lnTo>
                      <a:pt x="95" y="87"/>
                    </a:lnTo>
                    <a:lnTo>
                      <a:pt x="88" y="62"/>
                    </a:lnTo>
                    <a:lnTo>
                      <a:pt x="91" y="5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01" y="56"/>
                    </a:lnTo>
                    <a:lnTo>
                      <a:pt x="98" y="59"/>
                    </a:lnTo>
                    <a:lnTo>
                      <a:pt x="98" y="65"/>
                    </a:lnTo>
                    <a:lnTo>
                      <a:pt x="98" y="68"/>
                    </a:lnTo>
                    <a:lnTo>
                      <a:pt x="101" y="71"/>
                    </a:lnTo>
                    <a:lnTo>
                      <a:pt x="101" y="71"/>
                    </a:lnTo>
                    <a:lnTo>
                      <a:pt x="101" y="74"/>
                    </a:lnTo>
                    <a:lnTo>
                      <a:pt x="104" y="71"/>
                    </a:lnTo>
                    <a:lnTo>
                      <a:pt x="104" y="71"/>
                    </a:lnTo>
                    <a:lnTo>
                      <a:pt x="111" y="56"/>
                    </a:lnTo>
                    <a:lnTo>
                      <a:pt x="111" y="56"/>
                    </a:lnTo>
                    <a:lnTo>
                      <a:pt x="111" y="56"/>
                    </a:lnTo>
                    <a:lnTo>
                      <a:pt x="121" y="56"/>
                    </a:lnTo>
                    <a:lnTo>
                      <a:pt x="121" y="96"/>
                    </a:lnTo>
                    <a:lnTo>
                      <a:pt x="114" y="114"/>
                    </a:lnTo>
                    <a:lnTo>
                      <a:pt x="114" y="117"/>
                    </a:lnTo>
                    <a:lnTo>
                      <a:pt x="114" y="121"/>
                    </a:lnTo>
                    <a:lnTo>
                      <a:pt x="114" y="127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7" y="130"/>
                    </a:lnTo>
                    <a:lnTo>
                      <a:pt x="117" y="130"/>
                    </a:lnTo>
                    <a:lnTo>
                      <a:pt x="117" y="130"/>
                    </a:lnTo>
                    <a:lnTo>
                      <a:pt x="121" y="124"/>
                    </a:lnTo>
                    <a:lnTo>
                      <a:pt x="121" y="145"/>
                    </a:lnTo>
                    <a:lnTo>
                      <a:pt x="121" y="148"/>
                    </a:lnTo>
                    <a:lnTo>
                      <a:pt x="121" y="151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127" y="151"/>
                    </a:lnTo>
                    <a:lnTo>
                      <a:pt x="127" y="148"/>
                    </a:lnTo>
                    <a:lnTo>
                      <a:pt x="127" y="145"/>
                    </a:lnTo>
                    <a:lnTo>
                      <a:pt x="127" y="121"/>
                    </a:lnTo>
                    <a:lnTo>
                      <a:pt x="134" y="139"/>
                    </a:lnTo>
                    <a:lnTo>
                      <a:pt x="134" y="142"/>
                    </a:lnTo>
                    <a:lnTo>
                      <a:pt x="137" y="142"/>
                    </a:lnTo>
                    <a:lnTo>
                      <a:pt x="137" y="142"/>
                    </a:lnTo>
                    <a:lnTo>
                      <a:pt x="137" y="139"/>
                    </a:lnTo>
                    <a:lnTo>
                      <a:pt x="140" y="139"/>
                    </a:lnTo>
                    <a:lnTo>
                      <a:pt x="140" y="133"/>
                    </a:lnTo>
                    <a:lnTo>
                      <a:pt x="140" y="130"/>
                    </a:lnTo>
                    <a:lnTo>
                      <a:pt x="137" y="127"/>
                    </a:lnTo>
                    <a:lnTo>
                      <a:pt x="127" y="93"/>
                    </a:lnTo>
                    <a:lnTo>
                      <a:pt x="127" y="56"/>
                    </a:lnTo>
                    <a:lnTo>
                      <a:pt x="127" y="56"/>
                    </a:lnTo>
                    <a:lnTo>
                      <a:pt x="147" y="117"/>
                    </a:lnTo>
                    <a:lnTo>
                      <a:pt x="147" y="142"/>
                    </a:lnTo>
                    <a:lnTo>
                      <a:pt x="150" y="148"/>
                    </a:lnTo>
                    <a:lnTo>
                      <a:pt x="150" y="148"/>
                    </a:lnTo>
                    <a:lnTo>
                      <a:pt x="150" y="151"/>
                    </a:lnTo>
                    <a:lnTo>
                      <a:pt x="150" y="151"/>
                    </a:lnTo>
                    <a:lnTo>
                      <a:pt x="153" y="151"/>
                    </a:lnTo>
                    <a:lnTo>
                      <a:pt x="153" y="148"/>
                    </a:lnTo>
                    <a:lnTo>
                      <a:pt x="153" y="148"/>
                    </a:lnTo>
                    <a:lnTo>
                      <a:pt x="153" y="142"/>
                    </a:lnTo>
                    <a:lnTo>
                      <a:pt x="153" y="121"/>
                    </a:lnTo>
                    <a:lnTo>
                      <a:pt x="163" y="121"/>
                    </a:lnTo>
                    <a:lnTo>
                      <a:pt x="173" y="151"/>
                    </a:lnTo>
                    <a:lnTo>
                      <a:pt x="173" y="151"/>
                    </a:lnTo>
                    <a:lnTo>
                      <a:pt x="176" y="151"/>
                    </a:lnTo>
                    <a:lnTo>
                      <a:pt x="176" y="151"/>
                    </a:lnTo>
                    <a:lnTo>
                      <a:pt x="176" y="148"/>
                    </a:lnTo>
                    <a:lnTo>
                      <a:pt x="180" y="145"/>
                    </a:lnTo>
                    <a:lnTo>
                      <a:pt x="180" y="142"/>
                    </a:lnTo>
                    <a:lnTo>
                      <a:pt x="180" y="139"/>
                    </a:lnTo>
                    <a:lnTo>
                      <a:pt x="176" y="136"/>
                    </a:lnTo>
                    <a:close/>
                  </a:path>
                </a:pathLst>
              </a:custGeom>
              <a:solidFill>
                <a:srgbClr val="C9DBA3"/>
              </a:solidFill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D03F45D7-89E8-493B-990E-4A899A7DF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869045" y="3168812"/>
                <a:ext cx="217789" cy="11617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3" y="3"/>
                  </a:cxn>
                  <a:cxn ang="0">
                    <a:pos x="36" y="6"/>
                  </a:cxn>
                  <a:cxn ang="0">
                    <a:pos x="40" y="9"/>
                  </a:cxn>
                  <a:cxn ang="0">
                    <a:pos x="40" y="9"/>
                  </a:cxn>
                  <a:cxn ang="0">
                    <a:pos x="43" y="12"/>
                  </a:cxn>
                  <a:cxn ang="0">
                    <a:pos x="43" y="16"/>
                  </a:cxn>
                  <a:cxn ang="0">
                    <a:pos x="46" y="19"/>
                  </a:cxn>
                  <a:cxn ang="0">
                    <a:pos x="49" y="22"/>
                  </a:cxn>
                  <a:cxn ang="0">
                    <a:pos x="53" y="28"/>
                  </a:cxn>
                  <a:cxn ang="0">
                    <a:pos x="53" y="31"/>
                  </a:cxn>
                  <a:cxn ang="0">
                    <a:pos x="56" y="37"/>
                  </a:cxn>
                  <a:cxn ang="0">
                    <a:pos x="46" y="49"/>
                  </a:cxn>
                  <a:cxn ang="0">
                    <a:pos x="46" y="46"/>
                  </a:cxn>
                  <a:cxn ang="0">
                    <a:pos x="46" y="43"/>
                  </a:cxn>
                  <a:cxn ang="0">
                    <a:pos x="43" y="40"/>
                  </a:cxn>
                  <a:cxn ang="0">
                    <a:pos x="43" y="34"/>
                  </a:cxn>
                  <a:cxn ang="0">
                    <a:pos x="43" y="28"/>
                  </a:cxn>
                  <a:cxn ang="0">
                    <a:pos x="40" y="22"/>
                  </a:cxn>
                  <a:cxn ang="0">
                    <a:pos x="36" y="19"/>
                  </a:cxn>
                  <a:cxn ang="0">
                    <a:pos x="30" y="16"/>
                  </a:cxn>
                  <a:cxn ang="0">
                    <a:pos x="30" y="12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20" y="6"/>
                  </a:cxn>
                  <a:cxn ang="0">
                    <a:pos x="17" y="6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0" y="3"/>
                  </a:cxn>
                  <a:cxn ang="0">
                    <a:pos x="10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4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6" h="49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3" y="3"/>
                    </a:lnTo>
                    <a:lnTo>
                      <a:pt x="36" y="6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3" y="12"/>
                    </a:lnTo>
                    <a:lnTo>
                      <a:pt x="43" y="16"/>
                    </a:lnTo>
                    <a:lnTo>
                      <a:pt x="46" y="19"/>
                    </a:lnTo>
                    <a:lnTo>
                      <a:pt x="49" y="22"/>
                    </a:lnTo>
                    <a:lnTo>
                      <a:pt x="53" y="28"/>
                    </a:lnTo>
                    <a:lnTo>
                      <a:pt x="53" y="31"/>
                    </a:lnTo>
                    <a:lnTo>
                      <a:pt x="56" y="37"/>
                    </a:lnTo>
                    <a:lnTo>
                      <a:pt x="46" y="49"/>
                    </a:lnTo>
                    <a:lnTo>
                      <a:pt x="46" y="46"/>
                    </a:lnTo>
                    <a:lnTo>
                      <a:pt x="46" y="43"/>
                    </a:lnTo>
                    <a:lnTo>
                      <a:pt x="43" y="40"/>
                    </a:lnTo>
                    <a:lnTo>
                      <a:pt x="43" y="34"/>
                    </a:lnTo>
                    <a:lnTo>
                      <a:pt x="43" y="28"/>
                    </a:lnTo>
                    <a:lnTo>
                      <a:pt x="40" y="22"/>
                    </a:lnTo>
                    <a:lnTo>
                      <a:pt x="36" y="19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CE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DE3EBB70-6F1E-4570-935B-87CA3D253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93510" y="3226062"/>
                <a:ext cx="22288" cy="7043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0" y="31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" y="28"/>
                  </a:cxn>
                  <a:cxn ang="0">
                    <a:pos x="4" y="25"/>
                  </a:cxn>
                  <a:cxn ang="0">
                    <a:pos x="7" y="25"/>
                  </a:cxn>
                  <a:cxn ang="0">
                    <a:pos x="7" y="25"/>
                  </a:cxn>
                  <a:cxn ang="0">
                    <a:pos x="7" y="22"/>
                  </a:cxn>
                  <a:cxn ang="0">
                    <a:pos x="7" y="16"/>
                  </a:cxn>
                  <a:cxn ang="0">
                    <a:pos x="7" y="6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3"/>
                  </a:cxn>
                  <a:cxn ang="0">
                    <a:pos x="4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0" y="10"/>
                  </a:cxn>
                </a:cxnLst>
                <a:rect l="0" t="0" r="r" b="b"/>
                <a:pathLst>
                  <a:path w="10" h="31">
                    <a:moveTo>
                      <a:pt x="0" y="10"/>
                    </a:moveTo>
                    <a:lnTo>
                      <a:pt x="0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2"/>
                    </a:lnTo>
                    <a:lnTo>
                      <a:pt x="7" y="16"/>
                    </a:lnTo>
                    <a:lnTo>
                      <a:pt x="7" y="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CE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590F0239-16CE-4D0E-ACB4-B0B06F6EB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1197" y="2292451"/>
                <a:ext cx="529949" cy="984131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191"/>
                  </a:cxn>
                  <a:cxn ang="0">
                    <a:pos x="3" y="182"/>
                  </a:cxn>
                  <a:cxn ang="0">
                    <a:pos x="7" y="172"/>
                  </a:cxn>
                  <a:cxn ang="0">
                    <a:pos x="7" y="166"/>
                  </a:cxn>
                  <a:cxn ang="0">
                    <a:pos x="10" y="148"/>
                  </a:cxn>
                  <a:cxn ang="0">
                    <a:pos x="17" y="129"/>
                  </a:cxn>
                  <a:cxn ang="0">
                    <a:pos x="23" y="111"/>
                  </a:cxn>
                  <a:cxn ang="0">
                    <a:pos x="30" y="95"/>
                  </a:cxn>
                  <a:cxn ang="0">
                    <a:pos x="36" y="80"/>
                  </a:cxn>
                  <a:cxn ang="0">
                    <a:pos x="43" y="65"/>
                  </a:cxn>
                  <a:cxn ang="0">
                    <a:pos x="53" y="49"/>
                  </a:cxn>
                  <a:cxn ang="0">
                    <a:pos x="66" y="37"/>
                  </a:cxn>
                  <a:cxn ang="0">
                    <a:pos x="66" y="34"/>
                  </a:cxn>
                  <a:cxn ang="0">
                    <a:pos x="69" y="31"/>
                  </a:cxn>
                  <a:cxn ang="0">
                    <a:pos x="75" y="25"/>
                  </a:cxn>
                  <a:cxn ang="0">
                    <a:pos x="82" y="18"/>
                  </a:cxn>
                  <a:cxn ang="0">
                    <a:pos x="92" y="12"/>
                  </a:cxn>
                  <a:cxn ang="0">
                    <a:pos x="102" y="6"/>
                  </a:cxn>
                  <a:cxn ang="0">
                    <a:pos x="112" y="0"/>
                  </a:cxn>
                  <a:cxn ang="0">
                    <a:pos x="121" y="0"/>
                  </a:cxn>
                  <a:cxn ang="0">
                    <a:pos x="118" y="0"/>
                  </a:cxn>
                  <a:cxn ang="0">
                    <a:pos x="112" y="3"/>
                  </a:cxn>
                  <a:cxn ang="0">
                    <a:pos x="105" y="9"/>
                  </a:cxn>
                  <a:cxn ang="0">
                    <a:pos x="95" y="18"/>
                  </a:cxn>
                  <a:cxn ang="0">
                    <a:pos x="85" y="28"/>
                  </a:cxn>
                  <a:cxn ang="0">
                    <a:pos x="75" y="40"/>
                  </a:cxn>
                  <a:cxn ang="0">
                    <a:pos x="62" y="52"/>
                  </a:cxn>
                  <a:cxn ang="0">
                    <a:pos x="53" y="71"/>
                  </a:cxn>
                  <a:cxn ang="0">
                    <a:pos x="46" y="83"/>
                  </a:cxn>
                  <a:cxn ang="0">
                    <a:pos x="39" y="98"/>
                  </a:cxn>
                  <a:cxn ang="0">
                    <a:pos x="33" y="114"/>
                  </a:cxn>
                  <a:cxn ang="0">
                    <a:pos x="30" y="129"/>
                  </a:cxn>
                  <a:cxn ang="0">
                    <a:pos x="26" y="135"/>
                  </a:cxn>
                  <a:cxn ang="0">
                    <a:pos x="26" y="145"/>
                  </a:cxn>
                  <a:cxn ang="0">
                    <a:pos x="23" y="154"/>
                  </a:cxn>
                  <a:cxn ang="0">
                    <a:pos x="20" y="160"/>
                  </a:cxn>
                  <a:cxn ang="0">
                    <a:pos x="20" y="169"/>
                  </a:cxn>
                  <a:cxn ang="0">
                    <a:pos x="17" y="179"/>
                  </a:cxn>
                  <a:cxn ang="0">
                    <a:pos x="13" y="191"/>
                  </a:cxn>
                  <a:cxn ang="0">
                    <a:pos x="10" y="197"/>
                  </a:cxn>
                </a:cxnLst>
                <a:rect l="0" t="0" r="r" b="b"/>
                <a:pathLst>
                  <a:path w="121" h="200">
                    <a:moveTo>
                      <a:pt x="10" y="197"/>
                    </a:moveTo>
                    <a:lnTo>
                      <a:pt x="0" y="200"/>
                    </a:lnTo>
                    <a:lnTo>
                      <a:pt x="0" y="197"/>
                    </a:lnTo>
                    <a:lnTo>
                      <a:pt x="0" y="191"/>
                    </a:lnTo>
                    <a:lnTo>
                      <a:pt x="0" y="188"/>
                    </a:lnTo>
                    <a:lnTo>
                      <a:pt x="3" y="182"/>
                    </a:lnTo>
                    <a:lnTo>
                      <a:pt x="3" y="175"/>
                    </a:lnTo>
                    <a:lnTo>
                      <a:pt x="7" y="172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10" y="157"/>
                    </a:lnTo>
                    <a:lnTo>
                      <a:pt x="10" y="148"/>
                    </a:lnTo>
                    <a:lnTo>
                      <a:pt x="13" y="138"/>
                    </a:lnTo>
                    <a:lnTo>
                      <a:pt x="17" y="129"/>
                    </a:lnTo>
                    <a:lnTo>
                      <a:pt x="20" y="120"/>
                    </a:lnTo>
                    <a:lnTo>
                      <a:pt x="23" y="111"/>
                    </a:lnTo>
                    <a:lnTo>
                      <a:pt x="26" y="102"/>
                    </a:lnTo>
                    <a:lnTo>
                      <a:pt x="30" y="95"/>
                    </a:lnTo>
                    <a:lnTo>
                      <a:pt x="33" y="86"/>
                    </a:lnTo>
                    <a:lnTo>
                      <a:pt x="36" y="80"/>
                    </a:lnTo>
                    <a:lnTo>
                      <a:pt x="39" y="71"/>
                    </a:lnTo>
                    <a:lnTo>
                      <a:pt x="43" y="65"/>
                    </a:lnTo>
                    <a:lnTo>
                      <a:pt x="49" y="55"/>
                    </a:lnTo>
                    <a:lnTo>
                      <a:pt x="53" y="49"/>
                    </a:lnTo>
                    <a:lnTo>
                      <a:pt x="59" y="43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66" y="34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72" y="28"/>
                    </a:lnTo>
                    <a:lnTo>
                      <a:pt x="75" y="25"/>
                    </a:lnTo>
                    <a:lnTo>
                      <a:pt x="79" y="21"/>
                    </a:lnTo>
                    <a:lnTo>
                      <a:pt x="82" y="18"/>
                    </a:lnTo>
                    <a:lnTo>
                      <a:pt x="89" y="15"/>
                    </a:lnTo>
                    <a:lnTo>
                      <a:pt x="92" y="12"/>
                    </a:lnTo>
                    <a:lnTo>
                      <a:pt x="95" y="9"/>
                    </a:lnTo>
                    <a:lnTo>
                      <a:pt x="102" y="6"/>
                    </a:lnTo>
                    <a:lnTo>
                      <a:pt x="105" y="3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2" y="3"/>
                    </a:lnTo>
                    <a:lnTo>
                      <a:pt x="108" y="6"/>
                    </a:lnTo>
                    <a:lnTo>
                      <a:pt x="105" y="9"/>
                    </a:lnTo>
                    <a:lnTo>
                      <a:pt x="102" y="12"/>
                    </a:lnTo>
                    <a:lnTo>
                      <a:pt x="95" y="18"/>
                    </a:lnTo>
                    <a:lnTo>
                      <a:pt x="92" y="21"/>
                    </a:lnTo>
                    <a:lnTo>
                      <a:pt x="85" y="28"/>
                    </a:lnTo>
                    <a:lnTo>
                      <a:pt x="79" y="34"/>
                    </a:lnTo>
                    <a:lnTo>
                      <a:pt x="75" y="40"/>
                    </a:lnTo>
                    <a:lnTo>
                      <a:pt x="69" y="46"/>
                    </a:lnTo>
                    <a:lnTo>
                      <a:pt x="62" y="52"/>
                    </a:lnTo>
                    <a:lnTo>
                      <a:pt x="59" y="61"/>
                    </a:lnTo>
                    <a:lnTo>
                      <a:pt x="53" y="71"/>
                    </a:lnTo>
                    <a:lnTo>
                      <a:pt x="49" y="77"/>
                    </a:lnTo>
                    <a:lnTo>
                      <a:pt x="46" y="83"/>
                    </a:lnTo>
                    <a:lnTo>
                      <a:pt x="43" y="89"/>
                    </a:lnTo>
                    <a:lnTo>
                      <a:pt x="39" y="98"/>
                    </a:lnTo>
                    <a:lnTo>
                      <a:pt x="36" y="105"/>
                    </a:lnTo>
                    <a:lnTo>
                      <a:pt x="33" y="114"/>
                    </a:lnTo>
                    <a:lnTo>
                      <a:pt x="33" y="120"/>
                    </a:lnTo>
                    <a:lnTo>
                      <a:pt x="30" y="129"/>
                    </a:lnTo>
                    <a:lnTo>
                      <a:pt x="30" y="132"/>
                    </a:lnTo>
                    <a:lnTo>
                      <a:pt x="26" y="135"/>
                    </a:lnTo>
                    <a:lnTo>
                      <a:pt x="26" y="142"/>
                    </a:lnTo>
                    <a:lnTo>
                      <a:pt x="26" y="145"/>
                    </a:lnTo>
                    <a:lnTo>
                      <a:pt x="23" y="148"/>
                    </a:lnTo>
                    <a:lnTo>
                      <a:pt x="23" y="154"/>
                    </a:lnTo>
                    <a:lnTo>
                      <a:pt x="23" y="157"/>
                    </a:lnTo>
                    <a:lnTo>
                      <a:pt x="20" y="160"/>
                    </a:lnTo>
                    <a:lnTo>
                      <a:pt x="20" y="166"/>
                    </a:lnTo>
                    <a:lnTo>
                      <a:pt x="20" y="169"/>
                    </a:lnTo>
                    <a:lnTo>
                      <a:pt x="20" y="175"/>
                    </a:lnTo>
                    <a:lnTo>
                      <a:pt x="17" y="179"/>
                    </a:lnTo>
                    <a:lnTo>
                      <a:pt x="17" y="185"/>
                    </a:lnTo>
                    <a:lnTo>
                      <a:pt x="13" y="191"/>
                    </a:lnTo>
                    <a:lnTo>
                      <a:pt x="13" y="194"/>
                    </a:lnTo>
                    <a:lnTo>
                      <a:pt x="10" y="197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57F3F588-5597-4019-9C72-12615C439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69472" y="2217218"/>
                <a:ext cx="624904" cy="10593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32" y="0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5" y="6"/>
                  </a:cxn>
                  <a:cxn ang="0">
                    <a:pos x="49" y="6"/>
                  </a:cxn>
                  <a:cxn ang="0">
                    <a:pos x="52" y="9"/>
                  </a:cxn>
                  <a:cxn ang="0">
                    <a:pos x="55" y="9"/>
                  </a:cxn>
                  <a:cxn ang="0">
                    <a:pos x="59" y="12"/>
                  </a:cxn>
                  <a:cxn ang="0">
                    <a:pos x="62" y="12"/>
                  </a:cxn>
                  <a:cxn ang="0">
                    <a:pos x="65" y="15"/>
                  </a:cxn>
                  <a:cxn ang="0">
                    <a:pos x="68" y="18"/>
                  </a:cxn>
                  <a:cxn ang="0">
                    <a:pos x="72" y="24"/>
                  </a:cxn>
                  <a:cxn ang="0">
                    <a:pos x="75" y="27"/>
                  </a:cxn>
                  <a:cxn ang="0">
                    <a:pos x="75" y="30"/>
                  </a:cxn>
                  <a:cxn ang="0">
                    <a:pos x="78" y="33"/>
                  </a:cxn>
                  <a:cxn ang="0">
                    <a:pos x="82" y="37"/>
                  </a:cxn>
                  <a:cxn ang="0">
                    <a:pos x="82" y="40"/>
                  </a:cxn>
                  <a:cxn ang="0">
                    <a:pos x="85" y="46"/>
                  </a:cxn>
                  <a:cxn ang="0">
                    <a:pos x="85" y="49"/>
                  </a:cxn>
                  <a:cxn ang="0">
                    <a:pos x="88" y="52"/>
                  </a:cxn>
                  <a:cxn ang="0">
                    <a:pos x="88" y="58"/>
                  </a:cxn>
                  <a:cxn ang="0">
                    <a:pos x="88" y="61"/>
                  </a:cxn>
                  <a:cxn ang="0">
                    <a:pos x="91" y="67"/>
                  </a:cxn>
                  <a:cxn ang="0">
                    <a:pos x="91" y="74"/>
                  </a:cxn>
                  <a:cxn ang="0">
                    <a:pos x="91" y="77"/>
                  </a:cxn>
                  <a:cxn ang="0">
                    <a:pos x="91" y="95"/>
                  </a:cxn>
                  <a:cxn ang="0">
                    <a:pos x="95" y="120"/>
                  </a:cxn>
                  <a:cxn ang="0">
                    <a:pos x="95" y="144"/>
                  </a:cxn>
                  <a:cxn ang="0">
                    <a:pos x="91" y="160"/>
                  </a:cxn>
                  <a:cxn ang="0">
                    <a:pos x="85" y="172"/>
                  </a:cxn>
                  <a:cxn ang="0">
                    <a:pos x="85" y="160"/>
                  </a:cxn>
                  <a:cxn ang="0">
                    <a:pos x="85" y="144"/>
                  </a:cxn>
                  <a:cxn ang="0">
                    <a:pos x="82" y="126"/>
                  </a:cxn>
                  <a:cxn ang="0">
                    <a:pos x="82" y="107"/>
                  </a:cxn>
                  <a:cxn ang="0">
                    <a:pos x="82" y="92"/>
                  </a:cxn>
                  <a:cxn ang="0">
                    <a:pos x="78" y="74"/>
                  </a:cxn>
                  <a:cxn ang="0">
                    <a:pos x="75" y="58"/>
                  </a:cxn>
                  <a:cxn ang="0">
                    <a:pos x="72" y="49"/>
                  </a:cxn>
                  <a:cxn ang="0">
                    <a:pos x="68" y="40"/>
                  </a:cxn>
                  <a:cxn ang="0">
                    <a:pos x="65" y="33"/>
                  </a:cxn>
                  <a:cxn ang="0">
                    <a:pos x="59" y="27"/>
                  </a:cxn>
                  <a:cxn ang="0">
                    <a:pos x="52" y="24"/>
                  </a:cxn>
                  <a:cxn ang="0">
                    <a:pos x="45" y="18"/>
                  </a:cxn>
                  <a:cxn ang="0">
                    <a:pos x="42" y="15"/>
                  </a:cxn>
                  <a:cxn ang="0">
                    <a:pos x="36" y="12"/>
                  </a:cxn>
                  <a:cxn ang="0">
                    <a:pos x="29" y="9"/>
                  </a:cxn>
                  <a:cxn ang="0">
                    <a:pos x="23" y="6"/>
                  </a:cxn>
                  <a:cxn ang="0">
                    <a:pos x="16" y="6"/>
                  </a:cxn>
                  <a:cxn ang="0">
                    <a:pos x="13" y="3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95" h="172">
                    <a:moveTo>
                      <a:pt x="0" y="3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5" y="6"/>
                    </a:lnTo>
                    <a:lnTo>
                      <a:pt x="49" y="6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5" y="15"/>
                    </a:lnTo>
                    <a:lnTo>
                      <a:pt x="68" y="18"/>
                    </a:lnTo>
                    <a:lnTo>
                      <a:pt x="72" y="24"/>
                    </a:lnTo>
                    <a:lnTo>
                      <a:pt x="75" y="27"/>
                    </a:lnTo>
                    <a:lnTo>
                      <a:pt x="75" y="30"/>
                    </a:lnTo>
                    <a:lnTo>
                      <a:pt x="78" y="33"/>
                    </a:lnTo>
                    <a:lnTo>
                      <a:pt x="82" y="37"/>
                    </a:lnTo>
                    <a:lnTo>
                      <a:pt x="82" y="40"/>
                    </a:lnTo>
                    <a:lnTo>
                      <a:pt x="85" y="46"/>
                    </a:lnTo>
                    <a:lnTo>
                      <a:pt x="85" y="49"/>
                    </a:lnTo>
                    <a:lnTo>
                      <a:pt x="88" y="52"/>
                    </a:lnTo>
                    <a:lnTo>
                      <a:pt x="88" y="58"/>
                    </a:lnTo>
                    <a:lnTo>
                      <a:pt x="88" y="61"/>
                    </a:lnTo>
                    <a:lnTo>
                      <a:pt x="91" y="67"/>
                    </a:lnTo>
                    <a:lnTo>
                      <a:pt x="91" y="74"/>
                    </a:lnTo>
                    <a:lnTo>
                      <a:pt x="91" y="77"/>
                    </a:lnTo>
                    <a:lnTo>
                      <a:pt x="91" y="95"/>
                    </a:lnTo>
                    <a:lnTo>
                      <a:pt x="95" y="120"/>
                    </a:lnTo>
                    <a:lnTo>
                      <a:pt x="95" y="144"/>
                    </a:lnTo>
                    <a:lnTo>
                      <a:pt x="91" y="160"/>
                    </a:lnTo>
                    <a:lnTo>
                      <a:pt x="85" y="172"/>
                    </a:lnTo>
                    <a:lnTo>
                      <a:pt x="85" y="160"/>
                    </a:lnTo>
                    <a:lnTo>
                      <a:pt x="85" y="144"/>
                    </a:lnTo>
                    <a:lnTo>
                      <a:pt x="82" y="126"/>
                    </a:lnTo>
                    <a:lnTo>
                      <a:pt x="82" y="107"/>
                    </a:lnTo>
                    <a:lnTo>
                      <a:pt x="82" y="92"/>
                    </a:lnTo>
                    <a:lnTo>
                      <a:pt x="78" y="74"/>
                    </a:lnTo>
                    <a:lnTo>
                      <a:pt x="75" y="58"/>
                    </a:lnTo>
                    <a:lnTo>
                      <a:pt x="72" y="49"/>
                    </a:lnTo>
                    <a:lnTo>
                      <a:pt x="68" y="40"/>
                    </a:lnTo>
                    <a:lnTo>
                      <a:pt x="65" y="33"/>
                    </a:lnTo>
                    <a:lnTo>
                      <a:pt x="59" y="27"/>
                    </a:lnTo>
                    <a:lnTo>
                      <a:pt x="52" y="24"/>
                    </a:lnTo>
                    <a:lnTo>
                      <a:pt x="45" y="18"/>
                    </a:lnTo>
                    <a:lnTo>
                      <a:pt x="42" y="15"/>
                    </a:lnTo>
                    <a:lnTo>
                      <a:pt x="36" y="12"/>
                    </a:lnTo>
                    <a:lnTo>
                      <a:pt x="29" y="9"/>
                    </a:lnTo>
                    <a:lnTo>
                      <a:pt x="23" y="6"/>
                    </a:lnTo>
                    <a:lnTo>
                      <a:pt x="16" y="6"/>
                    </a:lnTo>
                    <a:lnTo>
                      <a:pt x="13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2B4F1056-5A4A-4FE7-BA85-421D27B77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337101" y="2474631"/>
                <a:ext cx="663558" cy="670165"/>
              </a:xfrm>
              <a:custGeom>
                <a:avLst/>
                <a:gdLst/>
                <a:ahLst/>
                <a:cxnLst>
                  <a:cxn ang="0">
                    <a:pos x="3" y="31"/>
                  </a:cxn>
                  <a:cxn ang="0">
                    <a:pos x="10" y="25"/>
                  </a:cxn>
                  <a:cxn ang="0">
                    <a:pos x="16" y="18"/>
                  </a:cxn>
                  <a:cxn ang="0">
                    <a:pos x="23" y="15"/>
                  </a:cxn>
                  <a:cxn ang="0">
                    <a:pos x="29" y="9"/>
                  </a:cxn>
                  <a:cxn ang="0">
                    <a:pos x="36" y="6"/>
                  </a:cxn>
                  <a:cxn ang="0">
                    <a:pos x="46" y="3"/>
                  </a:cxn>
                  <a:cxn ang="0">
                    <a:pos x="52" y="0"/>
                  </a:cxn>
                  <a:cxn ang="0">
                    <a:pos x="59" y="0"/>
                  </a:cxn>
                  <a:cxn ang="0">
                    <a:pos x="62" y="0"/>
                  </a:cxn>
                  <a:cxn ang="0">
                    <a:pos x="69" y="0"/>
                  </a:cxn>
                  <a:cxn ang="0">
                    <a:pos x="72" y="0"/>
                  </a:cxn>
                  <a:cxn ang="0">
                    <a:pos x="78" y="0"/>
                  </a:cxn>
                  <a:cxn ang="0">
                    <a:pos x="82" y="3"/>
                  </a:cxn>
                  <a:cxn ang="0">
                    <a:pos x="88" y="3"/>
                  </a:cxn>
                  <a:cxn ang="0">
                    <a:pos x="92" y="6"/>
                  </a:cxn>
                  <a:cxn ang="0">
                    <a:pos x="98" y="12"/>
                  </a:cxn>
                  <a:cxn ang="0">
                    <a:pos x="108" y="25"/>
                  </a:cxn>
                  <a:cxn ang="0">
                    <a:pos x="111" y="37"/>
                  </a:cxn>
                  <a:cxn ang="0">
                    <a:pos x="115" y="52"/>
                  </a:cxn>
                  <a:cxn ang="0">
                    <a:pos x="111" y="58"/>
                  </a:cxn>
                  <a:cxn ang="0">
                    <a:pos x="111" y="58"/>
                  </a:cxn>
                  <a:cxn ang="0">
                    <a:pos x="108" y="52"/>
                  </a:cxn>
                  <a:cxn ang="0">
                    <a:pos x="108" y="49"/>
                  </a:cxn>
                  <a:cxn ang="0">
                    <a:pos x="105" y="43"/>
                  </a:cxn>
                  <a:cxn ang="0">
                    <a:pos x="105" y="37"/>
                  </a:cxn>
                  <a:cxn ang="0">
                    <a:pos x="101" y="31"/>
                  </a:cxn>
                  <a:cxn ang="0">
                    <a:pos x="98" y="25"/>
                  </a:cxn>
                  <a:cxn ang="0">
                    <a:pos x="92" y="18"/>
                  </a:cxn>
                  <a:cxn ang="0">
                    <a:pos x="78" y="12"/>
                  </a:cxn>
                  <a:cxn ang="0">
                    <a:pos x="69" y="9"/>
                  </a:cxn>
                  <a:cxn ang="0">
                    <a:pos x="56" y="9"/>
                  </a:cxn>
                  <a:cxn ang="0">
                    <a:pos x="39" y="12"/>
                  </a:cxn>
                  <a:cxn ang="0">
                    <a:pos x="26" y="15"/>
                  </a:cxn>
                  <a:cxn ang="0">
                    <a:pos x="16" y="22"/>
                  </a:cxn>
                  <a:cxn ang="0">
                    <a:pos x="3" y="28"/>
                  </a:cxn>
                </a:cxnLst>
                <a:rect l="0" t="0" r="r" b="b"/>
                <a:pathLst>
                  <a:path w="115" h="62">
                    <a:moveTo>
                      <a:pt x="0" y="34"/>
                    </a:moveTo>
                    <a:lnTo>
                      <a:pt x="3" y="31"/>
                    </a:lnTo>
                    <a:lnTo>
                      <a:pt x="6" y="28"/>
                    </a:lnTo>
                    <a:lnTo>
                      <a:pt x="10" y="25"/>
                    </a:lnTo>
                    <a:lnTo>
                      <a:pt x="13" y="22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3" y="15"/>
                    </a:lnTo>
                    <a:lnTo>
                      <a:pt x="26" y="12"/>
                    </a:lnTo>
                    <a:lnTo>
                      <a:pt x="29" y="9"/>
                    </a:lnTo>
                    <a:lnTo>
                      <a:pt x="33" y="9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2" y="3"/>
                    </a:lnTo>
                    <a:lnTo>
                      <a:pt x="85" y="3"/>
                    </a:lnTo>
                    <a:lnTo>
                      <a:pt x="88" y="3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5" y="6"/>
                    </a:lnTo>
                    <a:lnTo>
                      <a:pt x="98" y="12"/>
                    </a:lnTo>
                    <a:lnTo>
                      <a:pt x="105" y="15"/>
                    </a:lnTo>
                    <a:lnTo>
                      <a:pt x="108" y="25"/>
                    </a:lnTo>
                    <a:lnTo>
                      <a:pt x="108" y="31"/>
                    </a:lnTo>
                    <a:lnTo>
                      <a:pt x="111" y="37"/>
                    </a:lnTo>
                    <a:lnTo>
                      <a:pt x="111" y="46"/>
                    </a:lnTo>
                    <a:lnTo>
                      <a:pt x="115" y="52"/>
                    </a:lnTo>
                    <a:lnTo>
                      <a:pt x="111" y="62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11" y="55"/>
                    </a:lnTo>
                    <a:lnTo>
                      <a:pt x="108" y="52"/>
                    </a:lnTo>
                    <a:lnTo>
                      <a:pt x="108" y="52"/>
                    </a:lnTo>
                    <a:lnTo>
                      <a:pt x="108" y="49"/>
                    </a:lnTo>
                    <a:lnTo>
                      <a:pt x="108" y="46"/>
                    </a:lnTo>
                    <a:lnTo>
                      <a:pt x="105" y="43"/>
                    </a:lnTo>
                    <a:lnTo>
                      <a:pt x="105" y="40"/>
                    </a:lnTo>
                    <a:lnTo>
                      <a:pt x="105" y="37"/>
                    </a:lnTo>
                    <a:lnTo>
                      <a:pt x="105" y="34"/>
                    </a:lnTo>
                    <a:lnTo>
                      <a:pt x="101" y="31"/>
                    </a:lnTo>
                    <a:lnTo>
                      <a:pt x="101" y="28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2" y="18"/>
                    </a:lnTo>
                    <a:lnTo>
                      <a:pt x="85" y="15"/>
                    </a:lnTo>
                    <a:lnTo>
                      <a:pt x="78" y="12"/>
                    </a:lnTo>
                    <a:lnTo>
                      <a:pt x="75" y="12"/>
                    </a:lnTo>
                    <a:lnTo>
                      <a:pt x="69" y="9"/>
                    </a:lnTo>
                    <a:lnTo>
                      <a:pt x="62" y="9"/>
                    </a:lnTo>
                    <a:lnTo>
                      <a:pt x="56" y="9"/>
                    </a:lnTo>
                    <a:lnTo>
                      <a:pt x="46" y="9"/>
                    </a:lnTo>
                    <a:lnTo>
                      <a:pt x="39" y="12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20" y="18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3" y="2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CE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F8D4D0DE-2000-478D-A0AF-EC7409382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02790" y="2924652"/>
                <a:ext cx="324288" cy="32217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" y="15"/>
                  </a:cxn>
                  <a:cxn ang="0">
                    <a:pos x="6" y="12"/>
                  </a:cxn>
                  <a:cxn ang="0">
                    <a:pos x="13" y="9"/>
                  </a:cxn>
                  <a:cxn ang="0">
                    <a:pos x="23" y="6"/>
                  </a:cxn>
                  <a:cxn ang="0">
                    <a:pos x="29" y="3"/>
                  </a:cxn>
                  <a:cxn ang="0">
                    <a:pos x="39" y="0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59" y="3"/>
                  </a:cxn>
                  <a:cxn ang="0">
                    <a:pos x="62" y="6"/>
                  </a:cxn>
                  <a:cxn ang="0">
                    <a:pos x="69" y="9"/>
                  </a:cxn>
                  <a:cxn ang="0">
                    <a:pos x="72" y="15"/>
                  </a:cxn>
                  <a:cxn ang="0">
                    <a:pos x="75" y="21"/>
                  </a:cxn>
                  <a:cxn ang="0">
                    <a:pos x="75" y="24"/>
                  </a:cxn>
                  <a:cxn ang="0">
                    <a:pos x="79" y="28"/>
                  </a:cxn>
                  <a:cxn ang="0">
                    <a:pos x="79" y="34"/>
                  </a:cxn>
                  <a:cxn ang="0">
                    <a:pos x="82" y="49"/>
                  </a:cxn>
                  <a:cxn ang="0">
                    <a:pos x="79" y="55"/>
                  </a:cxn>
                  <a:cxn ang="0">
                    <a:pos x="79" y="61"/>
                  </a:cxn>
                  <a:cxn ang="0">
                    <a:pos x="75" y="65"/>
                  </a:cxn>
                  <a:cxn ang="0">
                    <a:pos x="75" y="55"/>
                  </a:cxn>
                  <a:cxn ang="0">
                    <a:pos x="72" y="40"/>
                  </a:cxn>
                  <a:cxn ang="0">
                    <a:pos x="69" y="24"/>
                  </a:cxn>
                  <a:cxn ang="0">
                    <a:pos x="65" y="15"/>
                  </a:cxn>
                  <a:cxn ang="0">
                    <a:pos x="59" y="9"/>
                  </a:cxn>
                  <a:cxn ang="0">
                    <a:pos x="52" y="6"/>
                  </a:cxn>
                  <a:cxn ang="0">
                    <a:pos x="42" y="6"/>
                  </a:cxn>
                  <a:cxn ang="0">
                    <a:pos x="33" y="6"/>
                  </a:cxn>
                  <a:cxn ang="0">
                    <a:pos x="23" y="6"/>
                  </a:cxn>
                  <a:cxn ang="0">
                    <a:pos x="13" y="12"/>
                  </a:cxn>
                  <a:cxn ang="0">
                    <a:pos x="3" y="15"/>
                  </a:cxn>
                </a:cxnLst>
                <a:rect l="0" t="0" r="r" b="b"/>
                <a:pathLst>
                  <a:path w="82" h="68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23" y="6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5" y="9"/>
                    </a:lnTo>
                    <a:lnTo>
                      <a:pt x="69" y="9"/>
                    </a:lnTo>
                    <a:lnTo>
                      <a:pt x="69" y="12"/>
                    </a:lnTo>
                    <a:lnTo>
                      <a:pt x="72" y="15"/>
                    </a:lnTo>
                    <a:lnTo>
                      <a:pt x="72" y="18"/>
                    </a:lnTo>
                    <a:lnTo>
                      <a:pt x="75" y="21"/>
                    </a:lnTo>
                    <a:lnTo>
                      <a:pt x="75" y="21"/>
                    </a:lnTo>
                    <a:lnTo>
                      <a:pt x="75" y="24"/>
                    </a:lnTo>
                    <a:lnTo>
                      <a:pt x="75" y="28"/>
                    </a:lnTo>
                    <a:lnTo>
                      <a:pt x="79" y="28"/>
                    </a:lnTo>
                    <a:lnTo>
                      <a:pt x="79" y="31"/>
                    </a:lnTo>
                    <a:lnTo>
                      <a:pt x="79" y="34"/>
                    </a:lnTo>
                    <a:lnTo>
                      <a:pt x="79" y="40"/>
                    </a:lnTo>
                    <a:lnTo>
                      <a:pt x="82" y="49"/>
                    </a:lnTo>
                    <a:lnTo>
                      <a:pt x="82" y="55"/>
                    </a:lnTo>
                    <a:lnTo>
                      <a:pt x="79" y="55"/>
                    </a:lnTo>
                    <a:lnTo>
                      <a:pt x="79" y="58"/>
                    </a:lnTo>
                    <a:lnTo>
                      <a:pt x="79" y="61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5" y="61"/>
                    </a:lnTo>
                    <a:lnTo>
                      <a:pt x="75" y="55"/>
                    </a:lnTo>
                    <a:lnTo>
                      <a:pt x="75" y="49"/>
                    </a:lnTo>
                    <a:lnTo>
                      <a:pt x="72" y="40"/>
                    </a:lnTo>
                    <a:lnTo>
                      <a:pt x="72" y="34"/>
                    </a:lnTo>
                    <a:lnTo>
                      <a:pt x="69" y="24"/>
                    </a:lnTo>
                    <a:lnTo>
                      <a:pt x="65" y="18"/>
                    </a:lnTo>
                    <a:lnTo>
                      <a:pt x="65" y="15"/>
                    </a:lnTo>
                    <a:lnTo>
                      <a:pt x="62" y="12"/>
                    </a:lnTo>
                    <a:lnTo>
                      <a:pt x="59" y="9"/>
                    </a:lnTo>
                    <a:lnTo>
                      <a:pt x="56" y="9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3" y="6"/>
                    </a:lnTo>
                    <a:lnTo>
                      <a:pt x="29" y="6"/>
                    </a:lnTo>
                    <a:lnTo>
                      <a:pt x="23" y="6"/>
                    </a:lnTo>
                    <a:lnTo>
                      <a:pt x="20" y="9"/>
                    </a:lnTo>
                    <a:lnTo>
                      <a:pt x="13" y="12"/>
                    </a:lnTo>
                    <a:lnTo>
                      <a:pt x="10" y="12"/>
                    </a:lnTo>
                    <a:lnTo>
                      <a:pt x="3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33FF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560FEFB-2A5D-4896-8E0A-BAD60D024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997183" y="3038687"/>
                <a:ext cx="309671" cy="23630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" y="22"/>
                  </a:cxn>
                  <a:cxn ang="0">
                    <a:pos x="10" y="16"/>
                  </a:cxn>
                  <a:cxn ang="0">
                    <a:pos x="16" y="10"/>
                  </a:cxn>
                  <a:cxn ang="0">
                    <a:pos x="26" y="6"/>
                  </a:cxn>
                  <a:cxn ang="0">
                    <a:pos x="33" y="3"/>
                  </a:cxn>
                  <a:cxn ang="0">
                    <a:pos x="39" y="0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59" y="3"/>
                  </a:cxn>
                  <a:cxn ang="0">
                    <a:pos x="66" y="6"/>
                  </a:cxn>
                  <a:cxn ang="0">
                    <a:pos x="69" y="10"/>
                  </a:cxn>
                  <a:cxn ang="0">
                    <a:pos x="72" y="16"/>
                  </a:cxn>
                  <a:cxn ang="0">
                    <a:pos x="79" y="22"/>
                  </a:cxn>
                  <a:cxn ang="0">
                    <a:pos x="82" y="31"/>
                  </a:cxn>
                  <a:cxn ang="0">
                    <a:pos x="82" y="40"/>
                  </a:cxn>
                  <a:cxn ang="0">
                    <a:pos x="85" y="47"/>
                  </a:cxn>
                  <a:cxn ang="0">
                    <a:pos x="82" y="56"/>
                  </a:cxn>
                  <a:cxn ang="0">
                    <a:pos x="82" y="56"/>
                  </a:cxn>
                  <a:cxn ang="0">
                    <a:pos x="79" y="50"/>
                  </a:cxn>
                  <a:cxn ang="0">
                    <a:pos x="75" y="40"/>
                  </a:cxn>
                  <a:cxn ang="0">
                    <a:pos x="72" y="34"/>
                  </a:cxn>
                  <a:cxn ang="0">
                    <a:pos x="69" y="28"/>
                  </a:cxn>
                  <a:cxn ang="0">
                    <a:pos x="62" y="22"/>
                  </a:cxn>
                  <a:cxn ang="0">
                    <a:pos x="59" y="19"/>
                  </a:cxn>
                  <a:cxn ang="0">
                    <a:pos x="56" y="13"/>
                  </a:cxn>
                  <a:cxn ang="0">
                    <a:pos x="52" y="10"/>
                  </a:cxn>
                  <a:cxn ang="0">
                    <a:pos x="46" y="10"/>
                  </a:cxn>
                  <a:cxn ang="0">
                    <a:pos x="43" y="6"/>
                  </a:cxn>
                  <a:cxn ang="0">
                    <a:pos x="39" y="6"/>
                  </a:cxn>
                  <a:cxn ang="0">
                    <a:pos x="36" y="6"/>
                  </a:cxn>
                  <a:cxn ang="0">
                    <a:pos x="33" y="10"/>
                  </a:cxn>
                  <a:cxn ang="0">
                    <a:pos x="30" y="10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0" y="16"/>
                  </a:cxn>
                  <a:cxn ang="0">
                    <a:pos x="16" y="16"/>
                  </a:cxn>
                  <a:cxn ang="0">
                    <a:pos x="13" y="19"/>
                  </a:cxn>
                  <a:cxn ang="0">
                    <a:pos x="10" y="22"/>
                  </a:cxn>
                  <a:cxn ang="0">
                    <a:pos x="7" y="25"/>
                  </a:cxn>
                  <a:cxn ang="0">
                    <a:pos x="3" y="25"/>
                  </a:cxn>
                  <a:cxn ang="0">
                    <a:pos x="0" y="28"/>
                  </a:cxn>
                </a:cxnLst>
                <a:rect l="0" t="0" r="r" b="b"/>
                <a:pathLst>
                  <a:path w="85" h="62">
                    <a:moveTo>
                      <a:pt x="0" y="31"/>
                    </a:moveTo>
                    <a:lnTo>
                      <a:pt x="0" y="28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6" y="6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9" y="10"/>
                    </a:lnTo>
                    <a:lnTo>
                      <a:pt x="72" y="13"/>
                    </a:lnTo>
                    <a:lnTo>
                      <a:pt x="72" y="16"/>
                    </a:lnTo>
                    <a:lnTo>
                      <a:pt x="75" y="19"/>
                    </a:lnTo>
                    <a:lnTo>
                      <a:pt x="79" y="22"/>
                    </a:lnTo>
                    <a:lnTo>
                      <a:pt x="79" y="28"/>
                    </a:lnTo>
                    <a:lnTo>
                      <a:pt x="82" y="31"/>
                    </a:lnTo>
                    <a:lnTo>
                      <a:pt x="82" y="34"/>
                    </a:lnTo>
                    <a:lnTo>
                      <a:pt x="82" y="40"/>
                    </a:lnTo>
                    <a:lnTo>
                      <a:pt x="85" y="43"/>
                    </a:lnTo>
                    <a:lnTo>
                      <a:pt x="85" y="47"/>
                    </a:lnTo>
                    <a:lnTo>
                      <a:pt x="82" y="53"/>
                    </a:lnTo>
                    <a:lnTo>
                      <a:pt x="82" y="56"/>
                    </a:lnTo>
                    <a:lnTo>
                      <a:pt x="82" y="62"/>
                    </a:lnTo>
                    <a:lnTo>
                      <a:pt x="82" y="56"/>
                    </a:lnTo>
                    <a:lnTo>
                      <a:pt x="82" y="53"/>
                    </a:lnTo>
                    <a:lnTo>
                      <a:pt x="79" y="50"/>
                    </a:lnTo>
                    <a:lnTo>
                      <a:pt x="79" y="43"/>
                    </a:lnTo>
                    <a:lnTo>
                      <a:pt x="75" y="40"/>
                    </a:lnTo>
                    <a:lnTo>
                      <a:pt x="72" y="37"/>
                    </a:lnTo>
                    <a:lnTo>
                      <a:pt x="72" y="34"/>
                    </a:lnTo>
                    <a:lnTo>
                      <a:pt x="69" y="31"/>
                    </a:lnTo>
                    <a:lnTo>
                      <a:pt x="69" y="28"/>
                    </a:lnTo>
                    <a:lnTo>
                      <a:pt x="66" y="25"/>
                    </a:lnTo>
                    <a:lnTo>
                      <a:pt x="62" y="22"/>
                    </a:lnTo>
                    <a:lnTo>
                      <a:pt x="62" y="19"/>
                    </a:lnTo>
                    <a:lnTo>
                      <a:pt x="59" y="19"/>
                    </a:lnTo>
                    <a:lnTo>
                      <a:pt x="56" y="16"/>
                    </a:lnTo>
                    <a:lnTo>
                      <a:pt x="56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9" y="10"/>
                    </a:lnTo>
                    <a:lnTo>
                      <a:pt x="46" y="10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6" y="6"/>
                    </a:lnTo>
                    <a:lnTo>
                      <a:pt x="36" y="10"/>
                    </a:lnTo>
                    <a:lnTo>
                      <a:pt x="33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6" y="13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6" y="19"/>
                    </a:lnTo>
                    <a:lnTo>
                      <a:pt x="13" y="19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3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FCEC8884-EFD0-4B9D-98A2-10983178D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44569" y="2105884"/>
                <a:ext cx="338928" cy="1059361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135"/>
                  </a:cxn>
                  <a:cxn ang="0">
                    <a:pos x="0" y="132"/>
                  </a:cxn>
                  <a:cxn ang="0">
                    <a:pos x="0" y="129"/>
                  </a:cxn>
                  <a:cxn ang="0">
                    <a:pos x="0" y="123"/>
                  </a:cxn>
                  <a:cxn ang="0">
                    <a:pos x="3" y="117"/>
                  </a:cxn>
                  <a:cxn ang="0">
                    <a:pos x="3" y="111"/>
                  </a:cxn>
                  <a:cxn ang="0">
                    <a:pos x="6" y="101"/>
                  </a:cxn>
                  <a:cxn ang="0">
                    <a:pos x="9" y="92"/>
                  </a:cxn>
                  <a:cxn ang="0">
                    <a:pos x="13" y="83"/>
                  </a:cxn>
                  <a:cxn ang="0">
                    <a:pos x="16" y="74"/>
                  </a:cxn>
                  <a:cxn ang="0">
                    <a:pos x="23" y="64"/>
                  </a:cxn>
                  <a:cxn ang="0">
                    <a:pos x="29" y="52"/>
                  </a:cxn>
                  <a:cxn ang="0">
                    <a:pos x="36" y="43"/>
                  </a:cxn>
                  <a:cxn ang="0">
                    <a:pos x="42" y="31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5" y="18"/>
                  </a:cxn>
                  <a:cxn ang="0">
                    <a:pos x="59" y="15"/>
                  </a:cxn>
                  <a:cxn ang="0">
                    <a:pos x="62" y="12"/>
                  </a:cxn>
                  <a:cxn ang="0">
                    <a:pos x="65" y="9"/>
                  </a:cxn>
                  <a:cxn ang="0">
                    <a:pos x="68" y="3"/>
                  </a:cxn>
                  <a:cxn ang="0">
                    <a:pos x="72" y="0"/>
                  </a:cxn>
                  <a:cxn ang="0">
                    <a:pos x="78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3"/>
                  </a:cxn>
                  <a:cxn ang="0">
                    <a:pos x="72" y="3"/>
                  </a:cxn>
                  <a:cxn ang="0">
                    <a:pos x="68" y="6"/>
                  </a:cxn>
                  <a:cxn ang="0">
                    <a:pos x="65" y="12"/>
                  </a:cxn>
                  <a:cxn ang="0">
                    <a:pos x="62" y="15"/>
                  </a:cxn>
                  <a:cxn ang="0">
                    <a:pos x="55" y="21"/>
                  </a:cxn>
                  <a:cxn ang="0">
                    <a:pos x="52" y="28"/>
                  </a:cxn>
                  <a:cxn ang="0">
                    <a:pos x="49" y="34"/>
                  </a:cxn>
                  <a:cxn ang="0">
                    <a:pos x="42" y="43"/>
                  </a:cxn>
                  <a:cxn ang="0">
                    <a:pos x="39" y="49"/>
                  </a:cxn>
                  <a:cxn ang="0">
                    <a:pos x="32" y="58"/>
                  </a:cxn>
                  <a:cxn ang="0">
                    <a:pos x="29" y="71"/>
                  </a:cxn>
                  <a:cxn ang="0">
                    <a:pos x="26" y="80"/>
                  </a:cxn>
                  <a:cxn ang="0">
                    <a:pos x="19" y="92"/>
                  </a:cxn>
                  <a:cxn ang="0">
                    <a:pos x="19" y="95"/>
                  </a:cxn>
                  <a:cxn ang="0">
                    <a:pos x="19" y="98"/>
                  </a:cxn>
                  <a:cxn ang="0">
                    <a:pos x="16" y="105"/>
                  </a:cxn>
                  <a:cxn ang="0">
                    <a:pos x="13" y="114"/>
                  </a:cxn>
                  <a:cxn ang="0">
                    <a:pos x="9" y="123"/>
                  </a:cxn>
                  <a:cxn ang="0">
                    <a:pos x="6" y="132"/>
                  </a:cxn>
                  <a:cxn ang="0">
                    <a:pos x="6" y="138"/>
                  </a:cxn>
                  <a:cxn ang="0">
                    <a:pos x="6" y="145"/>
                  </a:cxn>
                  <a:cxn ang="0">
                    <a:pos x="0" y="154"/>
                  </a:cxn>
                  <a:cxn ang="0">
                    <a:pos x="0" y="151"/>
                  </a:cxn>
                  <a:cxn ang="0">
                    <a:pos x="0" y="148"/>
                  </a:cxn>
                  <a:cxn ang="0">
                    <a:pos x="0" y="145"/>
                  </a:cxn>
                  <a:cxn ang="0">
                    <a:pos x="0" y="138"/>
                  </a:cxn>
                </a:cxnLst>
                <a:rect l="0" t="0" r="r" b="b"/>
                <a:pathLst>
                  <a:path w="78" h="154">
                    <a:moveTo>
                      <a:pt x="0" y="138"/>
                    </a:moveTo>
                    <a:lnTo>
                      <a:pt x="0" y="138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29"/>
                    </a:lnTo>
                    <a:lnTo>
                      <a:pt x="0" y="123"/>
                    </a:lnTo>
                    <a:lnTo>
                      <a:pt x="3" y="117"/>
                    </a:lnTo>
                    <a:lnTo>
                      <a:pt x="3" y="111"/>
                    </a:lnTo>
                    <a:lnTo>
                      <a:pt x="6" y="101"/>
                    </a:lnTo>
                    <a:lnTo>
                      <a:pt x="9" y="92"/>
                    </a:lnTo>
                    <a:lnTo>
                      <a:pt x="13" y="83"/>
                    </a:lnTo>
                    <a:lnTo>
                      <a:pt x="16" y="74"/>
                    </a:lnTo>
                    <a:lnTo>
                      <a:pt x="23" y="64"/>
                    </a:lnTo>
                    <a:lnTo>
                      <a:pt x="29" y="52"/>
                    </a:lnTo>
                    <a:lnTo>
                      <a:pt x="36" y="43"/>
                    </a:lnTo>
                    <a:lnTo>
                      <a:pt x="42" y="3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5" y="18"/>
                    </a:lnTo>
                    <a:lnTo>
                      <a:pt x="59" y="15"/>
                    </a:lnTo>
                    <a:lnTo>
                      <a:pt x="62" y="12"/>
                    </a:lnTo>
                    <a:lnTo>
                      <a:pt x="65" y="9"/>
                    </a:lnTo>
                    <a:lnTo>
                      <a:pt x="68" y="3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3"/>
                    </a:lnTo>
                    <a:lnTo>
                      <a:pt x="72" y="3"/>
                    </a:lnTo>
                    <a:lnTo>
                      <a:pt x="68" y="6"/>
                    </a:lnTo>
                    <a:lnTo>
                      <a:pt x="65" y="12"/>
                    </a:lnTo>
                    <a:lnTo>
                      <a:pt x="62" y="15"/>
                    </a:lnTo>
                    <a:lnTo>
                      <a:pt x="55" y="21"/>
                    </a:lnTo>
                    <a:lnTo>
                      <a:pt x="52" y="28"/>
                    </a:lnTo>
                    <a:lnTo>
                      <a:pt x="49" y="34"/>
                    </a:lnTo>
                    <a:lnTo>
                      <a:pt x="42" y="43"/>
                    </a:lnTo>
                    <a:lnTo>
                      <a:pt x="39" y="49"/>
                    </a:lnTo>
                    <a:lnTo>
                      <a:pt x="32" y="58"/>
                    </a:lnTo>
                    <a:lnTo>
                      <a:pt x="29" y="71"/>
                    </a:lnTo>
                    <a:lnTo>
                      <a:pt x="26" y="80"/>
                    </a:lnTo>
                    <a:lnTo>
                      <a:pt x="19" y="92"/>
                    </a:lnTo>
                    <a:lnTo>
                      <a:pt x="19" y="95"/>
                    </a:lnTo>
                    <a:lnTo>
                      <a:pt x="19" y="98"/>
                    </a:lnTo>
                    <a:lnTo>
                      <a:pt x="16" y="105"/>
                    </a:lnTo>
                    <a:lnTo>
                      <a:pt x="13" y="114"/>
                    </a:lnTo>
                    <a:lnTo>
                      <a:pt x="9" y="123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5"/>
                    </a:lnTo>
                    <a:lnTo>
                      <a:pt x="0" y="154"/>
                    </a:lnTo>
                    <a:lnTo>
                      <a:pt x="0" y="151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CE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F6686DA0-0BBF-4236-828C-4C6440ADB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54258" y="3076142"/>
                <a:ext cx="338928" cy="17036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3" y="18"/>
                  </a:cxn>
                  <a:cxn ang="0">
                    <a:pos x="7" y="15"/>
                  </a:cxn>
                  <a:cxn ang="0">
                    <a:pos x="13" y="12"/>
                  </a:cxn>
                  <a:cxn ang="0">
                    <a:pos x="23" y="9"/>
                  </a:cxn>
                  <a:cxn ang="0">
                    <a:pos x="33" y="6"/>
                  </a:cxn>
                  <a:cxn ang="0">
                    <a:pos x="46" y="3"/>
                  </a:cxn>
                  <a:cxn ang="0">
                    <a:pos x="62" y="0"/>
                  </a:cxn>
                  <a:cxn ang="0">
                    <a:pos x="75" y="0"/>
                  </a:cxn>
                  <a:cxn ang="0">
                    <a:pos x="89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8" y="3"/>
                  </a:cxn>
                  <a:cxn ang="0">
                    <a:pos x="112" y="6"/>
                  </a:cxn>
                  <a:cxn ang="0">
                    <a:pos x="115" y="9"/>
                  </a:cxn>
                  <a:cxn ang="0">
                    <a:pos x="118" y="12"/>
                  </a:cxn>
                  <a:cxn ang="0">
                    <a:pos x="115" y="12"/>
                  </a:cxn>
                  <a:cxn ang="0">
                    <a:pos x="112" y="9"/>
                  </a:cxn>
                  <a:cxn ang="0">
                    <a:pos x="108" y="6"/>
                  </a:cxn>
                  <a:cxn ang="0">
                    <a:pos x="102" y="6"/>
                  </a:cxn>
                  <a:cxn ang="0">
                    <a:pos x="95" y="3"/>
                  </a:cxn>
                  <a:cxn ang="0">
                    <a:pos x="89" y="3"/>
                  </a:cxn>
                  <a:cxn ang="0">
                    <a:pos x="75" y="3"/>
                  </a:cxn>
                  <a:cxn ang="0">
                    <a:pos x="62" y="3"/>
                  </a:cxn>
                  <a:cxn ang="0">
                    <a:pos x="53" y="6"/>
                  </a:cxn>
                  <a:cxn ang="0">
                    <a:pos x="43" y="6"/>
                  </a:cxn>
                  <a:cxn ang="0">
                    <a:pos x="30" y="9"/>
                  </a:cxn>
                  <a:cxn ang="0">
                    <a:pos x="23" y="12"/>
                  </a:cxn>
                  <a:cxn ang="0">
                    <a:pos x="13" y="18"/>
                  </a:cxn>
                  <a:cxn ang="0">
                    <a:pos x="7" y="25"/>
                  </a:cxn>
                  <a:cxn ang="0">
                    <a:pos x="3" y="31"/>
                  </a:cxn>
                  <a:cxn ang="0">
                    <a:pos x="0" y="34"/>
                  </a:cxn>
                  <a:cxn ang="0">
                    <a:pos x="0" y="28"/>
                  </a:cxn>
                </a:cxnLst>
                <a:rect l="0" t="0" r="r" b="b"/>
                <a:pathLst>
                  <a:path w="118" h="37">
                    <a:moveTo>
                      <a:pt x="0" y="22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9" y="3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3"/>
                    </a:lnTo>
                    <a:lnTo>
                      <a:pt x="108" y="3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18" y="12"/>
                    </a:lnTo>
                    <a:lnTo>
                      <a:pt x="118" y="12"/>
                    </a:lnTo>
                    <a:lnTo>
                      <a:pt x="115" y="12"/>
                    </a:lnTo>
                    <a:lnTo>
                      <a:pt x="115" y="12"/>
                    </a:lnTo>
                    <a:lnTo>
                      <a:pt x="115" y="9"/>
                    </a:lnTo>
                    <a:lnTo>
                      <a:pt x="112" y="9"/>
                    </a:lnTo>
                    <a:lnTo>
                      <a:pt x="112" y="9"/>
                    </a:lnTo>
                    <a:lnTo>
                      <a:pt x="108" y="6"/>
                    </a:lnTo>
                    <a:lnTo>
                      <a:pt x="105" y="6"/>
                    </a:lnTo>
                    <a:lnTo>
                      <a:pt x="102" y="6"/>
                    </a:lnTo>
                    <a:lnTo>
                      <a:pt x="98" y="3"/>
                    </a:lnTo>
                    <a:lnTo>
                      <a:pt x="95" y="3"/>
                    </a:lnTo>
                    <a:lnTo>
                      <a:pt x="92" y="3"/>
                    </a:lnTo>
                    <a:lnTo>
                      <a:pt x="89" y="3"/>
                    </a:lnTo>
                    <a:lnTo>
                      <a:pt x="82" y="3"/>
                    </a:lnTo>
                    <a:lnTo>
                      <a:pt x="75" y="3"/>
                    </a:lnTo>
                    <a:lnTo>
                      <a:pt x="69" y="3"/>
                    </a:lnTo>
                    <a:lnTo>
                      <a:pt x="62" y="3"/>
                    </a:lnTo>
                    <a:lnTo>
                      <a:pt x="59" y="3"/>
                    </a:lnTo>
                    <a:lnTo>
                      <a:pt x="53" y="6"/>
                    </a:lnTo>
                    <a:lnTo>
                      <a:pt x="46" y="6"/>
                    </a:lnTo>
                    <a:lnTo>
                      <a:pt x="43" y="6"/>
                    </a:lnTo>
                    <a:lnTo>
                      <a:pt x="36" y="9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3" y="12"/>
                    </a:lnTo>
                    <a:lnTo>
                      <a:pt x="20" y="15"/>
                    </a:lnTo>
                    <a:lnTo>
                      <a:pt x="13" y="18"/>
                    </a:lnTo>
                    <a:lnTo>
                      <a:pt x="10" y="18"/>
                    </a:lnTo>
                    <a:lnTo>
                      <a:pt x="7" y="25"/>
                    </a:lnTo>
                    <a:lnTo>
                      <a:pt x="3" y="28"/>
                    </a:lnTo>
                    <a:lnTo>
                      <a:pt x="3" y="3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3FF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469A0936-6172-4567-B1F5-1154E4EB6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1348" y="3227848"/>
                <a:ext cx="44578" cy="545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3" y="9"/>
                  </a:cxn>
                  <a:cxn ang="0">
                    <a:pos x="3" y="6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3"/>
                  </a:cxn>
                  <a:cxn ang="0">
                    <a:pos x="13" y="6"/>
                  </a:cxn>
                  <a:cxn ang="0">
                    <a:pos x="13" y="9"/>
                  </a:cxn>
                  <a:cxn ang="0">
                    <a:pos x="10" y="12"/>
                  </a:cxn>
                  <a:cxn ang="0">
                    <a:pos x="10" y="15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4"/>
                  </a:cxn>
                </a:cxnLst>
                <a:rect l="0" t="0" r="r" b="b"/>
                <a:pathLst>
                  <a:path w="20" h="24">
                    <a:moveTo>
                      <a:pt x="0" y="24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3" y="6"/>
                    </a:lnTo>
                    <a:lnTo>
                      <a:pt x="13" y="9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B5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56AE6493-B0FF-48E1-806B-F8366CE01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34524" y="3154330"/>
                <a:ext cx="228310" cy="112949"/>
              </a:xfrm>
              <a:custGeom>
                <a:avLst/>
                <a:gdLst/>
                <a:ahLst/>
                <a:cxnLst>
                  <a:cxn ang="0">
                    <a:pos x="36" y="13"/>
                  </a:cxn>
                  <a:cxn ang="0">
                    <a:pos x="33" y="13"/>
                  </a:cxn>
                  <a:cxn ang="0">
                    <a:pos x="30" y="16"/>
                  </a:cxn>
                  <a:cxn ang="0">
                    <a:pos x="26" y="19"/>
                  </a:cxn>
                  <a:cxn ang="0">
                    <a:pos x="23" y="22"/>
                  </a:cxn>
                  <a:cxn ang="0">
                    <a:pos x="20" y="28"/>
                  </a:cxn>
                  <a:cxn ang="0">
                    <a:pos x="17" y="31"/>
                  </a:cxn>
                  <a:cxn ang="0">
                    <a:pos x="13" y="34"/>
                  </a:cxn>
                  <a:cxn ang="0">
                    <a:pos x="13" y="37"/>
                  </a:cxn>
                  <a:cxn ang="0">
                    <a:pos x="10" y="43"/>
                  </a:cxn>
                  <a:cxn ang="0">
                    <a:pos x="7" y="47"/>
                  </a:cxn>
                  <a:cxn ang="0">
                    <a:pos x="4" y="50"/>
                  </a:cxn>
                  <a:cxn ang="0">
                    <a:pos x="4" y="53"/>
                  </a:cxn>
                  <a:cxn ang="0">
                    <a:pos x="0" y="53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9"/>
                  </a:cxn>
                  <a:cxn ang="0">
                    <a:pos x="10" y="53"/>
                  </a:cxn>
                  <a:cxn ang="0">
                    <a:pos x="17" y="47"/>
                  </a:cxn>
                  <a:cxn ang="0">
                    <a:pos x="20" y="43"/>
                  </a:cxn>
                  <a:cxn ang="0">
                    <a:pos x="23" y="37"/>
                  </a:cxn>
                  <a:cxn ang="0">
                    <a:pos x="26" y="31"/>
                  </a:cxn>
                  <a:cxn ang="0">
                    <a:pos x="30" y="28"/>
                  </a:cxn>
                  <a:cxn ang="0">
                    <a:pos x="36" y="22"/>
                  </a:cxn>
                  <a:cxn ang="0">
                    <a:pos x="40" y="19"/>
                  </a:cxn>
                  <a:cxn ang="0">
                    <a:pos x="43" y="16"/>
                  </a:cxn>
                  <a:cxn ang="0">
                    <a:pos x="46" y="13"/>
                  </a:cxn>
                  <a:cxn ang="0">
                    <a:pos x="49" y="10"/>
                  </a:cxn>
                  <a:cxn ang="0">
                    <a:pos x="49" y="6"/>
                  </a:cxn>
                  <a:cxn ang="0">
                    <a:pos x="53" y="3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59" y="0"/>
                  </a:cxn>
                  <a:cxn ang="0">
                    <a:pos x="53" y="0"/>
                  </a:cxn>
                  <a:cxn ang="0">
                    <a:pos x="49" y="0"/>
                  </a:cxn>
                  <a:cxn ang="0">
                    <a:pos x="46" y="3"/>
                  </a:cxn>
                  <a:cxn ang="0">
                    <a:pos x="43" y="6"/>
                  </a:cxn>
                  <a:cxn ang="0">
                    <a:pos x="40" y="10"/>
                  </a:cxn>
                  <a:cxn ang="0">
                    <a:pos x="36" y="10"/>
                  </a:cxn>
                  <a:cxn ang="0">
                    <a:pos x="36" y="10"/>
                  </a:cxn>
                  <a:cxn ang="0">
                    <a:pos x="36" y="13"/>
                  </a:cxn>
                </a:cxnLst>
                <a:rect l="0" t="0" r="r" b="b"/>
                <a:pathLst>
                  <a:path w="59" h="59">
                    <a:moveTo>
                      <a:pt x="36" y="13"/>
                    </a:moveTo>
                    <a:lnTo>
                      <a:pt x="33" y="13"/>
                    </a:lnTo>
                    <a:lnTo>
                      <a:pt x="30" y="16"/>
                    </a:lnTo>
                    <a:lnTo>
                      <a:pt x="26" y="19"/>
                    </a:lnTo>
                    <a:lnTo>
                      <a:pt x="23" y="22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3" y="34"/>
                    </a:lnTo>
                    <a:lnTo>
                      <a:pt x="13" y="37"/>
                    </a:lnTo>
                    <a:lnTo>
                      <a:pt x="10" y="43"/>
                    </a:lnTo>
                    <a:lnTo>
                      <a:pt x="7" y="47"/>
                    </a:lnTo>
                    <a:lnTo>
                      <a:pt x="4" y="50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10" y="53"/>
                    </a:lnTo>
                    <a:lnTo>
                      <a:pt x="17" y="47"/>
                    </a:lnTo>
                    <a:lnTo>
                      <a:pt x="20" y="43"/>
                    </a:lnTo>
                    <a:lnTo>
                      <a:pt x="23" y="37"/>
                    </a:lnTo>
                    <a:lnTo>
                      <a:pt x="26" y="31"/>
                    </a:lnTo>
                    <a:lnTo>
                      <a:pt x="30" y="28"/>
                    </a:lnTo>
                    <a:lnTo>
                      <a:pt x="36" y="22"/>
                    </a:lnTo>
                    <a:lnTo>
                      <a:pt x="40" y="19"/>
                    </a:lnTo>
                    <a:lnTo>
                      <a:pt x="43" y="16"/>
                    </a:lnTo>
                    <a:lnTo>
                      <a:pt x="46" y="13"/>
                    </a:lnTo>
                    <a:lnTo>
                      <a:pt x="49" y="10"/>
                    </a:lnTo>
                    <a:lnTo>
                      <a:pt x="49" y="6"/>
                    </a:lnTo>
                    <a:lnTo>
                      <a:pt x="53" y="3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6" y="3"/>
                    </a:lnTo>
                    <a:lnTo>
                      <a:pt x="43" y="6"/>
                    </a:lnTo>
                    <a:lnTo>
                      <a:pt x="40" y="10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00B5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C3CB1B08-5BB8-47A8-9F56-3E46A0343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03537" y="2964975"/>
                <a:ext cx="463744" cy="306827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0" y="43"/>
                  </a:cxn>
                  <a:cxn ang="0">
                    <a:pos x="4" y="37"/>
                  </a:cxn>
                  <a:cxn ang="0">
                    <a:pos x="10" y="30"/>
                  </a:cxn>
                  <a:cxn ang="0">
                    <a:pos x="17" y="21"/>
                  </a:cxn>
                  <a:cxn ang="0">
                    <a:pos x="23" y="15"/>
                  </a:cxn>
                  <a:cxn ang="0">
                    <a:pos x="33" y="9"/>
                  </a:cxn>
                  <a:cxn ang="0">
                    <a:pos x="46" y="3"/>
                  </a:cxn>
                  <a:cxn ang="0">
                    <a:pos x="59" y="0"/>
                  </a:cxn>
                  <a:cxn ang="0">
                    <a:pos x="72" y="0"/>
                  </a:cxn>
                  <a:cxn ang="0">
                    <a:pos x="85" y="0"/>
                  </a:cxn>
                  <a:cxn ang="0">
                    <a:pos x="95" y="0"/>
                  </a:cxn>
                  <a:cxn ang="0">
                    <a:pos x="105" y="3"/>
                  </a:cxn>
                  <a:cxn ang="0">
                    <a:pos x="115" y="9"/>
                  </a:cxn>
                  <a:cxn ang="0">
                    <a:pos x="125" y="15"/>
                  </a:cxn>
                  <a:cxn ang="0">
                    <a:pos x="131" y="24"/>
                  </a:cxn>
                  <a:cxn ang="0">
                    <a:pos x="135" y="30"/>
                  </a:cxn>
                  <a:cxn ang="0">
                    <a:pos x="131" y="27"/>
                  </a:cxn>
                  <a:cxn ang="0">
                    <a:pos x="128" y="21"/>
                  </a:cxn>
                  <a:cxn ang="0">
                    <a:pos x="118" y="15"/>
                  </a:cxn>
                  <a:cxn ang="0">
                    <a:pos x="112" y="12"/>
                  </a:cxn>
                  <a:cxn ang="0">
                    <a:pos x="99" y="6"/>
                  </a:cxn>
                  <a:cxn ang="0">
                    <a:pos x="82" y="6"/>
                  </a:cxn>
                  <a:cxn ang="0">
                    <a:pos x="62" y="9"/>
                  </a:cxn>
                  <a:cxn ang="0">
                    <a:pos x="49" y="12"/>
                  </a:cxn>
                  <a:cxn ang="0">
                    <a:pos x="46" y="12"/>
                  </a:cxn>
                  <a:cxn ang="0">
                    <a:pos x="43" y="15"/>
                  </a:cxn>
                  <a:cxn ang="0">
                    <a:pos x="36" y="18"/>
                  </a:cxn>
                  <a:cxn ang="0">
                    <a:pos x="26" y="24"/>
                  </a:cxn>
                  <a:cxn ang="0">
                    <a:pos x="20" y="27"/>
                  </a:cxn>
                  <a:cxn ang="0">
                    <a:pos x="13" y="34"/>
                  </a:cxn>
                  <a:cxn ang="0">
                    <a:pos x="10" y="40"/>
                  </a:cxn>
                  <a:cxn ang="0">
                    <a:pos x="0" y="46"/>
                  </a:cxn>
                </a:cxnLst>
                <a:rect l="0" t="0" r="r" b="b"/>
                <a:pathLst>
                  <a:path w="135" h="46">
                    <a:moveTo>
                      <a:pt x="0" y="4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0"/>
                    </a:lnTo>
                    <a:lnTo>
                      <a:pt x="4" y="37"/>
                    </a:lnTo>
                    <a:lnTo>
                      <a:pt x="7" y="34"/>
                    </a:lnTo>
                    <a:lnTo>
                      <a:pt x="10" y="30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0" y="18"/>
                    </a:lnTo>
                    <a:lnTo>
                      <a:pt x="23" y="15"/>
                    </a:lnTo>
                    <a:lnTo>
                      <a:pt x="30" y="12"/>
                    </a:lnTo>
                    <a:lnTo>
                      <a:pt x="33" y="9"/>
                    </a:lnTo>
                    <a:lnTo>
                      <a:pt x="40" y="6"/>
                    </a:lnTo>
                    <a:lnTo>
                      <a:pt x="46" y="3"/>
                    </a:lnTo>
                    <a:lnTo>
                      <a:pt x="53" y="3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5" y="3"/>
                    </a:lnTo>
                    <a:lnTo>
                      <a:pt x="112" y="6"/>
                    </a:lnTo>
                    <a:lnTo>
                      <a:pt x="115" y="9"/>
                    </a:lnTo>
                    <a:lnTo>
                      <a:pt x="121" y="12"/>
                    </a:lnTo>
                    <a:lnTo>
                      <a:pt x="125" y="15"/>
                    </a:lnTo>
                    <a:lnTo>
                      <a:pt x="128" y="21"/>
                    </a:lnTo>
                    <a:lnTo>
                      <a:pt x="131" y="24"/>
                    </a:lnTo>
                    <a:lnTo>
                      <a:pt x="135" y="30"/>
                    </a:lnTo>
                    <a:lnTo>
                      <a:pt x="135" y="30"/>
                    </a:lnTo>
                    <a:lnTo>
                      <a:pt x="131" y="30"/>
                    </a:lnTo>
                    <a:lnTo>
                      <a:pt x="131" y="27"/>
                    </a:lnTo>
                    <a:lnTo>
                      <a:pt x="128" y="24"/>
                    </a:lnTo>
                    <a:lnTo>
                      <a:pt x="128" y="21"/>
                    </a:lnTo>
                    <a:lnTo>
                      <a:pt x="125" y="18"/>
                    </a:lnTo>
                    <a:lnTo>
                      <a:pt x="118" y="15"/>
                    </a:lnTo>
                    <a:lnTo>
                      <a:pt x="115" y="12"/>
                    </a:lnTo>
                    <a:lnTo>
                      <a:pt x="112" y="12"/>
                    </a:lnTo>
                    <a:lnTo>
                      <a:pt x="105" y="9"/>
                    </a:lnTo>
                    <a:lnTo>
                      <a:pt x="99" y="6"/>
                    </a:lnTo>
                    <a:lnTo>
                      <a:pt x="89" y="6"/>
                    </a:lnTo>
                    <a:lnTo>
                      <a:pt x="82" y="6"/>
                    </a:lnTo>
                    <a:lnTo>
                      <a:pt x="72" y="6"/>
                    </a:lnTo>
                    <a:lnTo>
                      <a:pt x="62" y="9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3" y="15"/>
                    </a:lnTo>
                    <a:lnTo>
                      <a:pt x="40" y="15"/>
                    </a:lnTo>
                    <a:lnTo>
                      <a:pt x="36" y="18"/>
                    </a:lnTo>
                    <a:lnTo>
                      <a:pt x="33" y="21"/>
                    </a:lnTo>
                    <a:lnTo>
                      <a:pt x="26" y="24"/>
                    </a:lnTo>
                    <a:lnTo>
                      <a:pt x="23" y="24"/>
                    </a:lnTo>
                    <a:lnTo>
                      <a:pt x="20" y="27"/>
                    </a:lnTo>
                    <a:lnTo>
                      <a:pt x="17" y="30"/>
                    </a:lnTo>
                    <a:lnTo>
                      <a:pt x="13" y="34"/>
                    </a:lnTo>
                    <a:lnTo>
                      <a:pt x="10" y="37"/>
                    </a:lnTo>
                    <a:lnTo>
                      <a:pt x="10" y="40"/>
                    </a:lnTo>
                    <a:lnTo>
                      <a:pt x="7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7A8D534E-DE74-4147-86E2-A6F6A8AE0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33128" y="2474632"/>
                <a:ext cx="529949" cy="585606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79" y="0"/>
                  </a:cxn>
                  <a:cxn ang="0">
                    <a:pos x="76" y="3"/>
                  </a:cxn>
                  <a:cxn ang="0">
                    <a:pos x="69" y="3"/>
                  </a:cxn>
                  <a:cxn ang="0">
                    <a:pos x="63" y="6"/>
                  </a:cxn>
                  <a:cxn ang="0">
                    <a:pos x="59" y="9"/>
                  </a:cxn>
                  <a:cxn ang="0">
                    <a:pos x="53" y="12"/>
                  </a:cxn>
                  <a:cxn ang="0">
                    <a:pos x="43" y="15"/>
                  </a:cxn>
                  <a:cxn ang="0">
                    <a:pos x="36" y="18"/>
                  </a:cxn>
                  <a:cxn ang="0">
                    <a:pos x="30" y="21"/>
                  </a:cxn>
                  <a:cxn ang="0">
                    <a:pos x="23" y="27"/>
                  </a:cxn>
                  <a:cxn ang="0">
                    <a:pos x="17" y="34"/>
                  </a:cxn>
                  <a:cxn ang="0">
                    <a:pos x="10" y="40"/>
                  </a:cxn>
                  <a:cxn ang="0">
                    <a:pos x="4" y="43"/>
                  </a:cxn>
                  <a:cxn ang="0">
                    <a:pos x="0" y="52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4" y="49"/>
                  </a:cxn>
                  <a:cxn ang="0">
                    <a:pos x="7" y="46"/>
                  </a:cxn>
                  <a:cxn ang="0">
                    <a:pos x="10" y="46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3" y="40"/>
                  </a:cxn>
                  <a:cxn ang="0">
                    <a:pos x="23" y="37"/>
                  </a:cxn>
                  <a:cxn ang="0">
                    <a:pos x="27" y="37"/>
                  </a:cxn>
                  <a:cxn ang="0">
                    <a:pos x="30" y="34"/>
                  </a:cxn>
                  <a:cxn ang="0">
                    <a:pos x="30" y="31"/>
                  </a:cxn>
                  <a:cxn ang="0">
                    <a:pos x="36" y="27"/>
                  </a:cxn>
                  <a:cxn ang="0">
                    <a:pos x="40" y="24"/>
                  </a:cxn>
                  <a:cxn ang="0">
                    <a:pos x="43" y="21"/>
                  </a:cxn>
                  <a:cxn ang="0">
                    <a:pos x="50" y="18"/>
                  </a:cxn>
                  <a:cxn ang="0">
                    <a:pos x="56" y="12"/>
                  </a:cxn>
                  <a:cxn ang="0">
                    <a:pos x="63" y="9"/>
                  </a:cxn>
                  <a:cxn ang="0">
                    <a:pos x="69" y="6"/>
                  </a:cxn>
                  <a:cxn ang="0">
                    <a:pos x="76" y="3"/>
                  </a:cxn>
                  <a:cxn ang="0">
                    <a:pos x="86" y="0"/>
                  </a:cxn>
                </a:cxnLst>
                <a:rect l="0" t="0" r="r" b="b"/>
                <a:pathLst>
                  <a:path w="86" h="52">
                    <a:moveTo>
                      <a:pt x="86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6" y="3"/>
                    </a:lnTo>
                    <a:lnTo>
                      <a:pt x="69" y="3"/>
                    </a:lnTo>
                    <a:lnTo>
                      <a:pt x="63" y="6"/>
                    </a:lnTo>
                    <a:lnTo>
                      <a:pt x="59" y="9"/>
                    </a:lnTo>
                    <a:lnTo>
                      <a:pt x="53" y="12"/>
                    </a:lnTo>
                    <a:lnTo>
                      <a:pt x="43" y="15"/>
                    </a:lnTo>
                    <a:lnTo>
                      <a:pt x="36" y="18"/>
                    </a:lnTo>
                    <a:lnTo>
                      <a:pt x="30" y="21"/>
                    </a:lnTo>
                    <a:lnTo>
                      <a:pt x="23" y="27"/>
                    </a:lnTo>
                    <a:lnTo>
                      <a:pt x="17" y="34"/>
                    </a:lnTo>
                    <a:lnTo>
                      <a:pt x="10" y="40"/>
                    </a:lnTo>
                    <a:lnTo>
                      <a:pt x="4" y="43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7" y="46"/>
                    </a:lnTo>
                    <a:lnTo>
                      <a:pt x="10" y="46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3" y="37"/>
                    </a:lnTo>
                    <a:lnTo>
                      <a:pt x="27" y="37"/>
                    </a:lnTo>
                    <a:lnTo>
                      <a:pt x="30" y="34"/>
                    </a:lnTo>
                    <a:lnTo>
                      <a:pt x="30" y="31"/>
                    </a:lnTo>
                    <a:lnTo>
                      <a:pt x="36" y="27"/>
                    </a:lnTo>
                    <a:lnTo>
                      <a:pt x="40" y="24"/>
                    </a:lnTo>
                    <a:lnTo>
                      <a:pt x="43" y="21"/>
                    </a:lnTo>
                    <a:lnTo>
                      <a:pt x="50" y="18"/>
                    </a:lnTo>
                    <a:lnTo>
                      <a:pt x="56" y="12"/>
                    </a:lnTo>
                    <a:lnTo>
                      <a:pt x="63" y="9"/>
                    </a:lnTo>
                    <a:lnTo>
                      <a:pt x="69" y="6"/>
                    </a:lnTo>
                    <a:lnTo>
                      <a:pt x="76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FF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55" name="Freeform 59">
                <a:extLst>
                  <a:ext uri="{FF2B5EF4-FFF2-40B4-BE49-F238E27FC236}">
                    <a16:creationId xmlns:a16="http://schemas.microsoft.com/office/drawing/2014/main" id="{F95787A9-57CA-45EB-AB17-50CD8EBC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34798" y="2757056"/>
                <a:ext cx="510289" cy="476661"/>
              </a:xfrm>
              <a:custGeom>
                <a:avLst/>
                <a:gdLst/>
                <a:ahLst/>
                <a:cxnLst>
                  <a:cxn ang="0">
                    <a:pos x="3" y="31"/>
                  </a:cxn>
                  <a:cxn ang="0">
                    <a:pos x="10" y="25"/>
                  </a:cxn>
                  <a:cxn ang="0">
                    <a:pos x="16" y="18"/>
                  </a:cxn>
                  <a:cxn ang="0">
                    <a:pos x="23" y="15"/>
                  </a:cxn>
                  <a:cxn ang="0">
                    <a:pos x="29" y="9"/>
                  </a:cxn>
                  <a:cxn ang="0">
                    <a:pos x="36" y="6"/>
                  </a:cxn>
                  <a:cxn ang="0">
                    <a:pos x="42" y="3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5" y="0"/>
                  </a:cxn>
                  <a:cxn ang="0">
                    <a:pos x="82" y="3"/>
                  </a:cxn>
                  <a:cxn ang="0">
                    <a:pos x="85" y="3"/>
                  </a:cxn>
                  <a:cxn ang="0">
                    <a:pos x="88" y="6"/>
                  </a:cxn>
                  <a:cxn ang="0">
                    <a:pos x="95" y="12"/>
                  </a:cxn>
                  <a:cxn ang="0">
                    <a:pos x="105" y="25"/>
                  </a:cxn>
                  <a:cxn ang="0">
                    <a:pos x="108" y="37"/>
                  </a:cxn>
                  <a:cxn ang="0">
                    <a:pos x="111" y="52"/>
                  </a:cxn>
                  <a:cxn ang="0">
                    <a:pos x="108" y="58"/>
                  </a:cxn>
                  <a:cxn ang="0">
                    <a:pos x="108" y="58"/>
                  </a:cxn>
                  <a:cxn ang="0">
                    <a:pos x="105" y="52"/>
                  </a:cxn>
                  <a:cxn ang="0">
                    <a:pos x="105" y="49"/>
                  </a:cxn>
                  <a:cxn ang="0">
                    <a:pos x="101" y="43"/>
                  </a:cxn>
                  <a:cxn ang="0">
                    <a:pos x="101" y="37"/>
                  </a:cxn>
                  <a:cxn ang="0">
                    <a:pos x="98" y="31"/>
                  </a:cxn>
                  <a:cxn ang="0">
                    <a:pos x="95" y="25"/>
                  </a:cxn>
                  <a:cxn ang="0">
                    <a:pos x="88" y="18"/>
                  </a:cxn>
                  <a:cxn ang="0">
                    <a:pos x="78" y="12"/>
                  </a:cxn>
                  <a:cxn ang="0">
                    <a:pos x="65" y="9"/>
                  </a:cxn>
                  <a:cxn ang="0">
                    <a:pos x="52" y="9"/>
                  </a:cxn>
                  <a:cxn ang="0">
                    <a:pos x="39" y="12"/>
                  </a:cxn>
                  <a:cxn ang="0">
                    <a:pos x="26" y="15"/>
                  </a:cxn>
                  <a:cxn ang="0">
                    <a:pos x="13" y="22"/>
                  </a:cxn>
                  <a:cxn ang="0">
                    <a:pos x="3" y="28"/>
                  </a:cxn>
                </a:cxnLst>
                <a:rect l="0" t="0" r="r" b="b"/>
                <a:pathLst>
                  <a:path w="111" h="62">
                    <a:moveTo>
                      <a:pt x="0" y="34"/>
                    </a:moveTo>
                    <a:lnTo>
                      <a:pt x="3" y="31"/>
                    </a:lnTo>
                    <a:lnTo>
                      <a:pt x="6" y="28"/>
                    </a:lnTo>
                    <a:lnTo>
                      <a:pt x="10" y="25"/>
                    </a:lnTo>
                    <a:lnTo>
                      <a:pt x="13" y="22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3" y="15"/>
                    </a:lnTo>
                    <a:lnTo>
                      <a:pt x="26" y="12"/>
                    </a:lnTo>
                    <a:lnTo>
                      <a:pt x="29" y="9"/>
                    </a:lnTo>
                    <a:lnTo>
                      <a:pt x="33" y="9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2" y="3"/>
                    </a:lnTo>
                    <a:lnTo>
                      <a:pt x="46" y="3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5" y="3"/>
                    </a:lnTo>
                    <a:lnTo>
                      <a:pt x="88" y="6"/>
                    </a:lnTo>
                    <a:lnTo>
                      <a:pt x="88" y="6"/>
                    </a:lnTo>
                    <a:lnTo>
                      <a:pt x="92" y="6"/>
                    </a:lnTo>
                    <a:lnTo>
                      <a:pt x="95" y="12"/>
                    </a:lnTo>
                    <a:lnTo>
                      <a:pt x="101" y="15"/>
                    </a:lnTo>
                    <a:lnTo>
                      <a:pt x="105" y="25"/>
                    </a:lnTo>
                    <a:lnTo>
                      <a:pt x="105" y="31"/>
                    </a:lnTo>
                    <a:lnTo>
                      <a:pt x="108" y="37"/>
                    </a:lnTo>
                    <a:lnTo>
                      <a:pt x="108" y="46"/>
                    </a:lnTo>
                    <a:lnTo>
                      <a:pt x="111" y="52"/>
                    </a:lnTo>
                    <a:lnTo>
                      <a:pt x="108" y="62"/>
                    </a:lnTo>
                    <a:lnTo>
                      <a:pt x="108" y="58"/>
                    </a:lnTo>
                    <a:lnTo>
                      <a:pt x="108" y="58"/>
                    </a:lnTo>
                    <a:lnTo>
                      <a:pt x="108" y="58"/>
                    </a:lnTo>
                    <a:lnTo>
                      <a:pt x="108" y="55"/>
                    </a:lnTo>
                    <a:lnTo>
                      <a:pt x="105" y="52"/>
                    </a:lnTo>
                    <a:lnTo>
                      <a:pt x="105" y="52"/>
                    </a:lnTo>
                    <a:lnTo>
                      <a:pt x="105" y="49"/>
                    </a:lnTo>
                    <a:lnTo>
                      <a:pt x="105" y="46"/>
                    </a:lnTo>
                    <a:lnTo>
                      <a:pt x="101" y="43"/>
                    </a:lnTo>
                    <a:lnTo>
                      <a:pt x="101" y="40"/>
                    </a:lnTo>
                    <a:lnTo>
                      <a:pt x="101" y="37"/>
                    </a:lnTo>
                    <a:lnTo>
                      <a:pt x="101" y="34"/>
                    </a:lnTo>
                    <a:lnTo>
                      <a:pt x="98" y="31"/>
                    </a:lnTo>
                    <a:lnTo>
                      <a:pt x="98" y="28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88" y="18"/>
                    </a:lnTo>
                    <a:lnTo>
                      <a:pt x="82" y="15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5" y="9"/>
                    </a:lnTo>
                    <a:lnTo>
                      <a:pt x="59" y="9"/>
                    </a:lnTo>
                    <a:lnTo>
                      <a:pt x="52" y="9"/>
                    </a:lnTo>
                    <a:lnTo>
                      <a:pt x="46" y="9"/>
                    </a:lnTo>
                    <a:lnTo>
                      <a:pt x="39" y="12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20" y="18"/>
                    </a:lnTo>
                    <a:lnTo>
                      <a:pt x="13" y="22"/>
                    </a:lnTo>
                    <a:lnTo>
                      <a:pt x="10" y="25"/>
                    </a:lnTo>
                    <a:lnTo>
                      <a:pt x="3" y="2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CE00"/>
              </a:solidFill>
              <a:ln w="3175">
                <a:solidFill>
                  <a:schemeClr val="accent1">
                    <a:shade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1F40019-D54D-4AF1-87A8-F0F4BAE8D56B}"/>
                </a:ext>
              </a:extLst>
            </p:cNvPr>
            <p:cNvSpPr txBox="1"/>
            <p:nvPr/>
          </p:nvSpPr>
          <p:spPr>
            <a:xfrm>
              <a:off x="8376583" y="6244465"/>
              <a:ext cx="1008201" cy="13425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lvl="0" defTabSz="856610">
                <a:defRPr/>
              </a:pPr>
              <a:r>
                <a:rPr kumimoji="1" lang="en-US" altLang="ja-JP" sz="2000" dirty="0">
                  <a:solidFill>
                    <a:srgbClr val="FFFFFF">
                      <a:lumMod val="95000"/>
                    </a:srgbClr>
                  </a:solidFill>
                  <a:latin typeface="Meiryo UI"/>
                  <a:ea typeface="Meiryo UI"/>
                </a:rPr>
                <a:t>BNI substance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15" name="Rectangle 72">
              <a:extLst>
                <a:ext uri="{FF2B5EF4-FFF2-40B4-BE49-F238E27FC236}">
                  <a16:creationId xmlns:a16="http://schemas.microsoft.com/office/drawing/2014/main" id="{20B3C6C2-C8FD-412C-A806-F68E1FD29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4012" y="5327730"/>
              <a:ext cx="1159732" cy="268505"/>
            </a:xfrm>
            <a:prstGeom prst="rect">
              <a:avLst/>
            </a:prstGeom>
            <a:solidFill>
              <a:srgbClr val="C9DBA3"/>
            </a:solidFill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2000" dirty="0">
                  <a:solidFill>
                    <a:srgbClr val="000000"/>
                  </a:solidFill>
                  <a:latin typeface="ＭＳ Ｐゴシック" pitchFamily="50" charset="-128"/>
                </a:rPr>
                <a:t>Fertilization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n-cs"/>
              </a:endParaRP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2000" dirty="0">
                  <a:solidFill>
                    <a:srgbClr val="000000"/>
                  </a:solidFill>
                  <a:latin typeface="ＭＳ Ｐゴシック" pitchFamily="50" charset="-128"/>
                </a:rPr>
                <a:t>(Nitrogen fertilizer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 pitchFamily="50" charset="-128"/>
                  <a:ea typeface="ＭＳ Ｐゴシック" pitchFamily="50" charset="-128"/>
                  <a:cs typeface="+mn-cs"/>
                </a:rPr>
                <a:t>）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EB710B59-2CEA-4D44-8564-8BFD2A353B06}"/>
                </a:ext>
              </a:extLst>
            </p:cNvPr>
            <p:cNvGrpSpPr/>
            <p:nvPr/>
          </p:nvGrpSpPr>
          <p:grpSpPr>
            <a:xfrm>
              <a:off x="6426226" y="5851835"/>
              <a:ext cx="1916982" cy="675214"/>
              <a:chOff x="-2694982" y="4420937"/>
              <a:chExt cx="1792128" cy="103515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DB68100-B172-4A70-91E3-A9A3EDD78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61133" y="4420937"/>
                <a:ext cx="964236" cy="239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defTabSz="856610">
                  <a:defRPr/>
                </a:pPr>
                <a:r>
                  <a:rPr kumimoji="1" lang="en-US" altLang="ja-JP" sz="2000" dirty="0">
                    <a:solidFill>
                      <a:prstClr val="black"/>
                    </a:solidFill>
                    <a:latin typeface="Meiryo UI"/>
                    <a:ea typeface="Meiryo UI"/>
                  </a:rPr>
                  <a:t>Denitrification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9" name="Rectangle 69">
                <a:extLst>
                  <a:ext uri="{FF2B5EF4-FFF2-40B4-BE49-F238E27FC236}">
                    <a16:creationId xmlns:a16="http://schemas.microsoft.com/office/drawing/2014/main" id="{B5337BF6-A776-4A5B-979B-43E3DC35C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94854" y="4799016"/>
                <a:ext cx="792000" cy="23024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defTabSz="856610">
                  <a:defRPr/>
                </a:pPr>
                <a:r>
                  <a:rPr kumimoji="1" lang="en-US" altLang="ja-JP" sz="2000" dirty="0">
                    <a:solidFill>
                      <a:prstClr val="black"/>
                    </a:solidFill>
                    <a:latin typeface="Meiryo UI"/>
                    <a:ea typeface="Meiryo UI"/>
                  </a:rPr>
                  <a:t>Nitrification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7" name="Rectangle 69">
                <a:extLst>
                  <a:ext uri="{FF2B5EF4-FFF2-40B4-BE49-F238E27FC236}">
                    <a16:creationId xmlns:a16="http://schemas.microsoft.com/office/drawing/2014/main" id="{B59DBB62-8752-4F71-99C2-F8D6D447B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94982" y="5236128"/>
                <a:ext cx="723444" cy="21996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shade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566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Leaching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sp>
          <p:nvSpPr>
            <p:cNvPr id="35" name="Rectangle 72">
              <a:extLst>
                <a:ext uri="{FF2B5EF4-FFF2-40B4-BE49-F238E27FC236}">
                  <a16:creationId xmlns:a16="http://schemas.microsoft.com/office/drawing/2014/main" id="{36A618BE-964A-4806-84B1-28F91A5E8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6035" y="6388184"/>
              <a:ext cx="547170" cy="1342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8566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Arial" pitchFamily="34" charset="0"/>
                </a:rPr>
                <a:t>NO</a:t>
              </a:r>
              <a:r>
                <a:rPr kumimoji="1" lang="en-US" altLang="ja-JP" sz="2000" baseline="-25000" dirty="0">
                  <a:solidFill>
                    <a:prstClr val="black"/>
                  </a:solidFill>
                  <a:latin typeface="Arial" pitchFamily="34" charset="0"/>
                </a:rPr>
                <a:t>3</a:t>
              </a:r>
              <a:r>
                <a:rPr kumimoji="1" lang="en-US" altLang="ja-JP" sz="2000" baseline="30000" dirty="0">
                  <a:solidFill>
                    <a:prstClr val="black"/>
                  </a:solidFill>
                  <a:latin typeface="Arial" pitchFamily="34" charset="0"/>
                </a:rPr>
                <a:t>-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" name="Rectangle 72">
              <a:extLst>
                <a:ext uri="{FF2B5EF4-FFF2-40B4-BE49-F238E27FC236}">
                  <a16:creationId xmlns:a16="http://schemas.microsoft.com/office/drawing/2014/main" id="{CB825E57-E7C4-4255-A7FF-83514D392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1491" y="5844383"/>
              <a:ext cx="531714" cy="16110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8566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Arial" pitchFamily="34" charset="0"/>
                </a:rPr>
                <a:t>NH</a:t>
              </a:r>
              <a:r>
                <a:rPr kumimoji="1" lang="en-US" altLang="ja-JP" sz="2000" baseline="-25000" dirty="0">
                  <a:solidFill>
                    <a:prstClr val="black"/>
                  </a:solidFill>
                  <a:latin typeface="Arial" pitchFamily="34" charset="0"/>
                </a:rPr>
                <a:t>4</a:t>
              </a:r>
              <a:r>
                <a:rPr kumimoji="1" lang="en-US" altLang="ja-JP" sz="2000" baseline="30000" dirty="0">
                  <a:solidFill>
                    <a:prstClr val="black"/>
                  </a:solidFill>
                  <a:latin typeface="Arial" pitchFamily="34" charset="0"/>
                </a:rPr>
                <a:t>+</a:t>
              </a:r>
              <a:endPara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  <a:p>
              <a:pPr marL="0" marR="0" lvl="0" indent="0" algn="ctr" defTabSz="85661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0" name="右矢印 101">
              <a:extLst>
                <a:ext uri="{FF2B5EF4-FFF2-40B4-BE49-F238E27FC236}">
                  <a16:creationId xmlns:a16="http://schemas.microsoft.com/office/drawing/2014/main" id="{0D9848E0-13E7-41F5-ACD4-555EAC9F097C}"/>
                </a:ext>
              </a:extLst>
            </p:cNvPr>
            <p:cNvSpPr/>
            <p:nvPr/>
          </p:nvSpPr>
          <p:spPr>
            <a:xfrm rot="10800000">
              <a:off x="8353127" y="6143631"/>
              <a:ext cx="631638" cy="6741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21" name="爆発 1 103">
              <a:extLst>
                <a:ext uri="{FF2B5EF4-FFF2-40B4-BE49-F238E27FC236}">
                  <a16:creationId xmlns:a16="http://schemas.microsoft.com/office/drawing/2014/main" id="{1F145433-E781-4CDD-ACC1-D9E6319717BD}"/>
                </a:ext>
              </a:extLst>
            </p:cNvPr>
            <p:cNvSpPr/>
            <p:nvPr/>
          </p:nvSpPr>
          <p:spPr>
            <a:xfrm>
              <a:off x="5281883" y="5243152"/>
              <a:ext cx="1201035" cy="721640"/>
            </a:xfrm>
            <a:prstGeom prst="irregularSeal1">
              <a:avLst/>
            </a:prstGeom>
            <a:solidFill>
              <a:srgbClr val="FFFF00"/>
            </a:solidFill>
            <a:ln w="3175">
              <a:noFill/>
            </a:ln>
          </p:spPr>
          <p:txBody>
            <a:bodyPr vert="horz" lIns="0" tIns="0" rIns="0" bIns="0" rtlCol="0" anchor="ctr"/>
            <a:lstStyle/>
            <a:p>
              <a:pPr marL="0" marR="0" lvl="0" indent="0" algn="ctr" defTabSz="856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ＭＳ Ｐゴシック" pitchFamily="50" charset="-128"/>
                  <a:ea typeface="Meiryo UI"/>
                  <a:cs typeface="+mn-cs"/>
                </a:rPr>
                <a:t>GHG</a:t>
              </a:r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A9727E75-23C7-45EE-9F64-C5D74B180698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8193200" y="5924935"/>
              <a:ext cx="734241" cy="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B024C353-0B34-4B21-BD1C-13E0C2B667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5531" y="6455311"/>
              <a:ext cx="45099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72">
              <a:extLst>
                <a:ext uri="{FF2B5EF4-FFF2-40B4-BE49-F238E27FC236}">
                  <a16:creationId xmlns:a16="http://schemas.microsoft.com/office/drawing/2014/main" id="{012EEF65-4FEC-4A94-A8BB-C379F43AE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4720" y="5739553"/>
              <a:ext cx="667844" cy="134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8566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Arial" pitchFamily="34" charset="0"/>
                </a:rPr>
                <a:t>Absorption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7" name="Rectangle 72">
              <a:extLst>
                <a:ext uri="{FF2B5EF4-FFF2-40B4-BE49-F238E27FC236}">
                  <a16:creationId xmlns:a16="http://schemas.microsoft.com/office/drawing/2014/main" id="{2A5EB7FB-3CA8-4C69-847F-EFCFBF8A2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707" y="6477106"/>
              <a:ext cx="667844" cy="1342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8566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Arial" pitchFamily="34" charset="0"/>
                </a:rPr>
                <a:t>Absorption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1" name="Rectangle 72">
              <a:extLst>
                <a:ext uri="{FF2B5EF4-FFF2-40B4-BE49-F238E27FC236}">
                  <a16:creationId xmlns:a16="http://schemas.microsoft.com/office/drawing/2014/main" id="{F496BD02-D139-44DD-A48C-68CD8AAD0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8286" y="5465052"/>
              <a:ext cx="688777" cy="13425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85661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Arial" pitchFamily="34" charset="0"/>
                </a:rPr>
                <a:t>N</a:t>
              </a:r>
              <a:r>
                <a:rPr kumimoji="1" lang="en-US" altLang="ja-JP" sz="2000" baseline="-25000" dirty="0">
                  <a:solidFill>
                    <a:prstClr val="black"/>
                  </a:solidFill>
                  <a:latin typeface="Arial" pitchFamily="34" charset="0"/>
                </a:rPr>
                <a:t>2</a:t>
              </a:r>
              <a:r>
                <a:rPr kumimoji="1" lang="en-US" altLang="ja-JP" sz="2000" dirty="0">
                  <a:solidFill>
                    <a:prstClr val="black"/>
                  </a:solidFill>
                  <a:latin typeface="Arial" pitchFamily="34" charset="0"/>
                </a:rPr>
                <a:t>O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56" name="四角形吹き出し 5">
            <a:extLst>
              <a:ext uri="{FF2B5EF4-FFF2-40B4-BE49-F238E27FC236}">
                <a16:creationId xmlns:a16="http://schemas.microsoft.com/office/drawing/2014/main" id="{A048E613-B776-428A-8362-57FD05829780}"/>
              </a:ext>
            </a:extLst>
          </p:cNvPr>
          <p:cNvSpPr/>
          <p:nvPr/>
        </p:nvSpPr>
        <p:spPr>
          <a:xfrm>
            <a:off x="329177" y="1176084"/>
            <a:ext cx="7086178" cy="1767073"/>
          </a:xfrm>
          <a:prstGeom prst="wedgeRectCallout">
            <a:avLst>
              <a:gd name="adj1" fmla="val -1379"/>
              <a:gd name="adj2" fmla="val 4986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856610">
              <a:defRPr/>
            </a:pPr>
            <a:r>
              <a:rPr kumimoji="1"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Rapid nitrification results in inefficient N-use by crops, leading to environmental pollution. </a:t>
            </a:r>
            <a:r>
              <a:rPr kumimoji="1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BNI</a:t>
            </a:r>
            <a:r>
              <a:rPr kumimoji="1"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is an active plant-mediated natural function, where nitrification </a:t>
            </a:r>
            <a:r>
              <a: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inhibitory substances released from plant roots suppress the soil-nitrifying </a:t>
            </a:r>
            <a:r>
              <a:rPr kumimoji="1" lang="en-US" altLang="ja-JP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process.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416919E0-5242-4A78-AFD3-B09310F59C88}"/>
              </a:ext>
            </a:extLst>
          </p:cNvPr>
          <p:cNvCxnSpPr>
            <a:cxnSpLocks/>
          </p:cNvCxnSpPr>
          <p:nvPr/>
        </p:nvCxnSpPr>
        <p:spPr>
          <a:xfrm flipV="1">
            <a:off x="9190557" y="5283719"/>
            <a:ext cx="0" cy="6133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12DD657-1933-4ADC-AD38-E934233C57C6}"/>
              </a:ext>
            </a:extLst>
          </p:cNvPr>
          <p:cNvCxnSpPr>
            <a:cxnSpLocks/>
          </p:cNvCxnSpPr>
          <p:nvPr/>
        </p:nvCxnSpPr>
        <p:spPr>
          <a:xfrm>
            <a:off x="6641888" y="5897095"/>
            <a:ext cx="256490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BA05113-37CB-4F44-B70A-EB2DFBEC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9510-28F2-460E-A532-FADFB9CCF023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405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972013BE-CF96-400B-873C-31B6840327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4" y="1708663"/>
            <a:ext cx="8575286" cy="45798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390F2E0E-8C8B-4579-B04A-4BCCB54AD6C9}"/>
              </a:ext>
            </a:extLst>
          </p:cNvPr>
          <p:cNvSpPr txBox="1">
            <a:spLocks/>
          </p:cNvSpPr>
          <p:nvPr/>
        </p:nvSpPr>
        <p:spPr>
          <a:xfrm>
            <a:off x="239448" y="186392"/>
            <a:ext cx="7886700" cy="507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30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rebuchet MS" panose="020B0603020202020204" pitchFamily="34" charset="0"/>
              </a:rPr>
              <a:t>Evidence of benefits (Environment)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6EA38F-3201-4B0B-BACC-E61940B34493}"/>
              </a:ext>
            </a:extLst>
          </p:cNvPr>
          <p:cNvSpPr txBox="1"/>
          <p:nvPr/>
        </p:nvSpPr>
        <p:spPr>
          <a:xfrm>
            <a:off x="1561209" y="985868"/>
            <a:ext cx="743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N</a:t>
            </a:r>
            <a:r>
              <a:rPr lang="en-US" altLang="ja-JP" baseline="-250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2</a:t>
            </a:r>
            <a:r>
              <a:rPr lang="en-US" altLang="ja-JP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O emission negatively correlates with the activity of BNI secretion from the species planted (adapted from Subbarao et al., 2012).</a:t>
            </a:r>
            <a:endParaRPr kumimoji="1"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D04A0D0-FE9A-4CF1-AA9D-24D59500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00" y="6050576"/>
            <a:ext cx="2062163" cy="50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426F80-06F4-4E16-B4E5-10B1F6DD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9510-28F2-460E-A532-FADFB9CCF023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254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>
            <a:extLst>
              <a:ext uri="{FF2B5EF4-FFF2-40B4-BE49-F238E27FC236}">
                <a16:creationId xmlns:a16="http://schemas.microsoft.com/office/drawing/2014/main" id="{86D9A5F7-4819-4A21-A416-62DD17AB05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6"/>
          <a:stretch/>
        </p:blipFill>
        <p:spPr bwMode="auto">
          <a:xfrm>
            <a:off x="654187" y="1999728"/>
            <a:ext cx="8787160" cy="4304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9058D8-0703-4E14-9292-217BD9945755}"/>
              </a:ext>
            </a:extLst>
          </p:cNvPr>
          <p:cNvSpPr txBox="1"/>
          <p:nvPr/>
        </p:nvSpPr>
        <p:spPr>
          <a:xfrm>
            <a:off x="1100139" y="1076398"/>
            <a:ext cx="808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Corn grain yield in fields with previous land use of Brachiaria (BNI field) and crops (non- BNI field). Data and image are provided by Dr. </a:t>
            </a:r>
            <a:r>
              <a:rPr lang="en-US" altLang="ja-JP" dirty="0" err="1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Jacobo</a:t>
            </a:r>
            <a:r>
              <a:rPr lang="en-US" altLang="ja-JP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50" charset="-128"/>
              </a:rPr>
              <a:t> Arango, CIAT, Colombia.</a:t>
            </a:r>
            <a:endParaRPr kumimoji="1" lang="en-US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09228B8-E7FF-4F5A-BEBC-28B94460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00" y="6050576"/>
            <a:ext cx="2062163" cy="50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DF400134-532F-4476-B63E-EBBFE202445C}"/>
              </a:ext>
            </a:extLst>
          </p:cNvPr>
          <p:cNvSpPr txBox="1">
            <a:spLocks/>
          </p:cNvSpPr>
          <p:nvPr/>
        </p:nvSpPr>
        <p:spPr>
          <a:xfrm>
            <a:off x="500705" y="360985"/>
            <a:ext cx="7886700" cy="507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30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rebuchet MS" panose="020B0603020202020204" pitchFamily="34" charset="0"/>
              </a:rPr>
              <a:t>Evidence of benefits (Agriculture)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25C51-4EF0-4ED1-A676-C1C7006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9510-28F2-460E-A532-FADFB9CCF023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02555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noFill/>
          <a:round/>
          <a:headEnd/>
          <a:tailEnd type="triangle" w="med" len="med"/>
        </a:ln>
      </a:spPr>
      <a:bodyPr vert="eaVert" rtlCol="0" anchor="ctr"/>
      <a:lstStyle>
        <a:defPPr algn="ctr">
          <a:defRPr sz="18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wrap="none" lIns="74295" tIns="8890" rIns="74295" bIns="8890" rtlCol="0" anchor="ctr">
        <a:spAutoFit/>
      </a:bodyPr>
      <a:lstStyle>
        <a:defPPr algn="ctr">
          <a:defRPr kumimoji="1" dirty="0" smtClean="0">
            <a:latin typeface="+mj-ea"/>
            <a:ea typeface="+mj-ea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FCCC Powerpoint Presentation" ma:contentTypeID="0x01010039B8B36D1000D743A50BEFF069B09C100063DC6F8912AF9B4FAEF5FFD750CA4BC6" ma:contentTypeVersion="1" ma:contentTypeDescription="Creates a new UNFCCC presentation" ma:contentTypeScope="" ma:versionID="35596aa15fa91fd541f42c49040f7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037D37-C356-4D87-9CFF-C13D36D18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0FAFC6-BBAD-4D9F-BEF8-2920CE077EB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86445D-7340-4463-932D-6E784F4052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9757</TotalTime>
  <Words>1766</Words>
  <Application>Microsoft Office PowerPoint</Application>
  <PresentationFormat>กระดาษ A4 (210x297 มม.)</PresentationFormat>
  <Paragraphs>269</Paragraphs>
  <Slides>18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16</vt:i4>
      </vt:variant>
      <vt:variant>
        <vt:lpstr>ธีม</vt:lpstr>
      </vt:variant>
      <vt:variant>
        <vt:i4>7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41" baseType="lpstr">
      <vt:lpstr>HG丸ｺﾞｼｯｸM-PRO</vt:lpstr>
      <vt:lpstr>HGP創英角ｺﾞｼｯｸUB</vt:lpstr>
      <vt:lpstr>メイリオ</vt:lpstr>
      <vt:lpstr>Meiryo UI</vt:lpstr>
      <vt:lpstr>ＭＳ ゴシック</vt:lpstr>
      <vt:lpstr>ＭＳ Ｐゴシック</vt:lpstr>
      <vt:lpstr>游ゴシック</vt:lpstr>
      <vt:lpstr>Arial</vt:lpstr>
      <vt:lpstr>Arial Rounded MT Bold</vt:lpstr>
      <vt:lpstr>Arial Unicode MS</vt:lpstr>
      <vt:lpstr>Calibri</vt:lpstr>
      <vt:lpstr>Calibri Light</vt:lpstr>
      <vt:lpstr>HGSｺﾞｼｯｸM</vt:lpstr>
      <vt:lpstr>MS Reference Sans Serif</vt:lpstr>
      <vt:lpstr>Trebuchet MS</vt:lpstr>
      <vt:lpstr>Wingdings</vt:lpstr>
      <vt:lpstr>1_Office テーマ</vt:lpstr>
      <vt:lpstr>5_デザインの設定</vt:lpstr>
      <vt:lpstr>1_標準デザイン</vt:lpstr>
      <vt:lpstr>1_Office ​​テーマ</vt:lpstr>
      <vt:lpstr>Office テーマ</vt:lpstr>
      <vt:lpstr>標準デザイン</vt:lpstr>
      <vt:lpstr>2_Office テーマ</vt:lpstr>
      <vt:lpstr>งานนำเสนอ PowerPoint</vt:lpstr>
      <vt:lpstr>Outline</vt:lpstr>
      <vt:lpstr>งานนำเสนอ PowerPoint</vt:lpstr>
      <vt:lpstr>งานนำเสนอ PowerPoint</vt:lpstr>
      <vt:lpstr>  Need to evaluate the total Global Warming Potential (GWP)　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2. Challenges and how KJWA and the UNFCCC Constituted bodies can help</vt:lpstr>
      <vt:lpstr>งานนำเสนอ PowerPoint</vt:lpstr>
      <vt:lpstr>Agriculture is the Solution! for climate change  International symposium, May 2019 in Shiga, Japan</vt:lpstr>
      <vt:lpstr>งานนำเสนอ PowerPoint</vt:lpstr>
      <vt:lpstr>งานนำเสนอ PowerPoint</vt:lpstr>
    </vt:vector>
  </TitlesOfParts>
  <Company>農林水産省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農林水産省</dc:creator>
  <cp:lastModifiedBy>กิตติมา จินตนสนธิ</cp:lastModifiedBy>
  <cp:revision>611</cp:revision>
  <cp:lastPrinted>2019-11-29T04:20:31Z</cp:lastPrinted>
  <dcterms:created xsi:type="dcterms:W3CDTF">2016-04-04T08:27:03Z</dcterms:created>
  <dcterms:modified xsi:type="dcterms:W3CDTF">2019-12-05T10:42:16Z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0x01010039B8B36D1000D743A50BEFF069B09C100063DC6F8912AF9B4FAEF5FFD750CA4BC6</vt:lpwstr>
  </property>
</Properties>
</file>