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4" r:id="rId5"/>
  </p:sldMasterIdLst>
  <p:notesMasterIdLst>
    <p:notesMasterId r:id="rId13"/>
  </p:notesMasterIdLst>
  <p:handoutMasterIdLst>
    <p:handoutMasterId r:id="rId14"/>
  </p:handoutMasterIdLst>
  <p:sldIdLst>
    <p:sldId id="296" r:id="rId6"/>
    <p:sldId id="403" r:id="rId7"/>
    <p:sldId id="404" r:id="rId8"/>
    <p:sldId id="405" r:id="rId9"/>
    <p:sldId id="406" r:id="rId10"/>
    <p:sldId id="407" r:id="rId11"/>
    <p:sldId id="330" r:id="rId1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E3F5FD"/>
    <a:srgbClr val="FFFFFF"/>
    <a:srgbClr val="009999"/>
    <a:srgbClr val="9999FF"/>
    <a:srgbClr val="CCCC00"/>
    <a:srgbClr val="008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8" autoAdjust="0"/>
    <p:restoredTop sz="91187" autoAdjust="0"/>
  </p:normalViewPr>
  <p:slideViewPr>
    <p:cSldViewPr>
      <p:cViewPr varScale="1">
        <p:scale>
          <a:sx n="67" d="100"/>
          <a:sy n="67" d="100"/>
        </p:scale>
        <p:origin x="858" y="102"/>
      </p:cViewPr>
      <p:guideLst>
        <p:guide orient="horz" pos="2160"/>
        <p:guide pos="3840"/>
      </p:guideLst>
    </p:cSldViewPr>
  </p:slideViewPr>
  <p:notesTextViewPr>
    <p:cViewPr>
      <p:scale>
        <a:sx n="100" d="100"/>
        <a:sy n="100" d="100"/>
      </p:scale>
      <p:origin x="0" y="0"/>
    </p:cViewPr>
  </p:notesTextViewPr>
  <p:sorterViewPr>
    <p:cViewPr>
      <p:scale>
        <a:sx n="60" d="100"/>
        <a:sy n="60" d="100"/>
      </p:scale>
      <p:origin x="0" y="-60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169D80-E540-4498-A0F4-D4BEF34D681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008FF2B-575B-4879-9CDF-B8C2A28835AF}">
      <dgm:prSet phldrT="[Text]"/>
      <dgm:spPr>
        <a:solidFill>
          <a:schemeClr val="tx1">
            <a:alpha val="26000"/>
          </a:schemeClr>
        </a:solidFill>
      </dgm:spPr>
      <dgm:t>
        <a:bodyPr/>
        <a:lstStyle/>
        <a:p>
          <a:r>
            <a:rPr lang="en-US" b="1" dirty="0">
              <a:solidFill>
                <a:schemeClr val="tx1"/>
              </a:solidFill>
            </a:rPr>
            <a:t>100 concrete adaptation projects for total US$720 Million</a:t>
          </a:r>
        </a:p>
      </dgm:t>
    </dgm:pt>
    <dgm:pt modelId="{9F6DB8B5-5D79-4E5A-8C34-877331B69540}" type="parTrans" cxnId="{28D39B6C-8C96-43A4-AB09-63AEBDDBD8C9}">
      <dgm:prSet/>
      <dgm:spPr/>
      <dgm:t>
        <a:bodyPr/>
        <a:lstStyle/>
        <a:p>
          <a:endParaRPr lang="en-US"/>
        </a:p>
      </dgm:t>
    </dgm:pt>
    <dgm:pt modelId="{98D4100D-413B-49F2-8F40-1687E72DF163}" type="sibTrans" cxnId="{28D39B6C-8C96-43A4-AB09-63AEBDDBD8C9}">
      <dgm:prSet/>
      <dgm:spPr/>
      <dgm:t>
        <a:bodyPr/>
        <a:lstStyle/>
        <a:p>
          <a:endParaRPr lang="en-US"/>
        </a:p>
      </dgm:t>
    </dgm:pt>
    <dgm:pt modelId="{BE8DF4F5-BE1D-4AC9-964A-B1B2A2509EF7}">
      <dgm:prSet phldrT="[Text]"/>
      <dgm:spPr>
        <a:solidFill>
          <a:schemeClr val="bg1">
            <a:alpha val="60000"/>
          </a:schemeClr>
        </a:solidFill>
      </dgm:spPr>
      <dgm:t>
        <a:bodyPr/>
        <a:lstStyle/>
        <a:p>
          <a:r>
            <a:rPr lang="en-US" b="1" dirty="0">
              <a:solidFill>
                <a:schemeClr val="tx1"/>
              </a:solidFill>
            </a:rPr>
            <a:t>98 countries incl. 18 SIDS and 30 LDCs</a:t>
          </a:r>
        </a:p>
      </dgm:t>
    </dgm:pt>
    <dgm:pt modelId="{2BC6C49B-9013-492C-A8B0-CA5065012ED6}" type="parTrans" cxnId="{83F1FD28-A58F-4A50-B274-377FAF6A3B2C}">
      <dgm:prSet/>
      <dgm:spPr/>
      <dgm:t>
        <a:bodyPr/>
        <a:lstStyle/>
        <a:p>
          <a:endParaRPr lang="en-US"/>
        </a:p>
      </dgm:t>
    </dgm:pt>
    <dgm:pt modelId="{49C023B9-D05E-4B1C-A485-5F3A543107A8}" type="sibTrans" cxnId="{83F1FD28-A58F-4A50-B274-377FAF6A3B2C}">
      <dgm:prSet/>
      <dgm:spPr/>
      <dgm:t>
        <a:bodyPr/>
        <a:lstStyle/>
        <a:p>
          <a:endParaRPr lang="en-US"/>
        </a:p>
      </dgm:t>
    </dgm:pt>
    <dgm:pt modelId="{65117029-D5C5-4FAA-9545-134F7B3DCFB2}">
      <dgm:prSet phldrT="[Text]"/>
      <dgm:spPr>
        <a:solidFill>
          <a:schemeClr val="bg1">
            <a:alpha val="60000"/>
          </a:schemeClr>
        </a:solidFill>
      </dgm:spPr>
      <dgm:t>
        <a:bodyPr/>
        <a:lstStyle/>
        <a:p>
          <a:r>
            <a:rPr lang="en-US" b="1" dirty="0">
              <a:solidFill>
                <a:schemeClr val="tx1"/>
              </a:solidFill>
            </a:rPr>
            <a:t>Serves the Paris Agreement since Jan 1 2019</a:t>
          </a:r>
        </a:p>
      </dgm:t>
    </dgm:pt>
    <dgm:pt modelId="{BE1B9F83-6BBD-4045-B3C4-B90CE19B4250}" type="parTrans" cxnId="{38CAFD8B-A6C4-427D-90EB-55FAFE211A18}">
      <dgm:prSet/>
      <dgm:spPr/>
      <dgm:t>
        <a:bodyPr/>
        <a:lstStyle/>
        <a:p>
          <a:endParaRPr lang="en-US"/>
        </a:p>
      </dgm:t>
    </dgm:pt>
    <dgm:pt modelId="{A4DE6A50-2C4B-4073-8E40-054F1536CFA7}" type="sibTrans" cxnId="{38CAFD8B-A6C4-427D-90EB-55FAFE211A18}">
      <dgm:prSet/>
      <dgm:spPr/>
      <dgm:t>
        <a:bodyPr/>
        <a:lstStyle/>
        <a:p>
          <a:endParaRPr lang="en-US"/>
        </a:p>
      </dgm:t>
    </dgm:pt>
    <dgm:pt modelId="{CCF63BE9-9627-4DA2-99E3-57411E1BEC5B}">
      <dgm:prSet phldrT="[Text]"/>
      <dgm:spPr>
        <a:solidFill>
          <a:schemeClr val="bg1">
            <a:alpha val="60000"/>
          </a:schemeClr>
        </a:solidFill>
      </dgm:spPr>
      <dgm:t>
        <a:bodyPr/>
        <a:lstStyle/>
        <a:p>
          <a:r>
            <a:rPr lang="en-US" b="1" dirty="0">
              <a:solidFill>
                <a:schemeClr val="tx1"/>
              </a:solidFill>
            </a:rPr>
            <a:t>US$248 Million of active pipeline (Nov 2019)</a:t>
          </a:r>
        </a:p>
      </dgm:t>
    </dgm:pt>
    <dgm:pt modelId="{AA4779A5-EAB0-4D9E-B42A-AF99763A3E17}" type="parTrans" cxnId="{5FEA23FA-2BC0-4798-A92A-15A4FBE72D3D}">
      <dgm:prSet/>
      <dgm:spPr/>
      <dgm:t>
        <a:bodyPr/>
        <a:lstStyle/>
        <a:p>
          <a:endParaRPr lang="en-US"/>
        </a:p>
      </dgm:t>
    </dgm:pt>
    <dgm:pt modelId="{1EB88B3B-487F-4A84-93DC-A8A91CD2467D}" type="sibTrans" cxnId="{5FEA23FA-2BC0-4798-A92A-15A4FBE72D3D}">
      <dgm:prSet/>
      <dgm:spPr/>
      <dgm:t>
        <a:bodyPr/>
        <a:lstStyle/>
        <a:p>
          <a:endParaRPr lang="en-US"/>
        </a:p>
      </dgm:t>
    </dgm:pt>
    <dgm:pt modelId="{BB2A9572-6AEF-4147-A86F-F66C09F86EB5}">
      <dgm:prSet phldrT="[Text]"/>
      <dgm:spPr>
        <a:solidFill>
          <a:schemeClr val="bg1">
            <a:alpha val="60000"/>
          </a:schemeClr>
        </a:solidFill>
      </dgm:spPr>
      <dgm:t>
        <a:bodyPr/>
        <a:lstStyle/>
        <a:p>
          <a:r>
            <a:rPr lang="en-US" b="1" i="0" dirty="0">
              <a:solidFill>
                <a:schemeClr val="tx1"/>
              </a:solidFill>
            </a:rPr>
            <a:t>8.7 million direct beneficiaries</a:t>
          </a:r>
          <a:endParaRPr lang="en-US" b="1" dirty="0">
            <a:solidFill>
              <a:schemeClr val="tx1"/>
            </a:solidFill>
          </a:endParaRPr>
        </a:p>
      </dgm:t>
    </dgm:pt>
    <dgm:pt modelId="{72120A1C-0E6B-4BB0-920D-8EEB4C388334}" type="parTrans" cxnId="{FE91FF7D-9A91-429C-BF65-A14A768B002E}">
      <dgm:prSet/>
      <dgm:spPr/>
      <dgm:t>
        <a:bodyPr/>
        <a:lstStyle/>
        <a:p>
          <a:endParaRPr lang="en-US"/>
        </a:p>
      </dgm:t>
    </dgm:pt>
    <dgm:pt modelId="{3FE0AF1F-6D95-4DD5-BFFF-B7E216D81F71}" type="sibTrans" cxnId="{FE91FF7D-9A91-429C-BF65-A14A768B002E}">
      <dgm:prSet/>
      <dgm:spPr/>
      <dgm:t>
        <a:bodyPr/>
        <a:lstStyle/>
        <a:p>
          <a:endParaRPr lang="en-US"/>
        </a:p>
      </dgm:t>
    </dgm:pt>
    <dgm:pt modelId="{2462ADCF-1478-4025-8D87-8593493FF555}">
      <dgm:prSet phldrT="[Text]"/>
      <dgm:spPr>
        <a:solidFill>
          <a:schemeClr val="tx1">
            <a:alpha val="26000"/>
          </a:schemeClr>
        </a:solidFill>
      </dgm:spPr>
      <dgm:t>
        <a:bodyPr/>
        <a:lstStyle/>
        <a:p>
          <a:r>
            <a:rPr lang="en-US" b="1" dirty="0">
              <a:solidFill>
                <a:schemeClr val="tx1"/>
              </a:solidFill>
            </a:rPr>
            <a:t>49 Implementing entities incl. 31 NIEs</a:t>
          </a:r>
        </a:p>
      </dgm:t>
    </dgm:pt>
    <dgm:pt modelId="{44F16992-2CA6-41F9-981B-3AA247255CE4}" type="parTrans" cxnId="{FC06E5E8-6A43-4094-A8A4-F2F2CD5B1228}">
      <dgm:prSet/>
      <dgm:spPr/>
      <dgm:t>
        <a:bodyPr/>
        <a:lstStyle/>
        <a:p>
          <a:endParaRPr lang="en-US"/>
        </a:p>
      </dgm:t>
    </dgm:pt>
    <dgm:pt modelId="{3B3BE3B1-EAAC-4074-84E6-52840A9847F5}" type="sibTrans" cxnId="{FC06E5E8-6A43-4094-A8A4-F2F2CD5B1228}">
      <dgm:prSet/>
      <dgm:spPr/>
      <dgm:t>
        <a:bodyPr/>
        <a:lstStyle/>
        <a:p>
          <a:endParaRPr lang="en-US"/>
        </a:p>
      </dgm:t>
    </dgm:pt>
    <dgm:pt modelId="{7EFB3316-5F2B-48B0-B3A3-92BCBE7072E4}">
      <dgm:prSet phldrT="[Text]"/>
      <dgm:spPr>
        <a:solidFill>
          <a:schemeClr val="bg1">
            <a:alpha val="60000"/>
          </a:schemeClr>
        </a:solidFill>
      </dgm:spPr>
      <dgm:t>
        <a:bodyPr/>
        <a:lstStyle/>
        <a:p>
          <a:r>
            <a:rPr lang="en-US" b="1" dirty="0">
              <a:solidFill>
                <a:schemeClr val="tx1"/>
              </a:solidFill>
            </a:rPr>
            <a:t>Pioneer of the direct access modality</a:t>
          </a:r>
        </a:p>
      </dgm:t>
    </dgm:pt>
    <dgm:pt modelId="{7E21B5F7-3F6D-4F84-93EC-B7654BEC7E75}" type="parTrans" cxnId="{D6D325A1-BD52-4733-B102-16BFE37BA1AD}">
      <dgm:prSet/>
      <dgm:spPr/>
      <dgm:t>
        <a:bodyPr/>
        <a:lstStyle/>
        <a:p>
          <a:endParaRPr lang="en-US"/>
        </a:p>
      </dgm:t>
    </dgm:pt>
    <dgm:pt modelId="{DC76D2D3-2418-4825-908D-1C1BE88BEEE0}" type="sibTrans" cxnId="{D6D325A1-BD52-4733-B102-16BFE37BA1AD}">
      <dgm:prSet/>
      <dgm:spPr/>
      <dgm:t>
        <a:bodyPr/>
        <a:lstStyle/>
        <a:p>
          <a:endParaRPr lang="en-US"/>
        </a:p>
      </dgm:t>
    </dgm:pt>
    <dgm:pt modelId="{261FD778-4890-43B4-95B1-531662ED382D}">
      <dgm:prSet phldrT="[Text]"/>
      <dgm:spPr>
        <a:solidFill>
          <a:schemeClr val="bg1">
            <a:alpha val="60000"/>
          </a:schemeClr>
        </a:solidFill>
      </dgm:spPr>
      <dgm:t>
        <a:bodyPr/>
        <a:lstStyle/>
        <a:p>
          <a:r>
            <a:rPr lang="en-US" b="1" dirty="0">
              <a:solidFill>
                <a:schemeClr val="tx1"/>
              </a:solidFill>
            </a:rPr>
            <a:t>US$200 Million in agric. and food security </a:t>
          </a:r>
        </a:p>
      </dgm:t>
    </dgm:pt>
    <dgm:pt modelId="{21AFBE31-8711-4CBE-A97E-E636F6FD63F0}" type="parTrans" cxnId="{D2445004-E1C3-4AB3-AB19-1AF81F002F00}">
      <dgm:prSet/>
      <dgm:spPr/>
      <dgm:t>
        <a:bodyPr/>
        <a:lstStyle/>
        <a:p>
          <a:endParaRPr lang="en-US"/>
        </a:p>
      </dgm:t>
    </dgm:pt>
    <dgm:pt modelId="{9FD84684-DEAE-4326-BA9C-46BDBF19F47E}" type="sibTrans" cxnId="{D2445004-E1C3-4AB3-AB19-1AF81F002F00}">
      <dgm:prSet/>
      <dgm:spPr/>
      <dgm:t>
        <a:bodyPr/>
        <a:lstStyle/>
        <a:p>
          <a:endParaRPr lang="en-US"/>
        </a:p>
      </dgm:t>
    </dgm:pt>
    <dgm:pt modelId="{7EB6643F-FD6D-4B3A-9BDA-45579EB49AC6}" type="pres">
      <dgm:prSet presAssocID="{72169D80-E540-4498-A0F4-D4BEF34D6811}" presName="diagram" presStyleCnt="0">
        <dgm:presLayoutVars>
          <dgm:dir/>
          <dgm:resizeHandles val="exact"/>
        </dgm:presLayoutVars>
      </dgm:prSet>
      <dgm:spPr/>
    </dgm:pt>
    <dgm:pt modelId="{7E7D81E4-B8F9-4579-944A-17262C4662D9}" type="pres">
      <dgm:prSet presAssocID="{6008FF2B-575B-4879-9CDF-B8C2A28835AF}" presName="node" presStyleLbl="node1" presStyleIdx="0" presStyleCnt="8">
        <dgm:presLayoutVars>
          <dgm:bulletEnabled val="1"/>
        </dgm:presLayoutVars>
      </dgm:prSet>
      <dgm:spPr/>
    </dgm:pt>
    <dgm:pt modelId="{99026F66-4B45-4F22-BDAA-F294A16DA12A}" type="pres">
      <dgm:prSet presAssocID="{98D4100D-413B-49F2-8F40-1687E72DF163}" presName="sibTrans" presStyleCnt="0"/>
      <dgm:spPr/>
    </dgm:pt>
    <dgm:pt modelId="{EADB5F14-151B-46F6-9916-6348DB537A80}" type="pres">
      <dgm:prSet presAssocID="{BB2A9572-6AEF-4147-A86F-F66C09F86EB5}" presName="node" presStyleLbl="node1" presStyleIdx="1" presStyleCnt="8">
        <dgm:presLayoutVars>
          <dgm:bulletEnabled val="1"/>
        </dgm:presLayoutVars>
      </dgm:prSet>
      <dgm:spPr/>
    </dgm:pt>
    <dgm:pt modelId="{F85C0CEA-B299-4885-BA0B-F483073AB3CF}" type="pres">
      <dgm:prSet presAssocID="{3FE0AF1F-6D95-4DD5-BFFF-B7E216D81F71}" presName="sibTrans" presStyleCnt="0"/>
      <dgm:spPr/>
    </dgm:pt>
    <dgm:pt modelId="{32A21095-8F62-4F87-9635-44575F91D389}" type="pres">
      <dgm:prSet presAssocID="{BE8DF4F5-BE1D-4AC9-964A-B1B2A2509EF7}" presName="node" presStyleLbl="node1" presStyleIdx="2" presStyleCnt="8">
        <dgm:presLayoutVars>
          <dgm:bulletEnabled val="1"/>
        </dgm:presLayoutVars>
      </dgm:prSet>
      <dgm:spPr/>
    </dgm:pt>
    <dgm:pt modelId="{7B5D702B-CE93-49AE-A47E-0C86639870BA}" type="pres">
      <dgm:prSet presAssocID="{49C023B9-D05E-4B1C-A485-5F3A543107A8}" presName="sibTrans" presStyleCnt="0"/>
      <dgm:spPr/>
    </dgm:pt>
    <dgm:pt modelId="{843CD02E-CD42-4AF2-BD17-9B719C87BBA8}" type="pres">
      <dgm:prSet presAssocID="{7EFB3316-5F2B-48B0-B3A3-92BCBE7072E4}" presName="node" presStyleLbl="node1" presStyleIdx="3" presStyleCnt="8">
        <dgm:presLayoutVars>
          <dgm:bulletEnabled val="1"/>
        </dgm:presLayoutVars>
      </dgm:prSet>
      <dgm:spPr/>
    </dgm:pt>
    <dgm:pt modelId="{BAE097C3-654C-4A37-B667-EB9630885EAD}" type="pres">
      <dgm:prSet presAssocID="{DC76D2D3-2418-4825-908D-1C1BE88BEEE0}" presName="sibTrans" presStyleCnt="0"/>
      <dgm:spPr/>
    </dgm:pt>
    <dgm:pt modelId="{28D25937-C451-4D9A-B2F5-EED86C8FC0BE}" type="pres">
      <dgm:prSet presAssocID="{2462ADCF-1478-4025-8D87-8593493FF555}" presName="node" presStyleLbl="node1" presStyleIdx="4" presStyleCnt="8">
        <dgm:presLayoutVars>
          <dgm:bulletEnabled val="1"/>
        </dgm:presLayoutVars>
      </dgm:prSet>
      <dgm:spPr/>
    </dgm:pt>
    <dgm:pt modelId="{C3BE3671-3763-4548-9118-73CC233F1AD6}" type="pres">
      <dgm:prSet presAssocID="{3B3BE3B1-EAAC-4074-84E6-52840A9847F5}" presName="sibTrans" presStyleCnt="0"/>
      <dgm:spPr/>
    </dgm:pt>
    <dgm:pt modelId="{268053EF-68BF-4E14-A34E-977A14DB71B0}" type="pres">
      <dgm:prSet presAssocID="{65117029-D5C5-4FAA-9545-134F7B3DCFB2}" presName="node" presStyleLbl="node1" presStyleIdx="5" presStyleCnt="8">
        <dgm:presLayoutVars>
          <dgm:bulletEnabled val="1"/>
        </dgm:presLayoutVars>
      </dgm:prSet>
      <dgm:spPr/>
    </dgm:pt>
    <dgm:pt modelId="{C019D7B4-00D2-46EB-822D-8129868EDD08}" type="pres">
      <dgm:prSet presAssocID="{A4DE6A50-2C4B-4073-8E40-054F1536CFA7}" presName="sibTrans" presStyleCnt="0"/>
      <dgm:spPr/>
    </dgm:pt>
    <dgm:pt modelId="{821E44DC-2600-45E9-A5B2-1B29F2C9BF9A}" type="pres">
      <dgm:prSet presAssocID="{CCF63BE9-9627-4DA2-99E3-57411E1BEC5B}" presName="node" presStyleLbl="node1" presStyleIdx="6" presStyleCnt="8">
        <dgm:presLayoutVars>
          <dgm:bulletEnabled val="1"/>
        </dgm:presLayoutVars>
      </dgm:prSet>
      <dgm:spPr/>
    </dgm:pt>
    <dgm:pt modelId="{872AEC43-6C7B-4405-AF22-4A9A02C63C03}" type="pres">
      <dgm:prSet presAssocID="{1EB88B3B-487F-4A84-93DC-A8A91CD2467D}" presName="sibTrans" presStyleCnt="0"/>
      <dgm:spPr/>
    </dgm:pt>
    <dgm:pt modelId="{E576A6F2-7C13-4B41-80F4-3FFE446B5DDA}" type="pres">
      <dgm:prSet presAssocID="{261FD778-4890-43B4-95B1-531662ED382D}" presName="node" presStyleLbl="node1" presStyleIdx="7" presStyleCnt="8">
        <dgm:presLayoutVars>
          <dgm:bulletEnabled val="1"/>
        </dgm:presLayoutVars>
      </dgm:prSet>
      <dgm:spPr/>
    </dgm:pt>
  </dgm:ptLst>
  <dgm:cxnLst>
    <dgm:cxn modelId="{D2445004-E1C3-4AB3-AB19-1AF81F002F00}" srcId="{72169D80-E540-4498-A0F4-D4BEF34D6811}" destId="{261FD778-4890-43B4-95B1-531662ED382D}" srcOrd="7" destOrd="0" parTransId="{21AFBE31-8711-4CBE-A97E-E636F6FD63F0}" sibTransId="{9FD84684-DEAE-4326-BA9C-46BDBF19F47E}"/>
    <dgm:cxn modelId="{ED321D08-0352-4A5A-B4B2-AD9944718D05}" type="presOf" srcId="{7EFB3316-5F2B-48B0-B3A3-92BCBE7072E4}" destId="{843CD02E-CD42-4AF2-BD17-9B719C87BBA8}" srcOrd="0" destOrd="0" presId="urn:microsoft.com/office/officeart/2005/8/layout/default"/>
    <dgm:cxn modelId="{73C5C725-CD40-4AA7-8FAD-A5EBA0408A09}" type="presOf" srcId="{2462ADCF-1478-4025-8D87-8593493FF555}" destId="{28D25937-C451-4D9A-B2F5-EED86C8FC0BE}" srcOrd="0" destOrd="0" presId="urn:microsoft.com/office/officeart/2005/8/layout/default"/>
    <dgm:cxn modelId="{83F1FD28-A58F-4A50-B274-377FAF6A3B2C}" srcId="{72169D80-E540-4498-A0F4-D4BEF34D6811}" destId="{BE8DF4F5-BE1D-4AC9-964A-B1B2A2509EF7}" srcOrd="2" destOrd="0" parTransId="{2BC6C49B-9013-492C-A8B0-CA5065012ED6}" sibTransId="{49C023B9-D05E-4B1C-A485-5F3A543107A8}"/>
    <dgm:cxn modelId="{28D39B6C-8C96-43A4-AB09-63AEBDDBD8C9}" srcId="{72169D80-E540-4498-A0F4-D4BEF34D6811}" destId="{6008FF2B-575B-4879-9CDF-B8C2A28835AF}" srcOrd="0" destOrd="0" parTransId="{9F6DB8B5-5D79-4E5A-8C34-877331B69540}" sibTransId="{98D4100D-413B-49F2-8F40-1687E72DF163}"/>
    <dgm:cxn modelId="{664D7A56-4C19-490F-8B48-DF29EE0CAD14}" type="presOf" srcId="{65117029-D5C5-4FAA-9545-134F7B3DCFB2}" destId="{268053EF-68BF-4E14-A34E-977A14DB71B0}" srcOrd="0" destOrd="0" presId="urn:microsoft.com/office/officeart/2005/8/layout/default"/>
    <dgm:cxn modelId="{FE91FF7D-9A91-429C-BF65-A14A768B002E}" srcId="{72169D80-E540-4498-A0F4-D4BEF34D6811}" destId="{BB2A9572-6AEF-4147-A86F-F66C09F86EB5}" srcOrd="1" destOrd="0" parTransId="{72120A1C-0E6B-4BB0-920D-8EEB4C388334}" sibTransId="{3FE0AF1F-6D95-4DD5-BFFF-B7E216D81F71}"/>
    <dgm:cxn modelId="{8F5CDF86-791D-49F5-A588-97388F85D9D2}" type="presOf" srcId="{6008FF2B-575B-4879-9CDF-B8C2A28835AF}" destId="{7E7D81E4-B8F9-4579-944A-17262C4662D9}" srcOrd="0" destOrd="0" presId="urn:microsoft.com/office/officeart/2005/8/layout/default"/>
    <dgm:cxn modelId="{38CAFD8B-A6C4-427D-90EB-55FAFE211A18}" srcId="{72169D80-E540-4498-A0F4-D4BEF34D6811}" destId="{65117029-D5C5-4FAA-9545-134F7B3DCFB2}" srcOrd="5" destOrd="0" parTransId="{BE1B9F83-6BBD-4045-B3C4-B90CE19B4250}" sibTransId="{A4DE6A50-2C4B-4073-8E40-054F1536CFA7}"/>
    <dgm:cxn modelId="{2E66DE8C-0796-429C-BFB3-98081DECBD12}" type="presOf" srcId="{72169D80-E540-4498-A0F4-D4BEF34D6811}" destId="{7EB6643F-FD6D-4B3A-9BDA-45579EB49AC6}" srcOrd="0" destOrd="0" presId="urn:microsoft.com/office/officeart/2005/8/layout/default"/>
    <dgm:cxn modelId="{D6D325A1-BD52-4733-B102-16BFE37BA1AD}" srcId="{72169D80-E540-4498-A0F4-D4BEF34D6811}" destId="{7EFB3316-5F2B-48B0-B3A3-92BCBE7072E4}" srcOrd="3" destOrd="0" parTransId="{7E21B5F7-3F6D-4F84-93EC-B7654BEC7E75}" sibTransId="{DC76D2D3-2418-4825-908D-1C1BE88BEEE0}"/>
    <dgm:cxn modelId="{A385A1B4-38CB-4BA4-8B82-D3243C97233E}" type="presOf" srcId="{BB2A9572-6AEF-4147-A86F-F66C09F86EB5}" destId="{EADB5F14-151B-46F6-9916-6348DB537A80}" srcOrd="0" destOrd="0" presId="urn:microsoft.com/office/officeart/2005/8/layout/default"/>
    <dgm:cxn modelId="{00A87DBB-7F84-4EB3-8C21-410DE30750C0}" type="presOf" srcId="{BE8DF4F5-BE1D-4AC9-964A-B1B2A2509EF7}" destId="{32A21095-8F62-4F87-9635-44575F91D389}" srcOrd="0" destOrd="0" presId="urn:microsoft.com/office/officeart/2005/8/layout/default"/>
    <dgm:cxn modelId="{3F5152D5-7E6E-4DED-AA1A-03DD43BE7368}" type="presOf" srcId="{CCF63BE9-9627-4DA2-99E3-57411E1BEC5B}" destId="{821E44DC-2600-45E9-A5B2-1B29F2C9BF9A}" srcOrd="0" destOrd="0" presId="urn:microsoft.com/office/officeart/2005/8/layout/default"/>
    <dgm:cxn modelId="{FC06E5E8-6A43-4094-A8A4-F2F2CD5B1228}" srcId="{72169D80-E540-4498-A0F4-D4BEF34D6811}" destId="{2462ADCF-1478-4025-8D87-8593493FF555}" srcOrd="4" destOrd="0" parTransId="{44F16992-2CA6-41F9-981B-3AA247255CE4}" sibTransId="{3B3BE3B1-EAAC-4074-84E6-52840A9847F5}"/>
    <dgm:cxn modelId="{5FEA23FA-2BC0-4798-A92A-15A4FBE72D3D}" srcId="{72169D80-E540-4498-A0F4-D4BEF34D6811}" destId="{CCF63BE9-9627-4DA2-99E3-57411E1BEC5B}" srcOrd="6" destOrd="0" parTransId="{AA4779A5-EAB0-4D9E-B42A-AF99763A3E17}" sibTransId="{1EB88B3B-487F-4A84-93DC-A8A91CD2467D}"/>
    <dgm:cxn modelId="{E06D87FD-EC8F-4EE4-BBF1-4D5040FD7088}" type="presOf" srcId="{261FD778-4890-43B4-95B1-531662ED382D}" destId="{E576A6F2-7C13-4B41-80F4-3FFE446B5DDA}" srcOrd="0" destOrd="0" presId="urn:microsoft.com/office/officeart/2005/8/layout/default"/>
    <dgm:cxn modelId="{24D33425-3E15-449A-A94D-CE13F9580DB1}" type="presParOf" srcId="{7EB6643F-FD6D-4B3A-9BDA-45579EB49AC6}" destId="{7E7D81E4-B8F9-4579-944A-17262C4662D9}" srcOrd="0" destOrd="0" presId="urn:microsoft.com/office/officeart/2005/8/layout/default"/>
    <dgm:cxn modelId="{4CFA9268-920D-44AE-9541-D9422A724113}" type="presParOf" srcId="{7EB6643F-FD6D-4B3A-9BDA-45579EB49AC6}" destId="{99026F66-4B45-4F22-BDAA-F294A16DA12A}" srcOrd="1" destOrd="0" presId="urn:microsoft.com/office/officeart/2005/8/layout/default"/>
    <dgm:cxn modelId="{A9961455-DB3B-4313-8327-9FB973933CB2}" type="presParOf" srcId="{7EB6643F-FD6D-4B3A-9BDA-45579EB49AC6}" destId="{EADB5F14-151B-46F6-9916-6348DB537A80}" srcOrd="2" destOrd="0" presId="urn:microsoft.com/office/officeart/2005/8/layout/default"/>
    <dgm:cxn modelId="{E4EFC8B1-D03E-4ADC-A52C-F9A1DB133257}" type="presParOf" srcId="{7EB6643F-FD6D-4B3A-9BDA-45579EB49AC6}" destId="{F85C0CEA-B299-4885-BA0B-F483073AB3CF}" srcOrd="3" destOrd="0" presId="urn:microsoft.com/office/officeart/2005/8/layout/default"/>
    <dgm:cxn modelId="{BD094A44-829C-4761-803A-EBC87A3C9547}" type="presParOf" srcId="{7EB6643F-FD6D-4B3A-9BDA-45579EB49AC6}" destId="{32A21095-8F62-4F87-9635-44575F91D389}" srcOrd="4" destOrd="0" presId="urn:microsoft.com/office/officeart/2005/8/layout/default"/>
    <dgm:cxn modelId="{7572F2C3-4EF5-4833-924E-3E8EE7B10482}" type="presParOf" srcId="{7EB6643F-FD6D-4B3A-9BDA-45579EB49AC6}" destId="{7B5D702B-CE93-49AE-A47E-0C86639870BA}" srcOrd="5" destOrd="0" presId="urn:microsoft.com/office/officeart/2005/8/layout/default"/>
    <dgm:cxn modelId="{B22F9C2F-5C3D-4D10-9014-FFA5718193A1}" type="presParOf" srcId="{7EB6643F-FD6D-4B3A-9BDA-45579EB49AC6}" destId="{843CD02E-CD42-4AF2-BD17-9B719C87BBA8}" srcOrd="6" destOrd="0" presId="urn:microsoft.com/office/officeart/2005/8/layout/default"/>
    <dgm:cxn modelId="{B386A3A5-EDDE-43C7-A631-9D3049AF77A0}" type="presParOf" srcId="{7EB6643F-FD6D-4B3A-9BDA-45579EB49AC6}" destId="{BAE097C3-654C-4A37-B667-EB9630885EAD}" srcOrd="7" destOrd="0" presId="urn:microsoft.com/office/officeart/2005/8/layout/default"/>
    <dgm:cxn modelId="{37C21180-B66A-467F-9EFD-91BA34E8B817}" type="presParOf" srcId="{7EB6643F-FD6D-4B3A-9BDA-45579EB49AC6}" destId="{28D25937-C451-4D9A-B2F5-EED86C8FC0BE}" srcOrd="8" destOrd="0" presId="urn:microsoft.com/office/officeart/2005/8/layout/default"/>
    <dgm:cxn modelId="{C25B1F3C-E1A6-486C-8242-2C6664EA3EA6}" type="presParOf" srcId="{7EB6643F-FD6D-4B3A-9BDA-45579EB49AC6}" destId="{C3BE3671-3763-4548-9118-73CC233F1AD6}" srcOrd="9" destOrd="0" presId="urn:microsoft.com/office/officeart/2005/8/layout/default"/>
    <dgm:cxn modelId="{40431273-507F-41C7-BBCC-A9D729900BEE}" type="presParOf" srcId="{7EB6643F-FD6D-4B3A-9BDA-45579EB49AC6}" destId="{268053EF-68BF-4E14-A34E-977A14DB71B0}" srcOrd="10" destOrd="0" presId="urn:microsoft.com/office/officeart/2005/8/layout/default"/>
    <dgm:cxn modelId="{1E1BB5EA-3D3A-41E4-B89F-0B67BACC7D9C}" type="presParOf" srcId="{7EB6643F-FD6D-4B3A-9BDA-45579EB49AC6}" destId="{C019D7B4-00D2-46EB-822D-8129868EDD08}" srcOrd="11" destOrd="0" presId="urn:microsoft.com/office/officeart/2005/8/layout/default"/>
    <dgm:cxn modelId="{71969728-DA7A-468F-97B8-73C99D4D015F}" type="presParOf" srcId="{7EB6643F-FD6D-4B3A-9BDA-45579EB49AC6}" destId="{821E44DC-2600-45E9-A5B2-1B29F2C9BF9A}" srcOrd="12" destOrd="0" presId="urn:microsoft.com/office/officeart/2005/8/layout/default"/>
    <dgm:cxn modelId="{AA31C3AD-616C-4476-8BF5-7A5DE4C03050}" type="presParOf" srcId="{7EB6643F-FD6D-4B3A-9BDA-45579EB49AC6}" destId="{872AEC43-6C7B-4405-AF22-4A9A02C63C03}" srcOrd="13" destOrd="0" presId="urn:microsoft.com/office/officeart/2005/8/layout/default"/>
    <dgm:cxn modelId="{D43BC863-9775-41AB-A83C-C1374D8A72EB}" type="presParOf" srcId="{7EB6643F-FD6D-4B3A-9BDA-45579EB49AC6}" destId="{E576A6F2-7C13-4B41-80F4-3FFE446B5DDA}"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D81E4-B8F9-4579-944A-17262C4662D9}">
      <dsp:nvSpPr>
        <dsp:cNvPr id="0" name=""/>
        <dsp:cNvSpPr/>
      </dsp:nvSpPr>
      <dsp:spPr>
        <a:xfrm>
          <a:off x="3147" y="876593"/>
          <a:ext cx="2497187" cy="1498312"/>
        </a:xfrm>
        <a:prstGeom prst="rect">
          <a:avLst/>
        </a:prstGeom>
        <a:solidFill>
          <a:schemeClr val="tx1">
            <a:alpha val="2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100 concrete adaptation projects for total US$720 Million</a:t>
          </a:r>
        </a:p>
      </dsp:txBody>
      <dsp:txXfrm>
        <a:off x="3147" y="876593"/>
        <a:ext cx="2497187" cy="1498312"/>
      </dsp:txXfrm>
    </dsp:sp>
    <dsp:sp modelId="{EADB5F14-151B-46F6-9916-6348DB537A80}">
      <dsp:nvSpPr>
        <dsp:cNvPr id="0" name=""/>
        <dsp:cNvSpPr/>
      </dsp:nvSpPr>
      <dsp:spPr>
        <a:xfrm>
          <a:off x="2750053" y="876593"/>
          <a:ext cx="2497187" cy="1498312"/>
        </a:xfrm>
        <a:prstGeom prst="rect">
          <a:avLst/>
        </a:prstGeom>
        <a:solidFill>
          <a:schemeClr val="bg1">
            <a:alpha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kern="1200" dirty="0">
              <a:solidFill>
                <a:schemeClr val="tx1"/>
              </a:solidFill>
            </a:rPr>
            <a:t>8.7 million direct beneficiaries</a:t>
          </a:r>
          <a:endParaRPr lang="en-US" sz="2300" b="1" kern="1200" dirty="0">
            <a:solidFill>
              <a:schemeClr val="tx1"/>
            </a:solidFill>
          </a:endParaRPr>
        </a:p>
      </dsp:txBody>
      <dsp:txXfrm>
        <a:off x="2750053" y="876593"/>
        <a:ext cx="2497187" cy="1498312"/>
      </dsp:txXfrm>
    </dsp:sp>
    <dsp:sp modelId="{32A21095-8F62-4F87-9635-44575F91D389}">
      <dsp:nvSpPr>
        <dsp:cNvPr id="0" name=""/>
        <dsp:cNvSpPr/>
      </dsp:nvSpPr>
      <dsp:spPr>
        <a:xfrm>
          <a:off x="5496959" y="876593"/>
          <a:ext cx="2497187" cy="1498312"/>
        </a:xfrm>
        <a:prstGeom prst="rect">
          <a:avLst/>
        </a:prstGeom>
        <a:solidFill>
          <a:schemeClr val="bg1">
            <a:alpha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98 countries incl. 18 SIDS and 30 LDCs</a:t>
          </a:r>
        </a:p>
      </dsp:txBody>
      <dsp:txXfrm>
        <a:off x="5496959" y="876593"/>
        <a:ext cx="2497187" cy="1498312"/>
      </dsp:txXfrm>
    </dsp:sp>
    <dsp:sp modelId="{843CD02E-CD42-4AF2-BD17-9B719C87BBA8}">
      <dsp:nvSpPr>
        <dsp:cNvPr id="0" name=""/>
        <dsp:cNvSpPr/>
      </dsp:nvSpPr>
      <dsp:spPr>
        <a:xfrm>
          <a:off x="8243865" y="876593"/>
          <a:ext cx="2497187" cy="1498312"/>
        </a:xfrm>
        <a:prstGeom prst="rect">
          <a:avLst/>
        </a:prstGeom>
        <a:solidFill>
          <a:schemeClr val="bg1">
            <a:alpha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Pioneer of the direct access modality</a:t>
          </a:r>
        </a:p>
      </dsp:txBody>
      <dsp:txXfrm>
        <a:off x="8243865" y="876593"/>
        <a:ext cx="2497187" cy="1498312"/>
      </dsp:txXfrm>
    </dsp:sp>
    <dsp:sp modelId="{28D25937-C451-4D9A-B2F5-EED86C8FC0BE}">
      <dsp:nvSpPr>
        <dsp:cNvPr id="0" name=""/>
        <dsp:cNvSpPr/>
      </dsp:nvSpPr>
      <dsp:spPr>
        <a:xfrm>
          <a:off x="3147" y="2624624"/>
          <a:ext cx="2497187" cy="1498312"/>
        </a:xfrm>
        <a:prstGeom prst="rect">
          <a:avLst/>
        </a:prstGeom>
        <a:solidFill>
          <a:schemeClr val="tx1">
            <a:alpha val="2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49 Implementing entities incl. 31 NIEs</a:t>
          </a:r>
        </a:p>
      </dsp:txBody>
      <dsp:txXfrm>
        <a:off x="3147" y="2624624"/>
        <a:ext cx="2497187" cy="1498312"/>
      </dsp:txXfrm>
    </dsp:sp>
    <dsp:sp modelId="{268053EF-68BF-4E14-A34E-977A14DB71B0}">
      <dsp:nvSpPr>
        <dsp:cNvPr id="0" name=""/>
        <dsp:cNvSpPr/>
      </dsp:nvSpPr>
      <dsp:spPr>
        <a:xfrm>
          <a:off x="2750053" y="2624624"/>
          <a:ext cx="2497187" cy="1498312"/>
        </a:xfrm>
        <a:prstGeom prst="rect">
          <a:avLst/>
        </a:prstGeom>
        <a:solidFill>
          <a:schemeClr val="bg1">
            <a:alpha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Serves the Paris Agreement since Jan 1 2019</a:t>
          </a:r>
        </a:p>
      </dsp:txBody>
      <dsp:txXfrm>
        <a:off x="2750053" y="2624624"/>
        <a:ext cx="2497187" cy="1498312"/>
      </dsp:txXfrm>
    </dsp:sp>
    <dsp:sp modelId="{821E44DC-2600-45E9-A5B2-1B29F2C9BF9A}">
      <dsp:nvSpPr>
        <dsp:cNvPr id="0" name=""/>
        <dsp:cNvSpPr/>
      </dsp:nvSpPr>
      <dsp:spPr>
        <a:xfrm>
          <a:off x="5496959" y="2624624"/>
          <a:ext cx="2497187" cy="1498312"/>
        </a:xfrm>
        <a:prstGeom prst="rect">
          <a:avLst/>
        </a:prstGeom>
        <a:solidFill>
          <a:schemeClr val="bg1">
            <a:alpha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US$248 Million of active pipeline (Nov 2019)</a:t>
          </a:r>
        </a:p>
      </dsp:txBody>
      <dsp:txXfrm>
        <a:off x="5496959" y="2624624"/>
        <a:ext cx="2497187" cy="1498312"/>
      </dsp:txXfrm>
    </dsp:sp>
    <dsp:sp modelId="{E576A6F2-7C13-4B41-80F4-3FFE446B5DDA}">
      <dsp:nvSpPr>
        <dsp:cNvPr id="0" name=""/>
        <dsp:cNvSpPr/>
      </dsp:nvSpPr>
      <dsp:spPr>
        <a:xfrm>
          <a:off x="8243865" y="2624624"/>
          <a:ext cx="2497187" cy="1498312"/>
        </a:xfrm>
        <a:prstGeom prst="rect">
          <a:avLst/>
        </a:prstGeom>
        <a:solidFill>
          <a:schemeClr val="bg1">
            <a:alpha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US$200 Million in agric. and food security </a:t>
          </a:r>
        </a:p>
      </dsp:txBody>
      <dsp:txXfrm>
        <a:off x="8243865" y="2624624"/>
        <a:ext cx="2497187" cy="14983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0AE0B454-5E37-4F46-89A4-C418D5C959D2}" type="datetimeFigureOut">
              <a:rPr lang="en-US" smtClean="0"/>
              <a:pPr/>
              <a:t>12/5/2019</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07886F13-EAB3-402C-808B-9997C9A56FE0}" type="slidenum">
              <a:rPr lang="en-US" smtClean="0"/>
              <a:pPr/>
              <a:t>‹#›</a:t>
            </a:fld>
            <a:endParaRPr lang="en-US"/>
          </a:p>
        </p:txBody>
      </p:sp>
    </p:spTree>
    <p:extLst>
      <p:ext uri="{BB962C8B-B14F-4D97-AF65-F5344CB8AC3E}">
        <p14:creationId xmlns:p14="http://schemas.microsoft.com/office/powerpoint/2010/main" val="4272902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34DA6A96-2233-40FB-B6B9-DEAABF55839C}" type="datetimeFigureOut">
              <a:rPr lang="en-US" smtClean="0"/>
              <a:pPr/>
              <a:t>12/5/2019</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41B28DB0-E88B-4B89-BA81-D78B32BEBE4A}" type="slidenum">
              <a:rPr lang="en-US" smtClean="0"/>
              <a:pPr/>
              <a:t>‹#›</a:t>
            </a:fld>
            <a:endParaRPr lang="en-US"/>
          </a:p>
        </p:txBody>
      </p:sp>
    </p:spTree>
    <p:extLst>
      <p:ext uri="{BB962C8B-B14F-4D97-AF65-F5344CB8AC3E}">
        <p14:creationId xmlns:p14="http://schemas.microsoft.com/office/powerpoint/2010/main" val="3827657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542409-6A04-4DC6-AC3A-D3758287A8F2}" type="slidenum">
              <a:rPr kumimoji="0" lang="en-US" sz="1300" b="0" i="0" u="none" strike="noStrike" kern="1200" cap="none" spc="0" normalizeH="0" baseline="0" noProof="0" smtClean="0">
                <a:ln>
                  <a:noFill/>
                </a:ln>
                <a:solidFill>
                  <a:srgbClr val="4D3E2F"/>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srgbClr val="4D3E2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388869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7652" name="Slide Number Placeholder 3"/>
          <p:cNvSpPr>
            <a:spLocks noGrp="1"/>
          </p:cNvSpPr>
          <p:nvPr>
            <p:ph type="sldNum" sz="quarter" idx="5"/>
          </p:nvPr>
        </p:nvSpPr>
        <p:spPr bwMode="auto">
          <a:noFill/>
          <a:ln>
            <a:miter lim="800000"/>
            <a:headEnd/>
            <a:tailEnd/>
          </a:ln>
        </p:spPr>
        <p:txBody>
          <a:bodyPr/>
          <a:lstStyle/>
          <a:p>
            <a:fld id="{63A3FAF4-3ECB-475F-8B3A-935AFC619175}" type="slidenum">
              <a:rPr lang="en-US"/>
              <a:pPr/>
              <a:t>2</a:t>
            </a:fld>
            <a:endParaRPr lang="en-US"/>
          </a:p>
        </p:txBody>
      </p:sp>
    </p:spTree>
    <p:extLst>
      <p:ext uri="{BB962C8B-B14F-4D97-AF65-F5344CB8AC3E}">
        <p14:creationId xmlns:p14="http://schemas.microsoft.com/office/powerpoint/2010/main" val="2903521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7652" name="Slide Number Placeholder 3"/>
          <p:cNvSpPr>
            <a:spLocks noGrp="1"/>
          </p:cNvSpPr>
          <p:nvPr>
            <p:ph type="sldNum" sz="quarter" idx="5"/>
          </p:nvPr>
        </p:nvSpPr>
        <p:spPr bwMode="auto">
          <a:noFill/>
          <a:ln>
            <a:miter lim="800000"/>
            <a:headEnd/>
            <a:tailEnd/>
          </a:ln>
        </p:spPr>
        <p:txBody>
          <a:bodyPr/>
          <a:lstStyle/>
          <a:p>
            <a:fld id="{63A3FAF4-3ECB-475F-8B3A-935AFC619175}" type="slidenum">
              <a:rPr lang="en-US"/>
              <a:pPr/>
              <a:t>3</a:t>
            </a:fld>
            <a:endParaRPr lang="en-US"/>
          </a:p>
        </p:txBody>
      </p:sp>
    </p:spTree>
    <p:extLst>
      <p:ext uri="{BB962C8B-B14F-4D97-AF65-F5344CB8AC3E}">
        <p14:creationId xmlns:p14="http://schemas.microsoft.com/office/powerpoint/2010/main" val="4002313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7652" name="Slide Number Placeholder 3"/>
          <p:cNvSpPr>
            <a:spLocks noGrp="1"/>
          </p:cNvSpPr>
          <p:nvPr>
            <p:ph type="sldNum" sz="quarter" idx="5"/>
          </p:nvPr>
        </p:nvSpPr>
        <p:spPr bwMode="auto">
          <a:noFill/>
          <a:ln>
            <a:miter lim="800000"/>
            <a:headEnd/>
            <a:tailEnd/>
          </a:ln>
        </p:spPr>
        <p:txBody>
          <a:bodyPr/>
          <a:lstStyle/>
          <a:p>
            <a:fld id="{63A3FAF4-3ECB-475F-8B3A-935AFC619175}" type="slidenum">
              <a:rPr lang="en-US"/>
              <a:pPr/>
              <a:t>4</a:t>
            </a:fld>
            <a:endParaRPr lang="en-US"/>
          </a:p>
        </p:txBody>
      </p:sp>
    </p:spTree>
    <p:extLst>
      <p:ext uri="{BB962C8B-B14F-4D97-AF65-F5344CB8AC3E}">
        <p14:creationId xmlns:p14="http://schemas.microsoft.com/office/powerpoint/2010/main" val="4047375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7652" name="Slide Number Placeholder 3"/>
          <p:cNvSpPr>
            <a:spLocks noGrp="1"/>
          </p:cNvSpPr>
          <p:nvPr>
            <p:ph type="sldNum" sz="quarter" idx="5"/>
          </p:nvPr>
        </p:nvSpPr>
        <p:spPr bwMode="auto">
          <a:noFill/>
          <a:ln>
            <a:miter lim="800000"/>
            <a:headEnd/>
            <a:tailEnd/>
          </a:ln>
        </p:spPr>
        <p:txBody>
          <a:bodyPr/>
          <a:lstStyle/>
          <a:p>
            <a:fld id="{63A3FAF4-3ECB-475F-8B3A-935AFC619175}" type="slidenum">
              <a:rPr lang="en-US"/>
              <a:pPr/>
              <a:t>5</a:t>
            </a:fld>
            <a:endParaRPr lang="en-US"/>
          </a:p>
        </p:txBody>
      </p:sp>
    </p:spTree>
    <p:extLst>
      <p:ext uri="{BB962C8B-B14F-4D97-AF65-F5344CB8AC3E}">
        <p14:creationId xmlns:p14="http://schemas.microsoft.com/office/powerpoint/2010/main" val="1159952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7652" name="Slide Number Placeholder 3"/>
          <p:cNvSpPr>
            <a:spLocks noGrp="1"/>
          </p:cNvSpPr>
          <p:nvPr>
            <p:ph type="sldNum" sz="quarter" idx="5"/>
          </p:nvPr>
        </p:nvSpPr>
        <p:spPr bwMode="auto">
          <a:noFill/>
          <a:ln>
            <a:miter lim="800000"/>
            <a:headEnd/>
            <a:tailEnd/>
          </a:ln>
        </p:spPr>
        <p:txBody>
          <a:bodyPr/>
          <a:lstStyle/>
          <a:p>
            <a:fld id="{63A3FAF4-3ECB-475F-8B3A-935AFC619175}" type="slidenum">
              <a:rPr lang="en-US"/>
              <a:pPr/>
              <a:t>6</a:t>
            </a:fld>
            <a:endParaRPr lang="en-US"/>
          </a:p>
        </p:txBody>
      </p:sp>
    </p:spTree>
    <p:extLst>
      <p:ext uri="{BB962C8B-B14F-4D97-AF65-F5344CB8AC3E}">
        <p14:creationId xmlns:p14="http://schemas.microsoft.com/office/powerpoint/2010/main" val="1727908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7652" name="Slide Number Placeholder 3"/>
          <p:cNvSpPr>
            <a:spLocks noGrp="1"/>
          </p:cNvSpPr>
          <p:nvPr>
            <p:ph type="sldNum" sz="quarter" idx="5"/>
          </p:nvPr>
        </p:nvSpPr>
        <p:spPr bwMode="auto">
          <a:noFill/>
          <a:ln>
            <a:miter lim="800000"/>
            <a:headEnd/>
            <a:tailEnd/>
          </a:ln>
        </p:spPr>
        <p:txBody>
          <a:bodyPr/>
          <a:lstStyle/>
          <a:p>
            <a:fld id="{63A3FAF4-3ECB-475F-8B3A-935AFC619175}" type="slidenum">
              <a:rPr lang="en-US"/>
              <a:pPr/>
              <a:t>7</a:t>
            </a:fld>
            <a:endParaRPr lang="en-US"/>
          </a:p>
        </p:txBody>
      </p:sp>
    </p:spTree>
    <p:extLst>
      <p:ext uri="{BB962C8B-B14F-4D97-AF65-F5344CB8AC3E}">
        <p14:creationId xmlns:p14="http://schemas.microsoft.com/office/powerpoint/2010/main" val="1151091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C751113-BAF8-405A-8C0D-7580A9869039}" type="datetimeFigureOut">
              <a:rPr lang="en-US" smtClean="0"/>
              <a:pPr/>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4540B-23AC-4EE0-AF2C-9AFDB27B9B6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751113-BAF8-405A-8C0D-7580A9869039}" type="datetimeFigureOut">
              <a:rPr lang="en-US" smtClean="0"/>
              <a:pPr/>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4540B-23AC-4EE0-AF2C-9AFDB27B9B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751113-BAF8-405A-8C0D-7580A9869039}" type="datetimeFigureOut">
              <a:rPr lang="en-US" smtClean="0"/>
              <a:pPr/>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4540B-23AC-4EE0-AF2C-9AFDB27B9B6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Puffy white clouds in deep blue sky"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pic>
        <p:nvPicPr>
          <p:cNvPr id="10" name="Picture 9" descr="Closeup of plant shoot"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title="Slide Design Picture"/>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326809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a:solidFill>
                  <a:srgbClr val="8BAA00">
                    <a:lumMod val="75000"/>
                  </a:srgbClr>
                </a:solidFill>
              </a:rPr>
              <a:t>July 22, 2012</a:t>
            </a:r>
          </a:p>
        </p:txBody>
      </p:sp>
      <p:sp>
        <p:nvSpPr>
          <p:cNvPr id="5" name="Footer Placeholder 4"/>
          <p:cNvSpPr>
            <a:spLocks noGrp="1"/>
          </p:cNvSpPr>
          <p:nvPr>
            <p:ph type="ftr" sz="quarter" idx="11"/>
          </p:nvPr>
        </p:nvSpPr>
        <p:spPr/>
        <p:txBody>
          <a:bodyPr/>
          <a:lstStyle/>
          <a:p>
            <a:r>
              <a:rPr>
                <a:solidFill>
                  <a:srgbClr val="8BAA00">
                    <a:lumMod val="75000"/>
                  </a:srgbClr>
                </a:solidFill>
              </a:rPr>
              <a:t>Footer text here</a:t>
            </a:r>
          </a:p>
        </p:txBody>
      </p:sp>
      <p:sp>
        <p:nvSpPr>
          <p:cNvPr id="6" name="Slide Number Placeholder 5"/>
          <p:cNvSpPr>
            <a:spLocks noGrp="1"/>
          </p:cNvSpPr>
          <p:nvPr>
            <p:ph type="sldNum" sz="quarter" idx="12"/>
          </p:nvPr>
        </p:nvSpPr>
        <p:spPr/>
        <p:txBody>
          <a:bodyPr/>
          <a:lstStyle/>
          <a:p>
            <a:fld id="{9CD8D479-8942-46E8-A226-A4E01F7A105C}" type="slidenum">
              <a:rPr>
                <a:solidFill>
                  <a:srgbClr val="8BAA00">
                    <a:lumMod val="75000"/>
                  </a:srgbClr>
                </a:solidFill>
              </a:rPr>
              <a:pPr/>
              <a:t>‹#›</a:t>
            </a:fld>
            <a:endParaRPr>
              <a:solidFill>
                <a:srgbClr val="8BAA00">
                  <a:lumMod val="75000"/>
                </a:srgbClr>
              </a:solidFill>
            </a:endParaRPr>
          </a:p>
        </p:txBody>
      </p:sp>
    </p:spTree>
    <p:extLst>
      <p:ext uri="{BB962C8B-B14F-4D97-AF65-F5344CB8AC3E}">
        <p14:creationId xmlns:p14="http://schemas.microsoft.com/office/powerpoint/2010/main" val="306950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9" name="Picture 8" descr="Waves"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pic>
        <p:nvPicPr>
          <p:cNvPr id="11" name="Picture 10" descr="Closeup of green plants" title="Slide Design 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spTree>
    <p:extLst>
      <p:ext uri="{BB962C8B-B14F-4D97-AF65-F5344CB8AC3E}">
        <p14:creationId xmlns:p14="http://schemas.microsoft.com/office/powerpoint/2010/main" val="164240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r>
              <a:rPr>
                <a:solidFill>
                  <a:srgbClr val="8BAA00">
                    <a:lumMod val="75000"/>
                  </a:srgbClr>
                </a:solidFill>
              </a:rPr>
              <a:t>July 22, 2012</a:t>
            </a:r>
          </a:p>
        </p:txBody>
      </p:sp>
      <p:sp>
        <p:nvSpPr>
          <p:cNvPr id="6" name="Footer Placeholder 5"/>
          <p:cNvSpPr>
            <a:spLocks noGrp="1"/>
          </p:cNvSpPr>
          <p:nvPr>
            <p:ph type="ftr" sz="quarter" idx="11"/>
          </p:nvPr>
        </p:nvSpPr>
        <p:spPr/>
        <p:txBody>
          <a:bodyPr/>
          <a:lstStyle/>
          <a:p>
            <a:r>
              <a:rPr>
                <a:solidFill>
                  <a:srgbClr val="8BAA00">
                    <a:lumMod val="75000"/>
                  </a:srgbClr>
                </a:solidFill>
              </a:rPr>
              <a:t>Footer text here</a:t>
            </a:r>
          </a:p>
        </p:txBody>
      </p:sp>
      <p:sp>
        <p:nvSpPr>
          <p:cNvPr id="7" name="Slide Number Placeholder 6"/>
          <p:cNvSpPr>
            <a:spLocks noGrp="1"/>
          </p:cNvSpPr>
          <p:nvPr>
            <p:ph type="sldNum" sz="quarter" idx="12"/>
          </p:nvPr>
        </p:nvSpPr>
        <p:spPr/>
        <p:txBody>
          <a:bodyPr/>
          <a:lstStyle/>
          <a:p>
            <a:fld id="{9CD8D479-8942-46E8-A226-A4E01F7A105C}" type="slidenum">
              <a:rPr>
                <a:solidFill>
                  <a:srgbClr val="8BAA00">
                    <a:lumMod val="75000"/>
                  </a:srgbClr>
                </a:solidFill>
              </a:rPr>
              <a:pPr/>
              <a:t>‹#›</a:t>
            </a:fld>
            <a:endParaRPr>
              <a:solidFill>
                <a:srgbClr val="8BAA00">
                  <a:lumMod val="75000"/>
                </a:srgbClr>
              </a:solidFill>
            </a:endParaRPr>
          </a:p>
        </p:txBody>
      </p:sp>
    </p:spTree>
    <p:extLst>
      <p:ext uri="{BB962C8B-B14F-4D97-AF65-F5344CB8AC3E}">
        <p14:creationId xmlns:p14="http://schemas.microsoft.com/office/powerpoint/2010/main" val="373987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378392"/>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78392"/>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r>
              <a:rPr>
                <a:solidFill>
                  <a:srgbClr val="8BAA00">
                    <a:lumMod val="75000"/>
                  </a:srgbClr>
                </a:solidFill>
              </a:rPr>
              <a:t>July 22, 2012</a:t>
            </a:r>
          </a:p>
        </p:txBody>
      </p:sp>
      <p:sp>
        <p:nvSpPr>
          <p:cNvPr id="8" name="Footer Placeholder 7"/>
          <p:cNvSpPr>
            <a:spLocks noGrp="1"/>
          </p:cNvSpPr>
          <p:nvPr>
            <p:ph type="ftr" sz="quarter" idx="11"/>
          </p:nvPr>
        </p:nvSpPr>
        <p:spPr/>
        <p:txBody>
          <a:bodyPr/>
          <a:lstStyle/>
          <a:p>
            <a:r>
              <a:rPr>
                <a:solidFill>
                  <a:srgbClr val="8BAA00">
                    <a:lumMod val="75000"/>
                  </a:srgbClr>
                </a:solidFill>
              </a:rPr>
              <a:t>Footer text here</a:t>
            </a:r>
          </a:p>
        </p:txBody>
      </p:sp>
      <p:sp>
        <p:nvSpPr>
          <p:cNvPr id="9" name="Slide Number Placeholder 8"/>
          <p:cNvSpPr>
            <a:spLocks noGrp="1"/>
          </p:cNvSpPr>
          <p:nvPr>
            <p:ph type="sldNum" sz="quarter" idx="12"/>
          </p:nvPr>
        </p:nvSpPr>
        <p:spPr/>
        <p:txBody>
          <a:bodyPr/>
          <a:lstStyle/>
          <a:p>
            <a:fld id="{9CD8D479-8942-46E8-A226-A4E01F7A105C}" type="slidenum">
              <a:rPr>
                <a:solidFill>
                  <a:srgbClr val="8BAA00">
                    <a:lumMod val="75000"/>
                  </a:srgbClr>
                </a:solidFill>
              </a:rPr>
              <a:pPr/>
              <a:t>‹#›</a:t>
            </a:fld>
            <a:endParaRPr>
              <a:solidFill>
                <a:srgbClr val="8BAA00">
                  <a:lumMod val="75000"/>
                </a:srgbClr>
              </a:solidFill>
            </a:endParaRPr>
          </a:p>
        </p:txBody>
      </p:sp>
    </p:spTree>
    <p:extLst>
      <p:ext uri="{BB962C8B-B14F-4D97-AF65-F5344CB8AC3E}">
        <p14:creationId xmlns:p14="http://schemas.microsoft.com/office/powerpoint/2010/main" val="98350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rPr>
                <a:solidFill>
                  <a:srgbClr val="8BAA00">
                    <a:lumMod val="75000"/>
                  </a:srgbClr>
                </a:solidFill>
              </a:rPr>
              <a:t>July 22, 2012</a:t>
            </a:r>
          </a:p>
        </p:txBody>
      </p:sp>
      <p:sp>
        <p:nvSpPr>
          <p:cNvPr id="4" name="Footer Placeholder 3"/>
          <p:cNvSpPr>
            <a:spLocks noGrp="1"/>
          </p:cNvSpPr>
          <p:nvPr>
            <p:ph type="ftr" sz="quarter" idx="11"/>
          </p:nvPr>
        </p:nvSpPr>
        <p:spPr/>
        <p:txBody>
          <a:bodyPr/>
          <a:lstStyle/>
          <a:p>
            <a:r>
              <a:rPr>
                <a:solidFill>
                  <a:srgbClr val="8BAA00">
                    <a:lumMod val="75000"/>
                  </a:srgbClr>
                </a:solidFill>
              </a:rPr>
              <a:t>Footer text here</a:t>
            </a:r>
          </a:p>
        </p:txBody>
      </p:sp>
      <p:sp>
        <p:nvSpPr>
          <p:cNvPr id="5" name="Slide Number Placeholder 4"/>
          <p:cNvSpPr>
            <a:spLocks noGrp="1"/>
          </p:cNvSpPr>
          <p:nvPr>
            <p:ph type="sldNum" sz="quarter" idx="12"/>
          </p:nvPr>
        </p:nvSpPr>
        <p:spPr/>
        <p:txBody>
          <a:bodyPr/>
          <a:lstStyle/>
          <a:p>
            <a:fld id="{9CD8D479-8942-46E8-A226-A4E01F7A105C}" type="slidenum">
              <a:rPr>
                <a:solidFill>
                  <a:srgbClr val="8BAA00">
                    <a:lumMod val="75000"/>
                  </a:srgbClr>
                </a:solidFill>
              </a:rPr>
              <a:pPr/>
              <a:t>‹#›</a:t>
            </a:fld>
            <a:endParaRPr>
              <a:solidFill>
                <a:srgbClr val="8BAA00">
                  <a:lumMod val="75000"/>
                </a:srgbClr>
              </a:solidFill>
            </a:endParaRPr>
          </a:p>
        </p:txBody>
      </p:sp>
    </p:spTree>
    <p:extLst>
      <p:ext uri="{BB962C8B-B14F-4D97-AF65-F5344CB8AC3E}">
        <p14:creationId xmlns:p14="http://schemas.microsoft.com/office/powerpoint/2010/main" val="326943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a:solidFill>
                  <a:srgbClr val="8BAA00">
                    <a:lumMod val="75000"/>
                  </a:srgbClr>
                </a:solidFill>
              </a:rPr>
              <a:t>July 22, 2012</a:t>
            </a:r>
          </a:p>
        </p:txBody>
      </p:sp>
      <p:sp>
        <p:nvSpPr>
          <p:cNvPr id="3" name="Footer Placeholder 2"/>
          <p:cNvSpPr>
            <a:spLocks noGrp="1"/>
          </p:cNvSpPr>
          <p:nvPr>
            <p:ph type="ftr" sz="quarter" idx="11"/>
          </p:nvPr>
        </p:nvSpPr>
        <p:spPr/>
        <p:txBody>
          <a:bodyPr/>
          <a:lstStyle/>
          <a:p>
            <a:r>
              <a:rPr>
                <a:solidFill>
                  <a:srgbClr val="8BAA00">
                    <a:lumMod val="75000"/>
                  </a:srgbClr>
                </a:solidFill>
              </a:rPr>
              <a:t>Footer text here</a:t>
            </a:r>
          </a:p>
        </p:txBody>
      </p:sp>
      <p:sp>
        <p:nvSpPr>
          <p:cNvPr id="4" name="Slide Number Placeholder 3"/>
          <p:cNvSpPr>
            <a:spLocks noGrp="1"/>
          </p:cNvSpPr>
          <p:nvPr>
            <p:ph type="sldNum" sz="quarter" idx="12"/>
          </p:nvPr>
        </p:nvSpPr>
        <p:spPr/>
        <p:txBody>
          <a:bodyPr/>
          <a:lstStyle/>
          <a:p>
            <a:fld id="{9CD8D479-8942-46E8-A226-A4E01F7A105C}" type="slidenum">
              <a:rPr>
                <a:solidFill>
                  <a:srgbClr val="8BAA00">
                    <a:lumMod val="75000"/>
                  </a:srgbClr>
                </a:solidFill>
              </a:rPr>
              <a:pPr/>
              <a:t>‹#›</a:t>
            </a:fld>
            <a:endParaRPr>
              <a:solidFill>
                <a:srgbClr val="8BAA00">
                  <a:lumMod val="75000"/>
                </a:srgbClr>
              </a:solidFill>
            </a:endParaRPr>
          </a:p>
        </p:txBody>
      </p:sp>
    </p:spTree>
    <p:extLst>
      <p:ext uri="{BB962C8B-B14F-4D97-AF65-F5344CB8AC3E}">
        <p14:creationId xmlns:p14="http://schemas.microsoft.com/office/powerpoint/2010/main" val="62967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79"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626679" y="3446396"/>
            <a:ext cx="4155622"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a:solidFill>
                  <a:srgbClr val="8BAA00">
                    <a:lumMod val="75000"/>
                  </a:srgbClr>
                </a:solidFill>
              </a:rPr>
              <a:t>July 22, 2012</a:t>
            </a:r>
          </a:p>
        </p:txBody>
      </p:sp>
      <p:sp>
        <p:nvSpPr>
          <p:cNvPr id="6" name="Footer Placeholder 5"/>
          <p:cNvSpPr>
            <a:spLocks noGrp="1"/>
          </p:cNvSpPr>
          <p:nvPr>
            <p:ph type="ftr" sz="quarter" idx="11"/>
          </p:nvPr>
        </p:nvSpPr>
        <p:spPr/>
        <p:txBody>
          <a:bodyPr/>
          <a:lstStyle/>
          <a:p>
            <a:r>
              <a:rPr>
                <a:solidFill>
                  <a:srgbClr val="8BAA00">
                    <a:lumMod val="75000"/>
                  </a:srgbClr>
                </a:solidFill>
              </a:rPr>
              <a:t>Footer text here</a:t>
            </a:r>
          </a:p>
        </p:txBody>
      </p:sp>
      <p:sp>
        <p:nvSpPr>
          <p:cNvPr id="7" name="Slide Number Placeholder 6"/>
          <p:cNvSpPr>
            <a:spLocks noGrp="1"/>
          </p:cNvSpPr>
          <p:nvPr>
            <p:ph type="sldNum" sz="quarter" idx="12"/>
          </p:nvPr>
        </p:nvSpPr>
        <p:spPr/>
        <p:txBody>
          <a:bodyPr/>
          <a:lstStyle/>
          <a:p>
            <a:fld id="{9CD8D479-8942-46E8-A226-A4E01F7A105C}" type="slidenum">
              <a:rPr>
                <a:solidFill>
                  <a:srgbClr val="8BAA00">
                    <a:lumMod val="75000"/>
                  </a:srgbClr>
                </a:solidFill>
              </a:rPr>
              <a:pPr/>
              <a:t>‹#›</a:t>
            </a:fld>
            <a:endParaRPr>
              <a:solidFill>
                <a:srgbClr val="8BAA00">
                  <a:lumMod val="75000"/>
                </a:srgbClr>
              </a:solidFill>
            </a:endParaRPr>
          </a:p>
        </p:txBody>
      </p:sp>
    </p:spTree>
    <p:extLst>
      <p:ext uri="{BB962C8B-B14F-4D97-AF65-F5344CB8AC3E}">
        <p14:creationId xmlns:p14="http://schemas.microsoft.com/office/powerpoint/2010/main" val="392351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751113-BAF8-405A-8C0D-7580A9869039}" type="datetimeFigureOut">
              <a:rPr lang="en-US" smtClean="0"/>
              <a:pPr/>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4540B-23AC-4EE0-AF2C-9AFDB27B9B6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80" y="919616"/>
            <a:ext cx="4155622" cy="2532888"/>
          </a:xfrm>
        </p:spPr>
        <p:txBody>
          <a:bodyPr anchor="b"/>
          <a:lstStyle>
            <a:lvl1pPr>
              <a:defRPr sz="3200"/>
            </a:lvl1pPr>
          </a:lstStyle>
          <a:p>
            <a:r>
              <a:rPr lang="en-US"/>
              <a:t>Click to edit Master title style</a:t>
            </a:r>
            <a:endParaRPr/>
          </a:p>
        </p:txBody>
      </p:sp>
      <p:sp>
        <p:nvSpPr>
          <p:cNvPr id="3" name="Picture Placeholder 2"/>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26680" y="3446397"/>
            <a:ext cx="4155622"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a:solidFill>
                  <a:srgbClr val="8BAA00">
                    <a:lumMod val="75000"/>
                  </a:srgbClr>
                </a:solidFill>
              </a:rPr>
              <a:t>July 22, 2012</a:t>
            </a:r>
          </a:p>
        </p:txBody>
      </p:sp>
      <p:sp>
        <p:nvSpPr>
          <p:cNvPr id="6" name="Footer Placeholder 5"/>
          <p:cNvSpPr>
            <a:spLocks noGrp="1"/>
          </p:cNvSpPr>
          <p:nvPr>
            <p:ph type="ftr" sz="quarter" idx="11"/>
          </p:nvPr>
        </p:nvSpPr>
        <p:spPr/>
        <p:txBody>
          <a:bodyPr/>
          <a:lstStyle/>
          <a:p>
            <a:r>
              <a:rPr>
                <a:solidFill>
                  <a:srgbClr val="8BAA00">
                    <a:lumMod val="75000"/>
                  </a:srgbClr>
                </a:solidFill>
              </a:rPr>
              <a:t>Footer text here</a:t>
            </a:r>
          </a:p>
        </p:txBody>
      </p:sp>
      <p:sp>
        <p:nvSpPr>
          <p:cNvPr id="7" name="Slide Number Placeholder 6"/>
          <p:cNvSpPr>
            <a:spLocks noGrp="1"/>
          </p:cNvSpPr>
          <p:nvPr>
            <p:ph type="sldNum" sz="quarter" idx="12"/>
          </p:nvPr>
        </p:nvSpPr>
        <p:spPr/>
        <p:txBody>
          <a:bodyPr/>
          <a:lstStyle/>
          <a:p>
            <a:fld id="{9CD8D479-8942-46E8-A226-A4E01F7A105C}" type="slidenum">
              <a:rPr>
                <a:solidFill>
                  <a:srgbClr val="8BAA00">
                    <a:lumMod val="75000"/>
                  </a:srgbClr>
                </a:solidFill>
              </a:rPr>
              <a:pPr/>
              <a:t>‹#›</a:t>
            </a:fld>
            <a:endParaRPr>
              <a:solidFill>
                <a:srgbClr val="8BAA00">
                  <a:lumMod val="75000"/>
                </a:srgbClr>
              </a:solidFill>
            </a:endParaRPr>
          </a:p>
        </p:txBody>
      </p:sp>
    </p:spTree>
    <p:extLst>
      <p:ext uri="{BB962C8B-B14F-4D97-AF65-F5344CB8AC3E}">
        <p14:creationId xmlns:p14="http://schemas.microsoft.com/office/powerpoint/2010/main" val="344616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a:solidFill>
                  <a:srgbClr val="8BAA00">
                    <a:lumMod val="75000"/>
                  </a:srgbClr>
                </a:solidFill>
              </a:rPr>
              <a:t>July 22, 2012</a:t>
            </a:r>
          </a:p>
        </p:txBody>
      </p:sp>
      <p:sp>
        <p:nvSpPr>
          <p:cNvPr id="5" name="Footer Placeholder 4"/>
          <p:cNvSpPr>
            <a:spLocks noGrp="1"/>
          </p:cNvSpPr>
          <p:nvPr>
            <p:ph type="ftr" sz="quarter" idx="11"/>
          </p:nvPr>
        </p:nvSpPr>
        <p:spPr/>
        <p:txBody>
          <a:bodyPr/>
          <a:lstStyle/>
          <a:p>
            <a:r>
              <a:rPr>
                <a:solidFill>
                  <a:srgbClr val="8BAA00">
                    <a:lumMod val="75000"/>
                  </a:srgbClr>
                </a:solidFill>
              </a:rPr>
              <a:t>Footer text here</a:t>
            </a:r>
          </a:p>
        </p:txBody>
      </p:sp>
      <p:sp>
        <p:nvSpPr>
          <p:cNvPr id="6" name="Slide Number Placeholder 5"/>
          <p:cNvSpPr>
            <a:spLocks noGrp="1"/>
          </p:cNvSpPr>
          <p:nvPr>
            <p:ph type="sldNum" sz="quarter" idx="12"/>
          </p:nvPr>
        </p:nvSpPr>
        <p:spPr/>
        <p:txBody>
          <a:bodyPr/>
          <a:lstStyle/>
          <a:p>
            <a:fld id="{9CD8D479-8942-46E8-A226-A4E01F7A105C}" type="slidenum">
              <a:rPr>
                <a:solidFill>
                  <a:srgbClr val="8BAA00">
                    <a:lumMod val="75000"/>
                  </a:srgbClr>
                </a:solidFill>
              </a:rPr>
              <a:pPr/>
              <a:t>‹#›</a:t>
            </a:fld>
            <a:endParaRPr>
              <a:solidFill>
                <a:srgbClr val="8BAA00">
                  <a:lumMod val="75000"/>
                </a:srgbClr>
              </a:solidFill>
            </a:endParaRPr>
          </a:p>
        </p:txBody>
      </p:sp>
    </p:spTree>
    <p:extLst>
      <p:ext uri="{BB962C8B-B14F-4D97-AF65-F5344CB8AC3E}">
        <p14:creationId xmlns:p14="http://schemas.microsoft.com/office/powerpoint/2010/main" val="75929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r>
              <a:rPr>
                <a:solidFill>
                  <a:srgbClr val="8BAA00">
                    <a:lumMod val="75000"/>
                  </a:srgbClr>
                </a:solidFill>
              </a:rPr>
              <a:t>July 22, 2012</a:t>
            </a:r>
          </a:p>
        </p:txBody>
      </p:sp>
      <p:sp>
        <p:nvSpPr>
          <p:cNvPr id="5" name="Footer Placeholder 4"/>
          <p:cNvSpPr>
            <a:spLocks noGrp="1"/>
          </p:cNvSpPr>
          <p:nvPr>
            <p:ph type="ftr" sz="quarter" idx="11"/>
          </p:nvPr>
        </p:nvSpPr>
        <p:spPr/>
        <p:txBody>
          <a:bodyPr/>
          <a:lstStyle/>
          <a:p>
            <a:r>
              <a:rPr>
                <a:solidFill>
                  <a:srgbClr val="8BAA00">
                    <a:lumMod val="75000"/>
                  </a:srgbClr>
                </a:solidFill>
              </a:rPr>
              <a:t>Footer text here</a:t>
            </a:r>
          </a:p>
        </p:txBody>
      </p:sp>
      <p:sp>
        <p:nvSpPr>
          <p:cNvPr id="6" name="Slide Number Placeholder 5"/>
          <p:cNvSpPr>
            <a:spLocks noGrp="1"/>
          </p:cNvSpPr>
          <p:nvPr>
            <p:ph type="sldNum" sz="quarter" idx="12"/>
          </p:nvPr>
        </p:nvSpPr>
        <p:spPr/>
        <p:txBody>
          <a:bodyPr/>
          <a:lstStyle/>
          <a:p>
            <a:fld id="{9CD8D479-8942-46E8-A226-A4E01F7A105C}" type="slidenum">
              <a:rPr>
                <a:solidFill>
                  <a:srgbClr val="8BAA00">
                    <a:lumMod val="75000"/>
                  </a:srgbClr>
                </a:solidFill>
              </a:rPr>
              <a:pPr/>
              <a:t>‹#›</a:t>
            </a:fld>
            <a:endParaRPr>
              <a:solidFill>
                <a:srgbClr val="8BAA00">
                  <a:lumMod val="75000"/>
                </a:srgbClr>
              </a:solidFill>
            </a:endParaRPr>
          </a:p>
        </p:txBody>
      </p:sp>
    </p:spTree>
    <p:extLst>
      <p:ext uri="{BB962C8B-B14F-4D97-AF65-F5344CB8AC3E}">
        <p14:creationId xmlns:p14="http://schemas.microsoft.com/office/powerpoint/2010/main" val="316318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751113-BAF8-405A-8C0D-7580A9869039}" type="datetimeFigureOut">
              <a:rPr lang="en-US" smtClean="0"/>
              <a:pPr/>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4540B-23AC-4EE0-AF2C-9AFDB27B9B6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751113-BAF8-405A-8C0D-7580A9869039}" type="datetimeFigureOut">
              <a:rPr lang="en-US" smtClean="0"/>
              <a:pPr/>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4540B-23AC-4EE0-AF2C-9AFDB27B9B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751113-BAF8-405A-8C0D-7580A9869039}" type="datetimeFigureOut">
              <a:rPr lang="en-US" smtClean="0"/>
              <a:pPr/>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C4540B-23AC-4EE0-AF2C-9AFDB27B9B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751113-BAF8-405A-8C0D-7580A9869039}" type="datetimeFigureOut">
              <a:rPr lang="en-US" smtClean="0"/>
              <a:pPr/>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C4540B-23AC-4EE0-AF2C-9AFDB27B9B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751113-BAF8-405A-8C0D-7580A9869039}" type="datetimeFigureOut">
              <a:rPr lang="en-US" smtClean="0"/>
              <a:pPr/>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C4540B-23AC-4EE0-AF2C-9AFDB27B9B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751113-BAF8-405A-8C0D-7580A9869039}" type="datetimeFigureOut">
              <a:rPr lang="en-US" smtClean="0"/>
              <a:pPr/>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4540B-23AC-4EE0-AF2C-9AFDB27B9B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751113-BAF8-405A-8C0D-7580A9869039}" type="datetimeFigureOut">
              <a:rPr lang="en-US" smtClean="0"/>
              <a:pPr/>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4540B-23AC-4EE0-AF2C-9AFDB27B9B6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51113-BAF8-405A-8C0D-7580A9869039}" type="datetimeFigureOut">
              <a:rPr lang="en-US" smtClean="0"/>
              <a:pPr/>
              <a:t>12/5/2019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4540B-23AC-4EE0-AF2C-9AFDB27B9B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srgbClr val="8BAA00">
                  <a:lumMod val="75000"/>
                </a:srgb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pPr defTabSz="914400"/>
            <a:fld id="{9CD8D479-8942-46E8-A226-A4E01F7A105C}" type="slidenum">
              <a:rPr>
                <a:solidFill>
                  <a:srgbClr val="8BAA00">
                    <a:lumMod val="75000"/>
                  </a:srgbClr>
                </a:solidFill>
              </a:rPr>
              <a:pPr defTabSz="914400"/>
              <a:t>‹#›</a:t>
            </a:fld>
            <a:endParaRPr>
              <a:solidFill>
                <a:srgbClr val="8BAA00">
                  <a:lumMod val="75000"/>
                </a:srgbClr>
              </a:solidFill>
            </a:endParaRPr>
          </a:p>
        </p:txBody>
      </p:sp>
      <p:sp>
        <p:nvSpPr>
          <p:cNvPr id="4" name="Date Placeholder 3"/>
          <p:cNvSpPr>
            <a:spLocks noGrp="1"/>
          </p:cNvSpPr>
          <p:nvPr>
            <p:ph type="dt" sz="half" idx="2"/>
          </p:nvPr>
        </p:nvSpPr>
        <p:spPr>
          <a:xfrm>
            <a:off x="431101" y="6629400"/>
            <a:ext cx="100066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pPr defTabSz="914400"/>
            <a:r>
              <a:rPr>
                <a:solidFill>
                  <a:srgbClr val="8BAA00">
                    <a:lumMod val="75000"/>
                  </a:srgbClr>
                </a:solidFill>
              </a:rPr>
              <a:t>July 22, 2012</a:t>
            </a:r>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800">
                <a:solidFill>
                  <a:schemeClr val="accent1">
                    <a:lumMod val="75000"/>
                  </a:schemeClr>
                </a:solidFill>
              </a:defRPr>
            </a:lvl1pPr>
          </a:lstStyle>
          <a:p>
            <a:pPr defTabSz="914400"/>
            <a:r>
              <a:rPr>
                <a:solidFill>
                  <a:srgbClr val="8BAA00">
                    <a:lumMod val="75000"/>
                  </a:srgbClr>
                </a:solidFill>
              </a:rPr>
              <a:t>Footer text here</a:t>
            </a:r>
          </a:p>
        </p:txBody>
      </p:sp>
    </p:spTree>
    <p:extLst>
      <p:ext uri="{BB962C8B-B14F-4D97-AF65-F5344CB8AC3E}">
        <p14:creationId xmlns:p14="http://schemas.microsoft.com/office/powerpoint/2010/main" val="39636414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BEBEB"/>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6856" y="2819400"/>
            <a:ext cx="5029200" cy="2318688"/>
          </a:xfrm>
        </p:spPr>
        <p:txBody>
          <a:bodyPr>
            <a:noAutofit/>
          </a:bodyPr>
          <a:lstStyle/>
          <a:p>
            <a:pPr algn="ctr"/>
            <a:r>
              <a:rPr lang="en-US" sz="3200" dirty="0"/>
              <a:t>Improved Nutrient Use and Manure Management towards Sustainable and Resilient Agricultural Systems</a:t>
            </a:r>
            <a:br>
              <a:rPr lang="en-US" sz="3200" dirty="0"/>
            </a:br>
            <a:br>
              <a:rPr lang="en-US" sz="3200" dirty="0"/>
            </a:br>
            <a:r>
              <a:rPr lang="en-US" sz="1500" dirty="0" err="1"/>
              <a:t>Koronivia</a:t>
            </a:r>
            <a:r>
              <a:rPr lang="en-US" sz="1500" dirty="0"/>
              <a:t> joint work on agriculture</a:t>
            </a:r>
            <a:br>
              <a:rPr lang="en-US" sz="1500" dirty="0"/>
            </a:br>
            <a:r>
              <a:rPr lang="en-US" sz="1500" dirty="0"/>
              <a:t>3 December 2019 </a:t>
            </a:r>
            <a:r>
              <a:rPr lang="en-US" sz="3200" dirty="0">
                <a:solidFill>
                  <a:schemeClr val="tx1"/>
                </a:solidFill>
              </a:rPr>
              <a:t> </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214695"/>
            <a:ext cx="2895600" cy="1957426"/>
          </a:xfrm>
          <a:prstGeom prst="rect">
            <a:avLst/>
          </a:prstGeom>
        </p:spPr>
      </p:pic>
      <p:sp>
        <p:nvSpPr>
          <p:cNvPr id="8" name="Subtitle 2">
            <a:extLst>
              <a:ext uri="{FF2B5EF4-FFF2-40B4-BE49-F238E27FC236}">
                <a16:creationId xmlns:a16="http://schemas.microsoft.com/office/drawing/2014/main" id="{D27D1EDC-46AA-4A7D-9E37-35D7A86F5D32}"/>
              </a:ext>
            </a:extLst>
          </p:cNvPr>
          <p:cNvSpPr>
            <a:spLocks noGrp="1"/>
          </p:cNvSpPr>
          <p:nvPr>
            <p:ph type="subTitle" idx="1"/>
          </p:nvPr>
        </p:nvSpPr>
        <p:spPr>
          <a:xfrm>
            <a:off x="1676856" y="5334000"/>
            <a:ext cx="4846320" cy="325226"/>
          </a:xfrm>
        </p:spPr>
        <p:txBody>
          <a:bodyPr>
            <a:noAutofit/>
          </a:bodyPr>
          <a:lstStyle/>
          <a:p>
            <a:pPr algn="ctr"/>
            <a:r>
              <a:rPr lang="en-US" sz="1500" dirty="0"/>
              <a:t>Mahamat Assouyouti, Sr Climate Change Specialist</a:t>
            </a:r>
          </a:p>
        </p:txBody>
      </p:sp>
    </p:spTree>
    <p:extLst>
      <p:ext uri="{BB962C8B-B14F-4D97-AF65-F5344CB8AC3E}">
        <p14:creationId xmlns:p14="http://schemas.microsoft.com/office/powerpoint/2010/main" val="85335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E87C1C-BCA0-4444-B63D-98F4395B6A5C}"/>
              </a:ext>
            </a:extLst>
          </p:cNvPr>
          <p:cNvPicPr>
            <a:picLocks noChangeAspect="1"/>
          </p:cNvPicPr>
          <p:nvPr/>
        </p:nvPicPr>
        <p:blipFill>
          <a:blip r:embed="rId3">
            <a:alphaModFix amt="47000"/>
          </a:blip>
          <a:stretch>
            <a:fillRect/>
          </a:stretch>
        </p:blipFill>
        <p:spPr>
          <a:xfrm>
            <a:off x="3086286" y="1066800"/>
            <a:ext cx="9105714" cy="5791200"/>
          </a:xfrm>
          <a:prstGeom prst="rect">
            <a:avLst/>
          </a:prstGeom>
        </p:spPr>
      </p:pic>
      <p:sp>
        <p:nvSpPr>
          <p:cNvPr id="3075" name="Title 1"/>
          <p:cNvSpPr>
            <a:spLocks noGrp="1"/>
          </p:cNvSpPr>
          <p:nvPr>
            <p:ph type="title"/>
          </p:nvPr>
        </p:nvSpPr>
        <p:spPr>
          <a:xfrm>
            <a:off x="152400" y="408741"/>
            <a:ext cx="8839200" cy="677725"/>
          </a:xfrm>
        </p:spPr>
        <p:txBody>
          <a:bodyPr vert="horz" lIns="91440" tIns="45720" rIns="91440" bIns="45720" rtlCol="0" anchor="t">
            <a:normAutofit/>
          </a:bodyPr>
          <a:lstStyle/>
          <a:p>
            <a:r>
              <a:rPr lang="en-US" sz="3200" b="1" dirty="0">
                <a:solidFill>
                  <a:srgbClr val="92D050"/>
                </a:solidFill>
                <a:effectLst>
                  <a:outerShdw blurRad="38100" dist="38100" dir="2700000" algn="tl">
                    <a:srgbClr val="000000">
                      <a:alpha val="43137"/>
                    </a:srgbClr>
                  </a:outerShdw>
                </a:effectLst>
              </a:rPr>
              <a:t>Key achievements of the Adaptation Fund</a:t>
            </a:r>
          </a:p>
        </p:txBody>
      </p:sp>
      <p:cxnSp>
        <p:nvCxnSpPr>
          <p:cNvPr id="9" name="Straight Connector 8"/>
          <p:cNvCxnSpPr>
            <a:cxnSpLocks/>
          </p:cNvCxnSpPr>
          <p:nvPr/>
        </p:nvCxnSpPr>
        <p:spPr>
          <a:xfrm>
            <a:off x="228600" y="962025"/>
            <a:ext cx="7410543" cy="0"/>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F474B026-C4FD-4ADF-BA64-3EEB211A701E}"/>
              </a:ext>
            </a:extLst>
          </p:cNvPr>
          <p:cNvGraphicFramePr/>
          <p:nvPr>
            <p:extLst>
              <p:ext uri="{D42A27DB-BD31-4B8C-83A1-F6EECF244321}">
                <p14:modId xmlns:p14="http://schemas.microsoft.com/office/powerpoint/2010/main" val="2062729051"/>
              </p:ext>
            </p:extLst>
          </p:nvPr>
        </p:nvGraphicFramePr>
        <p:xfrm>
          <a:off x="457200" y="1472468"/>
          <a:ext cx="10744200" cy="49995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69616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D74EBB-98A2-425D-A874-193DA2B7077A}"/>
              </a:ext>
            </a:extLst>
          </p:cNvPr>
          <p:cNvPicPr>
            <a:picLocks noChangeAspect="1"/>
          </p:cNvPicPr>
          <p:nvPr/>
        </p:nvPicPr>
        <p:blipFill>
          <a:blip r:embed="rId3">
            <a:alphaModFix amt="36000"/>
          </a:blip>
          <a:stretch>
            <a:fillRect/>
          </a:stretch>
        </p:blipFill>
        <p:spPr>
          <a:xfrm>
            <a:off x="7534275" y="1266825"/>
            <a:ext cx="4648200" cy="5572125"/>
          </a:xfrm>
          <a:prstGeom prst="rect">
            <a:avLst/>
          </a:prstGeom>
        </p:spPr>
      </p:pic>
      <p:sp>
        <p:nvSpPr>
          <p:cNvPr id="3075" name="Title 1"/>
          <p:cNvSpPr>
            <a:spLocks noGrp="1"/>
          </p:cNvSpPr>
          <p:nvPr>
            <p:ph type="title"/>
          </p:nvPr>
        </p:nvSpPr>
        <p:spPr>
          <a:xfrm>
            <a:off x="419100" y="280985"/>
            <a:ext cx="11353800" cy="682627"/>
          </a:xfrm>
        </p:spPr>
        <p:txBody>
          <a:bodyPr>
            <a:noAutofit/>
          </a:bodyPr>
          <a:lstStyle/>
          <a:p>
            <a:pPr>
              <a:defRPr/>
            </a:pPr>
            <a:r>
              <a:rPr lang="en-US" sz="3200" b="1" dirty="0">
                <a:solidFill>
                  <a:srgbClr val="92D050"/>
                </a:solidFill>
                <a:effectLst>
                  <a:outerShdw blurRad="38100" dist="38100" dir="2700000" algn="tl">
                    <a:srgbClr val="000000">
                      <a:alpha val="43137"/>
                    </a:srgbClr>
                  </a:outerShdw>
                </a:effectLst>
              </a:rPr>
              <a:t>A diversified portfolio incl. Agriculture and Food Security</a:t>
            </a:r>
          </a:p>
        </p:txBody>
      </p:sp>
      <p:cxnSp>
        <p:nvCxnSpPr>
          <p:cNvPr id="9" name="Straight Connector 8"/>
          <p:cNvCxnSpPr>
            <a:cxnSpLocks/>
          </p:cNvCxnSpPr>
          <p:nvPr/>
        </p:nvCxnSpPr>
        <p:spPr>
          <a:xfrm>
            <a:off x="504825" y="963612"/>
            <a:ext cx="10002757" cy="0"/>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64D6263-EE2B-4AB4-BE10-2D5AAC98A102}"/>
              </a:ext>
            </a:extLst>
          </p:cNvPr>
          <p:cNvSpPr txBox="1"/>
          <p:nvPr/>
        </p:nvSpPr>
        <p:spPr>
          <a:xfrm>
            <a:off x="4343400" y="1661756"/>
            <a:ext cx="7162800" cy="4524315"/>
          </a:xfrm>
          <a:prstGeom prst="rect">
            <a:avLst/>
          </a:prstGeom>
          <a:solidFill>
            <a:schemeClr val="bg1">
              <a:alpha val="50000"/>
            </a:schemeClr>
          </a:solidFill>
        </p:spPr>
        <p:txBody>
          <a:bodyPr wrap="square" rtlCol="0">
            <a:spAutoFit/>
          </a:bodyPr>
          <a:lstStyle/>
          <a:p>
            <a:pPr marL="285750" indent="-285750">
              <a:buFont typeface="Wingdings" panose="05000000000000000000" pitchFamily="2" charset="2"/>
              <a:buChar char="q"/>
            </a:pPr>
            <a:r>
              <a:rPr lang="en-US" b="1" dirty="0"/>
              <a:t>About 1/3 portfolio covers agriculture development and food security </a:t>
            </a:r>
            <a:r>
              <a:rPr lang="en-US" dirty="0"/>
              <a:t>for more than $200 million invested </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b="1" dirty="0"/>
              <a:t>Africa (36%); Asia Pacific (34%) and Latin America and Caribbean (30%)</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b="1" dirty="0"/>
              <a:t>Concrete adaptation actions</a:t>
            </a:r>
            <a:r>
              <a:rPr lang="en-US" dirty="0"/>
              <a:t> including Climate Smart Agriculture, SLM, enabling environment, food security, conservation agriculture, etc.</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Funding on the basis of the </a:t>
            </a:r>
            <a:r>
              <a:rPr lang="en-US" b="1" dirty="0"/>
              <a:t>full cost of adaptation </a:t>
            </a:r>
            <a:r>
              <a:rPr lang="en-US" dirty="0"/>
              <a:t>(No co-financing required, addressing adaptation needs and co-benefits if any, no BAU)</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 </a:t>
            </a:r>
            <a:r>
              <a:rPr lang="en-US" b="1" dirty="0"/>
              <a:t>Environmental, socio-economic benefits </a:t>
            </a:r>
            <a:r>
              <a:rPr lang="en-US" dirty="0"/>
              <a:t>especially for the most vulnerable and gender considerations</a:t>
            </a:r>
          </a:p>
          <a:p>
            <a:endParaRPr lang="en-US" dirty="0"/>
          </a:p>
        </p:txBody>
      </p:sp>
      <p:pic>
        <p:nvPicPr>
          <p:cNvPr id="4" name="Picture 3">
            <a:extLst>
              <a:ext uri="{FF2B5EF4-FFF2-40B4-BE49-F238E27FC236}">
                <a16:creationId xmlns:a16="http://schemas.microsoft.com/office/drawing/2014/main" id="{B8809A75-0097-46C1-80E4-D3D70D9DCB97}"/>
              </a:ext>
            </a:extLst>
          </p:cNvPr>
          <p:cNvPicPr>
            <a:picLocks noChangeAspect="1"/>
          </p:cNvPicPr>
          <p:nvPr/>
        </p:nvPicPr>
        <p:blipFill>
          <a:blip r:embed="rId4">
            <a:alphaModFix/>
          </a:blip>
          <a:stretch>
            <a:fillRect/>
          </a:stretch>
        </p:blipFill>
        <p:spPr>
          <a:xfrm>
            <a:off x="333776" y="1859940"/>
            <a:ext cx="4009624" cy="3396014"/>
          </a:xfrm>
          <a:prstGeom prst="rect">
            <a:avLst/>
          </a:prstGeom>
        </p:spPr>
      </p:pic>
      <p:sp>
        <p:nvSpPr>
          <p:cNvPr id="10" name="TextBox 9">
            <a:extLst>
              <a:ext uri="{FF2B5EF4-FFF2-40B4-BE49-F238E27FC236}">
                <a16:creationId xmlns:a16="http://schemas.microsoft.com/office/drawing/2014/main" id="{B3B82F8B-1C21-4ACB-B541-F9C7C02B3FB6}"/>
              </a:ext>
            </a:extLst>
          </p:cNvPr>
          <p:cNvSpPr txBox="1"/>
          <p:nvPr/>
        </p:nvSpPr>
        <p:spPr>
          <a:xfrm>
            <a:off x="419100" y="5278776"/>
            <a:ext cx="3276600" cy="246221"/>
          </a:xfrm>
          <a:prstGeom prst="rect">
            <a:avLst/>
          </a:prstGeom>
          <a:noFill/>
        </p:spPr>
        <p:txBody>
          <a:bodyPr wrap="square" rtlCol="0">
            <a:spAutoFit/>
          </a:bodyPr>
          <a:lstStyle/>
          <a:p>
            <a:r>
              <a:rPr lang="en-US" sz="1000" dirty="0"/>
              <a:t>Figures as of September 30 2019</a:t>
            </a:r>
          </a:p>
        </p:txBody>
      </p:sp>
    </p:spTree>
    <p:extLst>
      <p:ext uri="{BB962C8B-B14F-4D97-AF65-F5344CB8AC3E}">
        <p14:creationId xmlns:p14="http://schemas.microsoft.com/office/powerpoint/2010/main" val="843963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19100" y="280985"/>
            <a:ext cx="11353800" cy="682627"/>
          </a:xfrm>
        </p:spPr>
        <p:txBody>
          <a:bodyPr>
            <a:noAutofit/>
          </a:bodyPr>
          <a:lstStyle/>
          <a:p>
            <a:pPr>
              <a:defRPr/>
            </a:pPr>
            <a:r>
              <a:rPr lang="en-US" sz="3200" b="1" dirty="0">
                <a:solidFill>
                  <a:srgbClr val="92D050"/>
                </a:solidFill>
                <a:effectLst>
                  <a:outerShdw blurRad="38100" dist="38100" dir="2700000" algn="tl">
                    <a:srgbClr val="000000">
                      <a:alpha val="43137"/>
                    </a:srgbClr>
                  </a:outerShdw>
                </a:effectLst>
              </a:rPr>
              <a:t>Morocco - Climate Change Adaptation in Oasis Zones (PACC-ZO)  </a:t>
            </a:r>
          </a:p>
        </p:txBody>
      </p:sp>
      <p:cxnSp>
        <p:nvCxnSpPr>
          <p:cNvPr id="9" name="Straight Connector 8"/>
          <p:cNvCxnSpPr>
            <a:cxnSpLocks/>
          </p:cNvCxnSpPr>
          <p:nvPr/>
        </p:nvCxnSpPr>
        <p:spPr>
          <a:xfrm>
            <a:off x="504825" y="963612"/>
            <a:ext cx="10002757" cy="0"/>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A086476-C385-4BEA-9F15-5C215E941D9E}"/>
              </a:ext>
            </a:extLst>
          </p:cNvPr>
          <p:cNvSpPr/>
          <p:nvPr/>
        </p:nvSpPr>
        <p:spPr>
          <a:xfrm>
            <a:off x="5915025" y="1295400"/>
            <a:ext cx="6115807" cy="5479962"/>
          </a:xfrm>
          <a:prstGeom prst="rect">
            <a:avLst/>
          </a:prstGeom>
        </p:spPr>
        <p:txBody>
          <a:bodyPr wrap="square">
            <a:spAutoFit/>
          </a:bodyPr>
          <a:lstStyle/>
          <a:p>
            <a:pPr marL="342900" lvl="0" indent="-342900">
              <a:lnSpc>
                <a:spcPct val="90000"/>
              </a:lnSpc>
              <a:spcAft>
                <a:spcPts val="600"/>
              </a:spcAft>
              <a:buFont typeface="Arial" panose="020B0604020202020204" pitchFamily="34" charset="0"/>
              <a:buChar char="•"/>
              <a:defRPr/>
            </a:pPr>
            <a:r>
              <a:rPr lang="en-US" sz="1900" u="sng" dirty="0">
                <a:latin typeface="Calibri" panose="020F0502020204030204"/>
              </a:rPr>
              <a:t>Implementing Entity</a:t>
            </a:r>
            <a:r>
              <a:rPr lang="en-US" sz="1900" dirty="0">
                <a:latin typeface="Calibri" panose="020F0502020204030204"/>
              </a:rPr>
              <a:t>: </a:t>
            </a:r>
            <a:r>
              <a:rPr lang="en-US" sz="1900" dirty="0" err="1">
                <a:latin typeface="Calibri" panose="020F0502020204030204"/>
              </a:rPr>
              <a:t>Agence</a:t>
            </a:r>
            <a:r>
              <a:rPr lang="en-US" sz="1900" dirty="0">
                <a:latin typeface="Calibri" panose="020F0502020204030204"/>
              </a:rPr>
              <a:t> pour le </a:t>
            </a:r>
            <a:r>
              <a:rPr lang="en-US" sz="1900" dirty="0" err="1">
                <a:latin typeface="Calibri" panose="020F0502020204030204"/>
              </a:rPr>
              <a:t>Développement</a:t>
            </a:r>
            <a:r>
              <a:rPr lang="en-US" sz="1900" dirty="0">
                <a:latin typeface="Calibri" panose="020F0502020204030204"/>
              </a:rPr>
              <a:t> Agricole </a:t>
            </a:r>
          </a:p>
          <a:p>
            <a:pPr marL="342900" lvl="0" indent="-342900">
              <a:lnSpc>
                <a:spcPct val="90000"/>
              </a:lnSpc>
              <a:spcAft>
                <a:spcPts val="600"/>
              </a:spcAft>
              <a:buFont typeface="Arial" panose="020B0604020202020204" pitchFamily="34" charset="0"/>
              <a:buChar char="•"/>
              <a:defRPr/>
            </a:pPr>
            <a:r>
              <a:rPr lang="en-US" sz="1900" u="sng" dirty="0">
                <a:latin typeface="Calibri" panose="020F0502020204030204"/>
              </a:rPr>
              <a:t>Financing amount</a:t>
            </a:r>
            <a:r>
              <a:rPr lang="en-US" sz="1900" dirty="0">
                <a:latin typeface="Calibri" panose="020F0502020204030204"/>
              </a:rPr>
              <a:t>: US$ 9,970,000</a:t>
            </a:r>
          </a:p>
          <a:p>
            <a:pPr lvl="0" indent="-228600">
              <a:lnSpc>
                <a:spcPct val="90000"/>
              </a:lnSpc>
              <a:spcAft>
                <a:spcPts val="600"/>
              </a:spcAft>
              <a:buFont typeface="Arial" panose="020B0604020202020204" pitchFamily="34" charset="0"/>
              <a:buChar char="•"/>
              <a:defRPr/>
            </a:pPr>
            <a:endParaRPr lang="en-US" sz="1900" dirty="0">
              <a:latin typeface="Calibri" panose="020F0502020204030204"/>
            </a:endParaRPr>
          </a:p>
          <a:p>
            <a:pPr marL="342900" indent="-342900">
              <a:lnSpc>
                <a:spcPct val="90000"/>
              </a:lnSpc>
              <a:spcAft>
                <a:spcPts val="600"/>
              </a:spcAft>
              <a:buFont typeface="Arial" panose="020B0604020202020204" pitchFamily="34" charset="0"/>
              <a:buChar char="•"/>
              <a:defRPr/>
            </a:pPr>
            <a:r>
              <a:rPr lang="en-US" sz="1900" u="sng" dirty="0">
                <a:latin typeface="Calibri" panose="020F0502020204030204"/>
              </a:rPr>
              <a:t>Objective</a:t>
            </a:r>
            <a:r>
              <a:rPr lang="en-US" sz="1900" dirty="0">
                <a:latin typeface="Calibri" panose="020F0502020204030204"/>
              </a:rPr>
              <a:t> : </a:t>
            </a:r>
            <a:r>
              <a:rPr lang="en-US" sz="2000" dirty="0"/>
              <a:t>Enhancing  grasslands, shade trees and  animal management</a:t>
            </a:r>
          </a:p>
          <a:p>
            <a:pPr lvl="0" indent="-228600">
              <a:lnSpc>
                <a:spcPct val="90000"/>
              </a:lnSpc>
              <a:spcAft>
                <a:spcPts val="600"/>
              </a:spcAft>
              <a:buFont typeface="Arial" panose="020B0604020202020204" pitchFamily="34" charset="0"/>
              <a:buChar char="•"/>
              <a:defRPr/>
            </a:pPr>
            <a:endParaRPr lang="en-US" sz="1900" dirty="0">
              <a:latin typeface="Calibri" panose="020F0502020204030204"/>
            </a:endParaRPr>
          </a:p>
          <a:p>
            <a:pPr marL="342900" lvl="0" indent="-342900">
              <a:lnSpc>
                <a:spcPct val="90000"/>
              </a:lnSpc>
              <a:spcAft>
                <a:spcPts val="600"/>
              </a:spcAft>
              <a:buFont typeface="Arial" panose="020B0604020202020204" pitchFamily="34" charset="0"/>
              <a:buChar char="•"/>
              <a:defRPr/>
            </a:pPr>
            <a:r>
              <a:rPr lang="en-US" sz="1900" u="sng" dirty="0">
                <a:latin typeface="Calibri" panose="020F0502020204030204"/>
              </a:rPr>
              <a:t>Specific techniques </a:t>
            </a:r>
            <a:r>
              <a:rPr lang="en-US" sz="1900" dirty="0">
                <a:latin typeface="Calibri" panose="020F0502020204030204"/>
              </a:rPr>
              <a:t>involve biological control, crop rotation and composting. </a:t>
            </a:r>
          </a:p>
          <a:p>
            <a:pPr lvl="0" indent="-228600">
              <a:lnSpc>
                <a:spcPct val="90000"/>
              </a:lnSpc>
              <a:spcAft>
                <a:spcPts val="600"/>
              </a:spcAft>
              <a:buFont typeface="Arial" panose="020B0604020202020204" pitchFamily="34" charset="0"/>
              <a:buChar char="•"/>
              <a:defRPr/>
            </a:pPr>
            <a:endParaRPr lang="en-US" sz="1900" dirty="0">
              <a:latin typeface="Calibri" panose="020F0502020204030204"/>
            </a:endParaRPr>
          </a:p>
          <a:p>
            <a:pPr marL="342900" lvl="0" indent="-342900">
              <a:lnSpc>
                <a:spcPct val="90000"/>
              </a:lnSpc>
              <a:spcAft>
                <a:spcPts val="600"/>
              </a:spcAft>
              <a:buFont typeface="Arial" panose="020B0604020202020204" pitchFamily="34" charset="0"/>
              <a:buChar char="•"/>
              <a:defRPr/>
            </a:pPr>
            <a:r>
              <a:rPr lang="en-US" sz="1900" u="sng" dirty="0">
                <a:latin typeface="Calibri" panose="020F0502020204030204"/>
              </a:rPr>
              <a:t>Resilience of the oasis </a:t>
            </a:r>
            <a:r>
              <a:rPr lang="en-US" sz="1900" u="sng" dirty="0" err="1">
                <a:latin typeface="Calibri" panose="020F0502020204030204"/>
              </a:rPr>
              <a:t>agro</a:t>
            </a:r>
            <a:r>
              <a:rPr lang="en-US" sz="1900" u="sng" dirty="0">
                <a:latin typeface="Calibri" panose="020F0502020204030204"/>
              </a:rPr>
              <a:t>-system </a:t>
            </a:r>
            <a:r>
              <a:rPr lang="en-US" sz="1900" dirty="0">
                <a:latin typeface="Calibri" panose="020F0502020204030204"/>
              </a:rPr>
              <a:t>is based on the maintenance of specific crops, coupled with a system of animal husbandry integrated with the oasis agriculture, including manure production. In addition, the project aims to improve livelihoods of families due to the development of more resilient small scale agriculture</a:t>
            </a:r>
          </a:p>
          <a:p>
            <a:pPr lvl="0" indent="-228600">
              <a:lnSpc>
                <a:spcPct val="90000"/>
              </a:lnSpc>
              <a:spcAft>
                <a:spcPts val="600"/>
              </a:spcAft>
              <a:buFont typeface="Arial" panose="020B0604020202020204" pitchFamily="34" charset="0"/>
              <a:buChar char="•"/>
              <a:defRPr/>
            </a:pPr>
            <a:endParaRPr lang="en-US" sz="1900" dirty="0">
              <a:latin typeface="Calibri" panose="020F0502020204030204"/>
            </a:endParaRPr>
          </a:p>
          <a:p>
            <a:pPr lvl="0" indent="-228600">
              <a:lnSpc>
                <a:spcPct val="90000"/>
              </a:lnSpc>
              <a:spcAft>
                <a:spcPts val="600"/>
              </a:spcAft>
              <a:buFont typeface="Arial" panose="020B0604020202020204" pitchFamily="34" charset="0"/>
              <a:buChar char="•"/>
              <a:defRPr/>
            </a:pPr>
            <a:endParaRPr lang="en-US" sz="1400" dirty="0">
              <a:latin typeface="Calibri" panose="020F0502020204030204"/>
            </a:endParaRPr>
          </a:p>
        </p:txBody>
      </p:sp>
      <p:pic>
        <p:nvPicPr>
          <p:cNvPr id="7" name="Picture 6">
            <a:extLst>
              <a:ext uri="{FF2B5EF4-FFF2-40B4-BE49-F238E27FC236}">
                <a16:creationId xmlns:a16="http://schemas.microsoft.com/office/drawing/2014/main" id="{2CE244EE-7D0E-4CB7-89EE-3ED80BF61CAD}"/>
              </a:ext>
            </a:extLst>
          </p:cNvPr>
          <p:cNvPicPr>
            <a:picLocks noChangeAspect="1"/>
          </p:cNvPicPr>
          <p:nvPr/>
        </p:nvPicPr>
        <p:blipFill>
          <a:blip r:embed="rId3"/>
          <a:stretch>
            <a:fillRect/>
          </a:stretch>
        </p:blipFill>
        <p:spPr>
          <a:xfrm>
            <a:off x="161168" y="1155699"/>
            <a:ext cx="5753857" cy="2943217"/>
          </a:xfrm>
          <a:prstGeom prst="rect">
            <a:avLst/>
          </a:prstGeom>
        </p:spPr>
      </p:pic>
      <p:sp>
        <p:nvSpPr>
          <p:cNvPr id="18" name="TextBox 17">
            <a:extLst>
              <a:ext uri="{FF2B5EF4-FFF2-40B4-BE49-F238E27FC236}">
                <a16:creationId xmlns:a16="http://schemas.microsoft.com/office/drawing/2014/main" id="{4FB1BC11-AD3E-4BA7-9226-EEC9A5BF5AFB}"/>
              </a:ext>
            </a:extLst>
          </p:cNvPr>
          <p:cNvSpPr txBox="1"/>
          <p:nvPr/>
        </p:nvSpPr>
        <p:spPr>
          <a:xfrm>
            <a:off x="304800" y="4637411"/>
            <a:ext cx="5029200" cy="1822037"/>
          </a:xfrm>
          <a:prstGeom prst="rect">
            <a:avLst/>
          </a:prstGeom>
          <a:noFill/>
        </p:spPr>
        <p:txBody>
          <a:bodyPr wrap="square" rtlCol="0">
            <a:spAutoFit/>
          </a:bodyPr>
          <a:lstStyle/>
          <a:p>
            <a:r>
              <a:rPr lang="en-US" sz="1600" u="sng" dirty="0">
                <a:latin typeface="Calibri" panose="020F0502020204030204"/>
              </a:rPr>
              <a:t>Key outcomes: </a:t>
            </a:r>
          </a:p>
          <a:p>
            <a:pPr marL="342900" lvl="0" indent="-342900">
              <a:lnSpc>
                <a:spcPct val="90000"/>
              </a:lnSpc>
              <a:spcAft>
                <a:spcPts val="600"/>
              </a:spcAft>
              <a:buFont typeface="Wingdings" panose="05000000000000000000" pitchFamily="2" charset="2"/>
              <a:buChar char="ü"/>
              <a:defRPr/>
            </a:pPr>
            <a:r>
              <a:rPr lang="en-US" sz="1600" dirty="0">
                <a:latin typeface="Calibri" panose="020F0502020204030204"/>
              </a:rPr>
              <a:t>400 families to adopt conservation agriculture and small scale resilient agricultures</a:t>
            </a:r>
          </a:p>
          <a:p>
            <a:pPr marL="342900" lvl="0" indent="-342900">
              <a:lnSpc>
                <a:spcPct val="90000"/>
              </a:lnSpc>
              <a:spcAft>
                <a:spcPts val="600"/>
              </a:spcAft>
              <a:buFont typeface="Wingdings" panose="05000000000000000000" pitchFamily="2" charset="2"/>
              <a:buChar char="ü"/>
              <a:defRPr/>
            </a:pPr>
            <a:r>
              <a:rPr lang="en-US" sz="1600" dirty="0">
                <a:latin typeface="Calibri" panose="020F0502020204030204"/>
              </a:rPr>
              <a:t>800 farmers trained in conservation technics and corps diversification</a:t>
            </a:r>
          </a:p>
          <a:p>
            <a:pPr marL="342900" lvl="0" indent="-342900">
              <a:lnSpc>
                <a:spcPct val="90000"/>
              </a:lnSpc>
              <a:spcAft>
                <a:spcPts val="600"/>
              </a:spcAft>
              <a:buFont typeface="Wingdings" panose="05000000000000000000" pitchFamily="2" charset="2"/>
              <a:buChar char="ü"/>
              <a:defRPr/>
            </a:pPr>
            <a:r>
              <a:rPr lang="en-US" sz="1600" dirty="0">
                <a:latin typeface="Calibri" panose="020F0502020204030204"/>
              </a:rPr>
              <a:t>70% efficiency in agriculture irrigation and productivity using composting </a:t>
            </a:r>
          </a:p>
        </p:txBody>
      </p:sp>
      <p:pic>
        <p:nvPicPr>
          <p:cNvPr id="19" name="Content Placeholder 5">
            <a:extLst>
              <a:ext uri="{FF2B5EF4-FFF2-40B4-BE49-F238E27FC236}">
                <a16:creationId xmlns:a16="http://schemas.microsoft.com/office/drawing/2014/main" id="{A141812B-3797-4CAA-B72B-9ADBAB90D7AB}"/>
              </a:ext>
            </a:extLst>
          </p:cNvPr>
          <p:cNvPicPr>
            <a:picLocks noGrp="1" noChangeAspect="1"/>
          </p:cNvPicPr>
          <p:nvPr>
            <p:ph idx="1"/>
          </p:nvPr>
        </p:nvPicPr>
        <p:blipFill rotWithShape="1">
          <a:blip r:embed="rId4">
            <a:alphaModFix amt="25000"/>
            <a:extLst>
              <a:ext uri="{28A0092B-C50C-407E-A947-70E740481C1C}">
                <a14:useLocalDpi xmlns:a14="http://schemas.microsoft.com/office/drawing/2010/main" val="0"/>
              </a:ext>
            </a:extLst>
          </a:blip>
          <a:srcRect l="6865" r="19620" b="-1"/>
          <a:stretch/>
        </p:blipFill>
        <p:spPr>
          <a:xfrm>
            <a:off x="5884043" y="1155699"/>
            <a:ext cx="6280139" cy="5702297"/>
          </a:xfrm>
          <a:prstGeom prst="rect">
            <a:avLst/>
          </a:prstGeom>
          <a:effectLst/>
        </p:spPr>
      </p:pic>
    </p:spTree>
    <p:extLst>
      <p:ext uri="{BB962C8B-B14F-4D97-AF65-F5344CB8AC3E}">
        <p14:creationId xmlns:p14="http://schemas.microsoft.com/office/powerpoint/2010/main" val="2566100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19100" y="280985"/>
            <a:ext cx="11353800" cy="682627"/>
          </a:xfrm>
        </p:spPr>
        <p:txBody>
          <a:bodyPr>
            <a:noAutofit/>
          </a:bodyPr>
          <a:lstStyle/>
          <a:p>
            <a:pPr>
              <a:defRPr/>
            </a:pPr>
            <a:r>
              <a:rPr lang="en-US" sz="3200" b="1" dirty="0">
                <a:solidFill>
                  <a:srgbClr val="92D050"/>
                </a:solidFill>
                <a:effectLst>
                  <a:outerShdw blurRad="38100" dist="38100" dir="2700000" algn="tl">
                    <a:srgbClr val="000000">
                      <a:alpha val="43137"/>
                    </a:srgbClr>
                  </a:outerShdw>
                </a:effectLst>
              </a:rPr>
              <a:t>Georgia - Dairy Modernization and Market Access - </a:t>
            </a:r>
            <a:r>
              <a:rPr lang="en-US" sz="3200" b="1" dirty="0" err="1">
                <a:solidFill>
                  <a:srgbClr val="92D050"/>
                </a:solidFill>
                <a:effectLst>
                  <a:outerShdw blurRad="38100" dist="38100" dir="2700000" algn="tl">
                    <a:srgbClr val="000000">
                      <a:alpha val="43137"/>
                    </a:srgbClr>
                  </a:outerShdw>
                </a:effectLst>
              </a:rPr>
              <a:t>DiMMAdapt</a:t>
            </a:r>
            <a:endParaRPr lang="en-US" sz="3200" b="1" dirty="0">
              <a:solidFill>
                <a:srgbClr val="92D050"/>
              </a:solidFill>
              <a:effectLst>
                <a:outerShdw blurRad="38100" dist="38100" dir="2700000" algn="tl">
                  <a:srgbClr val="000000">
                    <a:alpha val="43137"/>
                  </a:srgbClr>
                </a:outerShdw>
              </a:effectLst>
            </a:endParaRPr>
          </a:p>
        </p:txBody>
      </p:sp>
      <p:cxnSp>
        <p:nvCxnSpPr>
          <p:cNvPr id="9" name="Straight Connector 8"/>
          <p:cNvCxnSpPr>
            <a:cxnSpLocks/>
          </p:cNvCxnSpPr>
          <p:nvPr/>
        </p:nvCxnSpPr>
        <p:spPr>
          <a:xfrm>
            <a:off x="504825" y="963612"/>
            <a:ext cx="10002757" cy="0"/>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B182159-6ECC-41FA-AE71-9DB08C950000}"/>
              </a:ext>
            </a:extLst>
          </p:cNvPr>
          <p:cNvSpPr/>
          <p:nvPr/>
        </p:nvSpPr>
        <p:spPr>
          <a:xfrm>
            <a:off x="5876925" y="1142589"/>
            <a:ext cx="6276975" cy="5139869"/>
          </a:xfrm>
          <a:prstGeom prst="rect">
            <a:avLst/>
          </a:prstGeom>
        </p:spPr>
        <p:txBody>
          <a:bodyPr wrap="square">
            <a:spAutoFit/>
          </a:bodyPr>
          <a:lstStyle/>
          <a:p>
            <a:pPr marL="342900" lvl="0" indent="-342900">
              <a:lnSpc>
                <a:spcPct val="90000"/>
              </a:lnSpc>
              <a:spcAft>
                <a:spcPts val="600"/>
              </a:spcAft>
              <a:buFont typeface="Arial" panose="020B0604020202020204" pitchFamily="34" charset="0"/>
              <a:buChar char="•"/>
              <a:defRPr/>
            </a:pPr>
            <a:r>
              <a:rPr lang="en-US" u="sng" dirty="0">
                <a:latin typeface="Calibri" panose="020F0502020204030204"/>
              </a:rPr>
              <a:t>Implementing Entity</a:t>
            </a:r>
            <a:r>
              <a:rPr lang="en-US" dirty="0">
                <a:latin typeface="Calibri" panose="020F0502020204030204"/>
              </a:rPr>
              <a:t>: International Fund for Agricultural Development </a:t>
            </a:r>
          </a:p>
          <a:p>
            <a:pPr marL="342900" lvl="0" indent="-342900">
              <a:lnSpc>
                <a:spcPct val="90000"/>
              </a:lnSpc>
              <a:spcAft>
                <a:spcPts val="600"/>
              </a:spcAft>
              <a:buFont typeface="Arial" panose="020B0604020202020204" pitchFamily="34" charset="0"/>
              <a:buChar char="•"/>
              <a:defRPr/>
            </a:pPr>
            <a:r>
              <a:rPr lang="en-US" u="sng" dirty="0">
                <a:latin typeface="Calibri" panose="020F0502020204030204"/>
              </a:rPr>
              <a:t>Financing amount</a:t>
            </a:r>
            <a:r>
              <a:rPr lang="en-US" dirty="0">
                <a:latin typeface="Calibri" panose="020F0502020204030204"/>
              </a:rPr>
              <a:t>: US$ 4,644,794</a:t>
            </a:r>
          </a:p>
          <a:p>
            <a:pPr lvl="0" indent="-228600">
              <a:lnSpc>
                <a:spcPct val="90000"/>
              </a:lnSpc>
              <a:spcAft>
                <a:spcPts val="600"/>
              </a:spcAft>
              <a:buFont typeface="Arial" panose="020B0604020202020204" pitchFamily="34" charset="0"/>
              <a:buChar char="•"/>
              <a:defRPr/>
            </a:pPr>
            <a:endParaRPr lang="en-US" dirty="0">
              <a:latin typeface="Calibri" panose="020F0502020204030204"/>
            </a:endParaRPr>
          </a:p>
          <a:p>
            <a:pPr marL="342900" indent="-342900">
              <a:lnSpc>
                <a:spcPct val="90000"/>
              </a:lnSpc>
              <a:spcAft>
                <a:spcPts val="600"/>
              </a:spcAft>
              <a:buFont typeface="Arial" panose="020B0604020202020204" pitchFamily="34" charset="0"/>
              <a:buChar char="•"/>
              <a:defRPr/>
            </a:pPr>
            <a:r>
              <a:rPr lang="en-US" u="sng" dirty="0">
                <a:latin typeface="Calibri" panose="020F0502020204030204"/>
              </a:rPr>
              <a:t>Objective</a:t>
            </a:r>
            <a:r>
              <a:rPr lang="en-US" dirty="0">
                <a:latin typeface="Calibri" panose="020F0502020204030204"/>
              </a:rPr>
              <a:t> : </a:t>
            </a:r>
            <a:r>
              <a:rPr lang="en-US" dirty="0"/>
              <a:t>The project aims to implement climate resilient and DRR solutions for pasture rehabilitation and increased productivity for over 6,000 farmers</a:t>
            </a:r>
          </a:p>
          <a:p>
            <a:pPr marL="342900" indent="-342900">
              <a:lnSpc>
                <a:spcPct val="90000"/>
              </a:lnSpc>
              <a:spcAft>
                <a:spcPts val="600"/>
              </a:spcAft>
              <a:buFont typeface="Arial" panose="020B0604020202020204" pitchFamily="34" charset="0"/>
              <a:buChar char="•"/>
              <a:defRPr/>
            </a:pPr>
            <a:endParaRPr lang="en-US" dirty="0">
              <a:latin typeface="Calibri" panose="020F0502020204030204"/>
            </a:endParaRPr>
          </a:p>
          <a:p>
            <a:pPr marL="342900" lvl="0" indent="-342900">
              <a:lnSpc>
                <a:spcPct val="90000"/>
              </a:lnSpc>
              <a:spcAft>
                <a:spcPts val="600"/>
              </a:spcAft>
              <a:buFont typeface="Arial" panose="020B0604020202020204" pitchFamily="34" charset="0"/>
              <a:buChar char="•"/>
              <a:defRPr/>
            </a:pPr>
            <a:r>
              <a:rPr lang="en-US" u="sng" dirty="0">
                <a:latin typeface="Calibri" panose="020F0502020204030204"/>
              </a:rPr>
              <a:t>Specific techniques </a:t>
            </a:r>
            <a:r>
              <a:rPr lang="en-US" dirty="0">
                <a:latin typeface="Calibri" panose="020F0502020204030204"/>
              </a:rPr>
              <a:t>improved fodder varieties, collective pasture management techniques, and manure composting to minimize waste and prevent soil and nearby water pollution. </a:t>
            </a:r>
          </a:p>
          <a:p>
            <a:pPr lvl="0" indent="-228600">
              <a:lnSpc>
                <a:spcPct val="90000"/>
              </a:lnSpc>
              <a:spcAft>
                <a:spcPts val="600"/>
              </a:spcAft>
              <a:buFont typeface="Arial" panose="020B0604020202020204" pitchFamily="34" charset="0"/>
              <a:buChar char="•"/>
              <a:defRPr/>
            </a:pPr>
            <a:endParaRPr lang="en-US" dirty="0">
              <a:latin typeface="Calibri" panose="020F0502020204030204"/>
            </a:endParaRPr>
          </a:p>
          <a:p>
            <a:pPr marL="342900" lvl="0" indent="-342900">
              <a:lnSpc>
                <a:spcPct val="90000"/>
              </a:lnSpc>
              <a:spcAft>
                <a:spcPts val="600"/>
              </a:spcAft>
              <a:buFont typeface="Arial" panose="020B0604020202020204" pitchFamily="34" charset="0"/>
              <a:buChar char="•"/>
              <a:defRPr/>
            </a:pPr>
            <a:r>
              <a:rPr lang="en-US" u="sng" dirty="0">
                <a:latin typeface="Calibri" panose="020F0502020204030204"/>
              </a:rPr>
              <a:t>Climate proofing of investments </a:t>
            </a:r>
            <a:r>
              <a:rPr lang="en-US" dirty="0">
                <a:latin typeface="Calibri" panose="020F0502020204030204"/>
              </a:rPr>
              <a:t>through demonstrations targeted at the Pasture User Associations (PUAs), smallholder and progressive farmers; community-based Pasture Management Plants (PMP’s) integrating CCA and DRR measures. </a:t>
            </a:r>
          </a:p>
          <a:p>
            <a:pPr lvl="0" indent="-228600">
              <a:lnSpc>
                <a:spcPct val="90000"/>
              </a:lnSpc>
              <a:spcAft>
                <a:spcPts val="600"/>
              </a:spcAft>
              <a:buFont typeface="Arial" panose="020B0604020202020204" pitchFamily="34" charset="0"/>
              <a:buChar char="•"/>
              <a:defRPr/>
            </a:pPr>
            <a:endParaRPr lang="en-US" sz="1400" dirty="0">
              <a:latin typeface="Calibri" panose="020F0502020204030204"/>
            </a:endParaRPr>
          </a:p>
        </p:txBody>
      </p:sp>
      <p:pic>
        <p:nvPicPr>
          <p:cNvPr id="2" name="Picture 1">
            <a:extLst>
              <a:ext uri="{FF2B5EF4-FFF2-40B4-BE49-F238E27FC236}">
                <a16:creationId xmlns:a16="http://schemas.microsoft.com/office/drawing/2014/main" id="{19581515-C333-4232-95B1-E626D3A9FA97}"/>
              </a:ext>
            </a:extLst>
          </p:cNvPr>
          <p:cNvPicPr>
            <a:picLocks noChangeAspect="1"/>
          </p:cNvPicPr>
          <p:nvPr/>
        </p:nvPicPr>
        <p:blipFill>
          <a:blip r:embed="rId3"/>
          <a:stretch>
            <a:fillRect/>
          </a:stretch>
        </p:blipFill>
        <p:spPr>
          <a:xfrm>
            <a:off x="552450" y="1018250"/>
            <a:ext cx="5286375" cy="3305175"/>
          </a:xfrm>
          <a:prstGeom prst="rect">
            <a:avLst/>
          </a:prstGeom>
        </p:spPr>
      </p:pic>
      <p:sp>
        <p:nvSpPr>
          <p:cNvPr id="3" name="TextBox 2">
            <a:extLst>
              <a:ext uri="{FF2B5EF4-FFF2-40B4-BE49-F238E27FC236}">
                <a16:creationId xmlns:a16="http://schemas.microsoft.com/office/drawing/2014/main" id="{8A9C3DE7-7320-4823-801A-CADD761BBE62}"/>
              </a:ext>
            </a:extLst>
          </p:cNvPr>
          <p:cNvSpPr txBox="1"/>
          <p:nvPr/>
        </p:nvSpPr>
        <p:spPr>
          <a:xfrm>
            <a:off x="685800" y="4648200"/>
            <a:ext cx="5029200" cy="1569660"/>
          </a:xfrm>
          <a:prstGeom prst="rect">
            <a:avLst/>
          </a:prstGeom>
          <a:noFill/>
        </p:spPr>
        <p:txBody>
          <a:bodyPr wrap="square" rtlCol="0">
            <a:spAutoFit/>
          </a:bodyPr>
          <a:lstStyle/>
          <a:p>
            <a:r>
              <a:rPr lang="en-US" sz="1600" u="sng" dirty="0">
                <a:latin typeface="Calibri" panose="020F0502020204030204"/>
              </a:rPr>
              <a:t>Key outcomes: </a:t>
            </a:r>
          </a:p>
          <a:p>
            <a:pPr marL="285750" indent="-285750">
              <a:buFont typeface="Wingdings" panose="05000000000000000000" pitchFamily="2" charset="2"/>
              <a:buChar char="ü"/>
            </a:pPr>
            <a:r>
              <a:rPr lang="en-US" sz="1600" dirty="0"/>
              <a:t>9,500 ha of pastures rehabilitated or restored; </a:t>
            </a:r>
          </a:p>
          <a:p>
            <a:pPr marL="285750" indent="-285750">
              <a:buFont typeface="Wingdings" panose="05000000000000000000" pitchFamily="2" charset="2"/>
              <a:buChar char="ü"/>
            </a:pPr>
            <a:r>
              <a:rPr lang="en-US" sz="1600" dirty="0"/>
              <a:t>76 PUA’s to receive capacity building in pasture management; </a:t>
            </a:r>
          </a:p>
          <a:p>
            <a:pPr marL="285750" indent="-285750">
              <a:buFont typeface="Wingdings" panose="05000000000000000000" pitchFamily="2" charset="2"/>
              <a:buChar char="ü"/>
            </a:pPr>
            <a:r>
              <a:rPr lang="en-US" sz="1600" dirty="0"/>
              <a:t>3,900 households supported with Climate resilient and ecosystem-based adaptive pastoral investments</a:t>
            </a:r>
          </a:p>
        </p:txBody>
      </p:sp>
      <p:sp>
        <p:nvSpPr>
          <p:cNvPr id="7" name="TextBox 6">
            <a:extLst>
              <a:ext uri="{FF2B5EF4-FFF2-40B4-BE49-F238E27FC236}">
                <a16:creationId xmlns:a16="http://schemas.microsoft.com/office/drawing/2014/main" id="{17D6A8A7-71BE-4EB8-A4E3-ACB2E5859A25}"/>
              </a:ext>
            </a:extLst>
          </p:cNvPr>
          <p:cNvSpPr txBox="1"/>
          <p:nvPr/>
        </p:nvSpPr>
        <p:spPr>
          <a:xfrm>
            <a:off x="280571" y="1752604"/>
            <a:ext cx="323165" cy="4363399"/>
          </a:xfrm>
          <a:prstGeom prst="rect">
            <a:avLst/>
          </a:prstGeom>
          <a:noFill/>
        </p:spPr>
        <p:txBody>
          <a:bodyPr vert="vert270" wrap="square" rtlCol="0">
            <a:spAutoFit/>
          </a:bodyPr>
          <a:lstStyle/>
          <a:p>
            <a:r>
              <a:rPr lang="en-US" sz="900" dirty="0"/>
              <a:t>Source : Strategy for Agricultural Development (SAD) in Georgia for 2015-2020</a:t>
            </a:r>
          </a:p>
        </p:txBody>
      </p:sp>
    </p:spTree>
    <p:extLst>
      <p:ext uri="{BB962C8B-B14F-4D97-AF65-F5344CB8AC3E}">
        <p14:creationId xmlns:p14="http://schemas.microsoft.com/office/powerpoint/2010/main" val="1443793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19100" y="481010"/>
            <a:ext cx="11353800" cy="682627"/>
          </a:xfrm>
        </p:spPr>
        <p:txBody>
          <a:bodyPr>
            <a:noAutofit/>
          </a:bodyPr>
          <a:lstStyle/>
          <a:p>
            <a:pPr>
              <a:defRPr/>
            </a:pPr>
            <a:r>
              <a:rPr lang="en-US" sz="3200" b="1" dirty="0">
                <a:solidFill>
                  <a:srgbClr val="92D050"/>
                </a:solidFill>
                <a:effectLst>
                  <a:outerShdw blurRad="38100" dist="38100" dir="2700000" algn="tl">
                    <a:srgbClr val="000000">
                      <a:alpha val="43137"/>
                    </a:srgbClr>
                  </a:outerShdw>
                </a:effectLst>
              </a:rPr>
              <a:t>Enhancing the Adaptive Capacity and Increasing Resilience of Small-size Agricultural Producers of the Northeast of Argentina</a:t>
            </a:r>
          </a:p>
        </p:txBody>
      </p:sp>
      <p:cxnSp>
        <p:nvCxnSpPr>
          <p:cNvPr id="9" name="Straight Connector 8"/>
          <p:cNvCxnSpPr>
            <a:cxnSpLocks/>
          </p:cNvCxnSpPr>
          <p:nvPr/>
        </p:nvCxnSpPr>
        <p:spPr>
          <a:xfrm>
            <a:off x="504825" y="1163637"/>
            <a:ext cx="10002757" cy="0"/>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05CE03F-4F46-4D8B-AAC4-614C386C8CB9}"/>
              </a:ext>
            </a:extLst>
          </p:cNvPr>
          <p:cNvSpPr/>
          <p:nvPr/>
        </p:nvSpPr>
        <p:spPr>
          <a:xfrm>
            <a:off x="5876925" y="1142589"/>
            <a:ext cx="6276975" cy="4869025"/>
          </a:xfrm>
          <a:prstGeom prst="rect">
            <a:avLst/>
          </a:prstGeom>
        </p:spPr>
        <p:txBody>
          <a:bodyPr wrap="square">
            <a:spAutoFit/>
          </a:bodyPr>
          <a:lstStyle/>
          <a:p>
            <a:pPr marL="342900" lvl="0" indent="-342900">
              <a:lnSpc>
                <a:spcPct val="90000"/>
              </a:lnSpc>
              <a:spcAft>
                <a:spcPts val="600"/>
              </a:spcAft>
              <a:buFont typeface="Arial" panose="020B0604020202020204" pitchFamily="34" charset="0"/>
              <a:buChar char="•"/>
              <a:defRPr/>
            </a:pPr>
            <a:r>
              <a:rPr lang="en-US" u="sng" dirty="0">
                <a:latin typeface="Calibri" panose="020F0502020204030204"/>
              </a:rPr>
              <a:t>Implementing Entity</a:t>
            </a:r>
            <a:r>
              <a:rPr lang="en-US" dirty="0">
                <a:latin typeface="Calibri" panose="020F0502020204030204"/>
              </a:rPr>
              <a:t>: </a:t>
            </a:r>
            <a:r>
              <a:rPr lang="en-US" dirty="0" err="1">
                <a:latin typeface="Calibri" panose="020F0502020204030204"/>
              </a:rPr>
              <a:t>Dirección</a:t>
            </a:r>
            <a:r>
              <a:rPr lang="en-US" dirty="0">
                <a:latin typeface="Calibri" panose="020F0502020204030204"/>
              </a:rPr>
              <a:t> General de </a:t>
            </a:r>
            <a:r>
              <a:rPr lang="en-US" dirty="0" err="1">
                <a:latin typeface="Calibri" panose="020F0502020204030204"/>
              </a:rPr>
              <a:t>Programas</a:t>
            </a:r>
            <a:r>
              <a:rPr lang="en-US" dirty="0">
                <a:latin typeface="Calibri" panose="020F0502020204030204"/>
              </a:rPr>
              <a:t> y </a:t>
            </a:r>
            <a:r>
              <a:rPr lang="en-US" dirty="0" err="1">
                <a:latin typeface="Calibri" panose="020F0502020204030204"/>
              </a:rPr>
              <a:t>Proyectos</a:t>
            </a:r>
            <a:r>
              <a:rPr lang="en-US" dirty="0">
                <a:latin typeface="Calibri" panose="020F0502020204030204"/>
              </a:rPr>
              <a:t> </a:t>
            </a:r>
            <a:r>
              <a:rPr lang="en-US" dirty="0" err="1">
                <a:latin typeface="Calibri" panose="020F0502020204030204"/>
              </a:rPr>
              <a:t>Sectoriales</a:t>
            </a:r>
            <a:r>
              <a:rPr lang="en-US" dirty="0">
                <a:latin typeface="Calibri" panose="020F0502020204030204"/>
              </a:rPr>
              <a:t> y </a:t>
            </a:r>
            <a:r>
              <a:rPr lang="en-US" dirty="0" err="1">
                <a:latin typeface="Calibri" panose="020F0502020204030204"/>
              </a:rPr>
              <a:t>Especiales</a:t>
            </a:r>
            <a:r>
              <a:rPr lang="en-US" dirty="0">
                <a:latin typeface="Calibri" panose="020F0502020204030204"/>
              </a:rPr>
              <a:t> </a:t>
            </a:r>
          </a:p>
          <a:p>
            <a:pPr marL="342900" lvl="0" indent="-342900">
              <a:lnSpc>
                <a:spcPct val="90000"/>
              </a:lnSpc>
              <a:spcAft>
                <a:spcPts val="600"/>
              </a:spcAft>
              <a:buFont typeface="Arial" panose="020B0604020202020204" pitchFamily="34" charset="0"/>
              <a:buChar char="•"/>
              <a:defRPr/>
            </a:pPr>
            <a:r>
              <a:rPr lang="en-US" u="sng" dirty="0">
                <a:latin typeface="Calibri" panose="020F0502020204030204"/>
              </a:rPr>
              <a:t>Financing amount</a:t>
            </a:r>
            <a:r>
              <a:rPr lang="en-US" dirty="0">
                <a:latin typeface="Calibri" panose="020F0502020204030204"/>
              </a:rPr>
              <a:t>: US$ 5,640,000</a:t>
            </a:r>
          </a:p>
          <a:p>
            <a:pPr marL="342900" lvl="0" indent="-342900">
              <a:lnSpc>
                <a:spcPct val="90000"/>
              </a:lnSpc>
              <a:spcAft>
                <a:spcPts val="600"/>
              </a:spcAft>
              <a:buFont typeface="Arial" panose="020B0604020202020204" pitchFamily="34" charset="0"/>
              <a:buChar char="•"/>
              <a:defRPr/>
            </a:pPr>
            <a:endParaRPr lang="en-US" dirty="0">
              <a:latin typeface="Calibri" panose="020F0502020204030204"/>
            </a:endParaRPr>
          </a:p>
          <a:p>
            <a:pPr marL="342900" indent="-342900">
              <a:lnSpc>
                <a:spcPct val="90000"/>
              </a:lnSpc>
              <a:spcAft>
                <a:spcPts val="600"/>
              </a:spcAft>
              <a:buFont typeface="Arial" panose="020B0604020202020204" pitchFamily="34" charset="0"/>
              <a:buChar char="•"/>
              <a:defRPr/>
            </a:pPr>
            <a:r>
              <a:rPr lang="en-US" u="sng" dirty="0">
                <a:latin typeface="Calibri" panose="020F0502020204030204"/>
              </a:rPr>
              <a:t>Objective</a:t>
            </a:r>
            <a:r>
              <a:rPr lang="en-US" dirty="0">
                <a:latin typeface="Calibri" panose="020F0502020204030204"/>
              </a:rPr>
              <a:t> : The project aims to implement soil management techniques by means of incorporation and management of cover crops and green manure</a:t>
            </a:r>
          </a:p>
          <a:p>
            <a:pPr marL="342900" indent="-342900">
              <a:lnSpc>
                <a:spcPct val="90000"/>
              </a:lnSpc>
              <a:spcAft>
                <a:spcPts val="600"/>
              </a:spcAft>
              <a:buFont typeface="Arial" panose="020B0604020202020204" pitchFamily="34" charset="0"/>
              <a:buChar char="•"/>
              <a:defRPr/>
            </a:pPr>
            <a:endParaRPr lang="en-US" dirty="0">
              <a:latin typeface="Calibri" panose="020F0502020204030204"/>
            </a:endParaRPr>
          </a:p>
          <a:p>
            <a:pPr marL="342900" lvl="0" indent="-342900">
              <a:lnSpc>
                <a:spcPct val="90000"/>
              </a:lnSpc>
              <a:spcAft>
                <a:spcPts val="600"/>
              </a:spcAft>
              <a:buFont typeface="Arial" panose="020B0604020202020204" pitchFamily="34" charset="0"/>
              <a:buChar char="•"/>
              <a:defRPr/>
            </a:pPr>
            <a:r>
              <a:rPr lang="en-US" u="sng" dirty="0">
                <a:latin typeface="Calibri" panose="020F0502020204030204"/>
              </a:rPr>
              <a:t>Specific techniques : </a:t>
            </a:r>
            <a:r>
              <a:rPr lang="en-US" dirty="0">
                <a:latin typeface="Calibri" panose="020F0502020204030204"/>
              </a:rPr>
              <a:t>Cover crops and green manure are jointly implemented to increase existing moisture and to incorporate more organic matter into the soil.</a:t>
            </a:r>
          </a:p>
          <a:p>
            <a:pPr lvl="0" indent="-228600">
              <a:lnSpc>
                <a:spcPct val="90000"/>
              </a:lnSpc>
              <a:spcAft>
                <a:spcPts val="600"/>
              </a:spcAft>
              <a:buFont typeface="Arial" panose="020B0604020202020204" pitchFamily="34" charset="0"/>
              <a:buChar char="•"/>
              <a:defRPr/>
            </a:pPr>
            <a:endParaRPr lang="en-US" dirty="0">
              <a:latin typeface="Calibri" panose="020F0502020204030204"/>
            </a:endParaRPr>
          </a:p>
          <a:p>
            <a:pPr marL="342900" lvl="0" indent="-342900">
              <a:lnSpc>
                <a:spcPct val="90000"/>
              </a:lnSpc>
              <a:spcAft>
                <a:spcPts val="600"/>
              </a:spcAft>
              <a:buFont typeface="Arial" panose="020B0604020202020204" pitchFamily="34" charset="0"/>
              <a:buChar char="•"/>
              <a:defRPr/>
            </a:pPr>
            <a:r>
              <a:rPr lang="en-US" u="sng" dirty="0">
                <a:latin typeface="Calibri" panose="020F0502020204030204"/>
              </a:rPr>
              <a:t>Promotion of community resilience to climate change through SLM and </a:t>
            </a:r>
            <a:r>
              <a:rPr lang="en-US" u="sng" dirty="0" err="1">
                <a:latin typeface="Calibri" panose="020F0502020204030204"/>
              </a:rPr>
              <a:t>agro</a:t>
            </a:r>
            <a:r>
              <a:rPr lang="en-US" u="sng" dirty="0">
                <a:latin typeface="Calibri" panose="020F0502020204030204"/>
              </a:rPr>
              <a:t>-forestry </a:t>
            </a:r>
            <a:r>
              <a:rPr lang="en-US" dirty="0">
                <a:latin typeface="Calibri" panose="020F0502020204030204"/>
              </a:rPr>
              <a:t>: Implementation of soil management techniques by means of contour ploughing and/or the incorporation and management of cover crops and green manure</a:t>
            </a:r>
          </a:p>
        </p:txBody>
      </p:sp>
      <p:sp>
        <p:nvSpPr>
          <p:cNvPr id="6" name="TextBox 5">
            <a:extLst>
              <a:ext uri="{FF2B5EF4-FFF2-40B4-BE49-F238E27FC236}">
                <a16:creationId xmlns:a16="http://schemas.microsoft.com/office/drawing/2014/main" id="{34EC476C-B16C-4BF2-9069-348EC56D42C9}"/>
              </a:ext>
            </a:extLst>
          </p:cNvPr>
          <p:cNvSpPr txBox="1"/>
          <p:nvPr/>
        </p:nvSpPr>
        <p:spPr>
          <a:xfrm>
            <a:off x="685800" y="4648200"/>
            <a:ext cx="5029200" cy="2062103"/>
          </a:xfrm>
          <a:prstGeom prst="rect">
            <a:avLst/>
          </a:prstGeom>
          <a:noFill/>
        </p:spPr>
        <p:txBody>
          <a:bodyPr wrap="square" rtlCol="0">
            <a:spAutoFit/>
          </a:bodyPr>
          <a:lstStyle/>
          <a:p>
            <a:r>
              <a:rPr lang="en-US" sz="1600" u="sng" dirty="0">
                <a:latin typeface="Calibri" panose="020F0502020204030204"/>
              </a:rPr>
              <a:t>Key outcomes: </a:t>
            </a:r>
          </a:p>
          <a:p>
            <a:pPr marL="285750" indent="-285750">
              <a:buFont typeface="Wingdings" panose="05000000000000000000" pitchFamily="2" charset="2"/>
              <a:buChar char="ü"/>
            </a:pPr>
            <a:r>
              <a:rPr lang="en-US" sz="1600" dirty="0"/>
              <a:t>At least 4,000 families with increased adaptive capacity and resilience of small-scale family agricultural producers</a:t>
            </a:r>
          </a:p>
          <a:p>
            <a:pPr marL="285750" indent="-285750">
              <a:buFont typeface="Wingdings" panose="05000000000000000000" pitchFamily="2" charset="2"/>
              <a:buChar char="ü"/>
            </a:pPr>
            <a:r>
              <a:rPr lang="en-US" sz="1600" dirty="0"/>
              <a:t>138 boreholes drilled by the end of the project </a:t>
            </a:r>
          </a:p>
          <a:p>
            <a:pPr marL="285750" indent="-285750">
              <a:buFont typeface="Wingdings" panose="05000000000000000000" pitchFamily="2" charset="2"/>
              <a:buChar char="ü"/>
            </a:pPr>
            <a:r>
              <a:rPr lang="en-US" sz="1600" dirty="0"/>
              <a:t>140 multipurpose water supply systems built (human consumption, animal watering and irrigation of orchards, fruit trees and pasture)</a:t>
            </a:r>
          </a:p>
        </p:txBody>
      </p:sp>
      <p:pic>
        <p:nvPicPr>
          <p:cNvPr id="2" name="Picture 1">
            <a:extLst>
              <a:ext uri="{FF2B5EF4-FFF2-40B4-BE49-F238E27FC236}">
                <a16:creationId xmlns:a16="http://schemas.microsoft.com/office/drawing/2014/main" id="{0197F1AD-84B7-465F-982C-568DDF4E46E3}"/>
              </a:ext>
            </a:extLst>
          </p:cNvPr>
          <p:cNvPicPr>
            <a:picLocks noChangeAspect="1"/>
          </p:cNvPicPr>
          <p:nvPr/>
        </p:nvPicPr>
        <p:blipFill>
          <a:blip r:embed="rId3"/>
          <a:stretch>
            <a:fillRect/>
          </a:stretch>
        </p:blipFill>
        <p:spPr>
          <a:xfrm>
            <a:off x="523875" y="1266083"/>
            <a:ext cx="5353050" cy="3241569"/>
          </a:xfrm>
          <a:prstGeom prst="rect">
            <a:avLst/>
          </a:prstGeom>
        </p:spPr>
      </p:pic>
    </p:spTree>
    <p:extLst>
      <p:ext uri="{BB962C8B-B14F-4D97-AF65-F5344CB8AC3E}">
        <p14:creationId xmlns:p14="http://schemas.microsoft.com/office/powerpoint/2010/main" val="1665204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9144000" cy="1295400"/>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PA" sz="4000" dirty="0" err="1"/>
              <a:t>Thank</a:t>
            </a:r>
            <a:r>
              <a:rPr lang="es-PA" sz="4000" dirty="0"/>
              <a:t> </a:t>
            </a:r>
            <a:r>
              <a:rPr lang="es-PA" sz="4000" dirty="0" err="1"/>
              <a:t>you</a:t>
            </a:r>
            <a:r>
              <a:rPr lang="es-PA" sz="4000" dirty="0"/>
              <a:t>!</a:t>
            </a:r>
          </a:p>
        </p:txBody>
      </p:sp>
      <p:sp>
        <p:nvSpPr>
          <p:cNvPr id="7" name="Title 1"/>
          <p:cNvSpPr txBox="1">
            <a:spLocks/>
          </p:cNvSpPr>
          <p:nvPr/>
        </p:nvSpPr>
        <p:spPr>
          <a:xfrm>
            <a:off x="1760746" y="4876800"/>
            <a:ext cx="8069054" cy="12633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1800" b="1"/>
              <a:t> </a:t>
            </a:r>
            <a:endParaRPr lang="en-US" sz="1800" b="1" dirty="0"/>
          </a:p>
          <a:p>
            <a:pPr algn="l">
              <a:defRPr/>
            </a:pPr>
            <a:r>
              <a:rPr lang="en-US" sz="1600" dirty="0"/>
              <a:t>www.adaptation-fund.org</a:t>
            </a:r>
          </a:p>
          <a:p>
            <a:pPr algn="l">
              <a:defRPr/>
            </a:pPr>
            <a:r>
              <a:rPr lang="en-US" sz="1600" dirty="0"/>
              <a:t>afbsec@adaptation-fund.org	</a:t>
            </a: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24000" y="1066801"/>
            <a:ext cx="9144000" cy="3999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l="22221" t="12383" r="27779" b="38092"/>
          <a:stretch>
            <a:fillRect/>
          </a:stretch>
        </p:blipFill>
        <p:spPr bwMode="auto">
          <a:xfrm>
            <a:off x="9601200" y="5072064"/>
            <a:ext cx="1066800" cy="947737"/>
          </a:xfrm>
          <a:prstGeom prst="rect">
            <a:avLst/>
          </a:prstGeom>
          <a:noFill/>
          <a:ln w="9525">
            <a:noFill/>
            <a:miter lim="800000"/>
            <a:headEnd/>
            <a:tailEnd/>
          </a:ln>
        </p:spPr>
      </p:pic>
      <p:pic>
        <p:nvPicPr>
          <p:cNvPr id="9" name="Picture 2" descr="https://www.adaptation-fund.org/sites/default/files/twitter_newbird_boxed_whiteonblue_0_0_0_0_0.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410110" y="5610224"/>
            <a:ext cx="333375" cy="33337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772400" y="5574268"/>
            <a:ext cx="2438400" cy="369332"/>
          </a:xfrm>
          <a:prstGeom prst="rect">
            <a:avLst/>
          </a:prstGeom>
        </p:spPr>
        <p:txBody>
          <a:bodyPr wrap="square">
            <a:spAutoFit/>
          </a:bodyPr>
          <a:lstStyle/>
          <a:p>
            <a:pPr>
              <a:defRPr/>
            </a:pPr>
            <a:r>
              <a:rPr lang="en-US" b="1" dirty="0"/>
              <a:t>@</a:t>
            </a:r>
            <a:r>
              <a:rPr lang="en-US" b="1" dirty="0" err="1"/>
              <a:t>adaptationfund</a:t>
            </a:r>
            <a:endParaRPr lang="en-US" sz="1200" b="1" dirty="0"/>
          </a:p>
        </p:txBody>
      </p:sp>
      <p:sp>
        <p:nvSpPr>
          <p:cNvPr id="13" name="Rectangle 12"/>
          <p:cNvSpPr/>
          <p:nvPr/>
        </p:nvSpPr>
        <p:spPr>
          <a:xfrm>
            <a:off x="7800976" y="5107602"/>
            <a:ext cx="3476625" cy="369332"/>
          </a:xfrm>
          <a:prstGeom prst="rect">
            <a:avLst/>
          </a:prstGeom>
        </p:spPr>
        <p:txBody>
          <a:bodyPr wrap="square">
            <a:spAutoFit/>
          </a:bodyPr>
          <a:lstStyle/>
          <a:p>
            <a:pPr>
              <a:defRPr/>
            </a:pPr>
            <a:r>
              <a:rPr lang="en-US" b="1" dirty="0"/>
              <a:t>   </a:t>
            </a:r>
            <a:r>
              <a:rPr lang="en-US" b="1" dirty="0" err="1"/>
              <a:t>adaptationfund</a:t>
            </a:r>
            <a:endParaRPr lang="en-US" sz="1200" b="1" dirty="0"/>
          </a:p>
        </p:txBody>
      </p:sp>
      <p:pic>
        <p:nvPicPr>
          <p:cNvPr id="2050" name="Picture 2" descr="https://encrypted-tbn0.gstatic.com/images?q=tbn:ANd9GcTfLT82WeCnYxcGLN3eWxhGWu9utfUOv8G8Az19DBBgY2SIsmp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391400" y="5120705"/>
            <a:ext cx="370794" cy="4152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521246" y="6019800"/>
            <a:ext cx="9144000" cy="838200"/>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dirty="0"/>
              <a:t>				Mahamat Assouyouti</a:t>
            </a:r>
          </a:p>
          <a:p>
            <a:pPr algn="r"/>
            <a:r>
              <a:rPr lang="en-US" dirty="0"/>
              <a:t>massouyouti@adaptation-fund.org</a:t>
            </a:r>
          </a:p>
        </p:txBody>
      </p:sp>
    </p:spTree>
    <p:extLst>
      <p:ext uri="{BB962C8B-B14F-4D97-AF65-F5344CB8AC3E}">
        <p14:creationId xmlns:p14="http://schemas.microsoft.com/office/powerpoint/2010/main" val="3871658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FCCC Powerpoint Presentation" ma:contentTypeID="0x01010039B8B36D1000D743A50BEFF069B09C100063DC6F8912AF9B4FAEF5FFD750CA4BC6" ma:contentTypeVersion="1" ma:contentTypeDescription="Creates a new UNFCCC presentation" ma:contentTypeScope="" ma:versionID="35596aa15fa91fd541f42c49040f762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C38679-7CBA-464E-89B3-265CD689F6E8}">
  <ds:schemaRefs>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957ACD-E784-4423-B757-5796B1E88CCB}">
  <ds:schemaRefs>
    <ds:schemaRef ds:uri="http://schemas.microsoft.com/sharepoint/v3/contenttype/forms"/>
  </ds:schemaRefs>
</ds:datastoreItem>
</file>

<file path=customXml/itemProps3.xml><?xml version="1.0" encoding="utf-8"?>
<ds:datastoreItem xmlns:ds="http://schemas.openxmlformats.org/officeDocument/2006/customXml" ds:itemID="{2BCE882E-53F5-4D90-AA0B-43B3813600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1213</TotalTime>
  <Words>690</Words>
  <Application>Microsoft Office PowerPoint</Application>
  <PresentationFormat>แบบจอกว้าง</PresentationFormat>
  <Paragraphs>77</Paragraphs>
  <Slides>7</Slides>
  <Notes>7</Notes>
  <HiddenSlides>0</HiddenSlides>
  <MMClips>0</MMClips>
  <ScaleCrop>false</ScaleCrop>
  <HeadingPairs>
    <vt:vector size="6" baseType="variant">
      <vt:variant>
        <vt:lpstr>ฟอนต์ที่ถูกใช้</vt:lpstr>
      </vt:variant>
      <vt:variant>
        <vt:i4>4</vt:i4>
      </vt:variant>
      <vt:variant>
        <vt:lpstr>ธีม</vt:lpstr>
      </vt:variant>
      <vt:variant>
        <vt:i4>2</vt:i4>
      </vt:variant>
      <vt:variant>
        <vt:lpstr>ชื่อเรื่องสไลด์</vt:lpstr>
      </vt:variant>
      <vt:variant>
        <vt:i4>7</vt:i4>
      </vt:variant>
    </vt:vector>
  </HeadingPairs>
  <TitlesOfParts>
    <vt:vector size="13" baseType="lpstr">
      <vt:lpstr>Arial</vt:lpstr>
      <vt:lpstr>Calibri</vt:lpstr>
      <vt:lpstr>Corbel</vt:lpstr>
      <vt:lpstr>Wingdings</vt:lpstr>
      <vt:lpstr>Office Theme</vt:lpstr>
      <vt:lpstr>Ecology 16x9</vt:lpstr>
      <vt:lpstr>Improved Nutrient Use and Manure Management towards Sustainable and Resilient Agricultural Systems  Koronivia joint work on agriculture 3 December 2019  </vt:lpstr>
      <vt:lpstr>Key achievements of the Adaptation Fund</vt:lpstr>
      <vt:lpstr>A diversified portfolio incl. Agriculture and Food Security</vt:lpstr>
      <vt:lpstr>Morocco - Climate Change Adaptation in Oasis Zones (PACC-ZO)  </vt:lpstr>
      <vt:lpstr>Georgia - Dairy Modernization and Market Access - DiMMAdapt</vt:lpstr>
      <vt:lpstr>Enhancing the Adaptive Capacity and Increasing Resilience of Small-size Agricultural Producers of the Northeast of Argentina</vt:lpstr>
      <vt:lpstr>งานนำเสนอ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Adaptation Fund portfolio in the Agriculture sector</dc:title>
  <dc:creator>Mahamat Assouyouti</dc:creator>
  <cp:lastModifiedBy>กิตติมา จินตนสนธิ</cp:lastModifiedBy>
  <cp:revision>29</cp:revision>
  <dcterms:created xsi:type="dcterms:W3CDTF">2019-06-13T18:48:17Z</dcterms:created>
  <dcterms:modified xsi:type="dcterms:W3CDTF">2019-12-05T10:56:33Z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0x01010039B8B36D1000D743A50BEFF069B09C100063DC6F8912AF9B4FAEF5FFD750CA4BC6</vt:lpwstr>
  </property>
</Properties>
</file>