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9" r:id="rId4"/>
    <p:sldMasterId id="2147483687" r:id="rId5"/>
    <p:sldMasterId id="2147483697" r:id="rId6"/>
    <p:sldMasterId id="2147483713" r:id="rId7"/>
    <p:sldMasterId id="2147483728" r:id="rId8"/>
    <p:sldMasterId id="2147483741" r:id="rId9"/>
  </p:sldMasterIdLst>
  <p:notesMasterIdLst>
    <p:notesMasterId r:id="rId18"/>
  </p:notesMasterIdLst>
  <p:sldIdLst>
    <p:sldId id="907" r:id="rId10"/>
    <p:sldId id="914" r:id="rId11"/>
    <p:sldId id="360" r:id="rId12"/>
    <p:sldId id="910" r:id="rId13"/>
    <p:sldId id="911" r:id="rId14"/>
    <p:sldId id="913" r:id="rId15"/>
    <p:sldId id="915" r:id="rId16"/>
    <p:sldId id="912" r:id="rId17"/>
  </p:sldIdLst>
  <p:sldSz cx="12192000" cy="6858000"/>
  <p:notesSz cx="6797675" cy="9928225"/>
  <p:embeddedFontLst>
    <p:embeddedFont>
      <p:font typeface="Calibri" panose="020F0502020204030204" pitchFamily="34" charset="0"/>
      <p:regular r:id="rId19"/>
      <p:bold r:id="rId19"/>
      <p:italic r:id="rId19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orbel" panose="020B0503020204020204" pitchFamily="34" charset="0"/>
      <p:regular r:id="rId19"/>
      <p:bold r:id="rId19"/>
      <p:italic r:id="rId19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 Templates" id="{ADC72016-47F5-B14D-8E16-40AFB5D83F10}">
          <p14:sldIdLst>
            <p14:sldId id="907"/>
            <p14:sldId id="914"/>
            <p14:sldId id="360"/>
            <p14:sldId id="910"/>
            <p14:sldId id="911"/>
            <p14:sldId id="913"/>
            <p14:sldId id="915"/>
            <p14:sldId id="91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640"/>
    <a:srgbClr val="BBC73E"/>
    <a:srgbClr val="038396"/>
    <a:srgbClr val="01AFCA"/>
    <a:srgbClr val="CC1225"/>
    <a:srgbClr val="198A00"/>
    <a:srgbClr val="99BE5D"/>
    <a:srgbClr val="8FC2C8"/>
    <a:srgbClr val="D5E5EA"/>
    <a:srgbClr val="15A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61962" autoAdjust="0"/>
  </p:normalViewPr>
  <p:slideViewPr>
    <p:cSldViewPr snapToGrid="0">
      <p:cViewPr varScale="1">
        <p:scale>
          <a:sx n="46" d="100"/>
          <a:sy n="46" d="100"/>
        </p:scale>
        <p:origin x="161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font" Target="NUL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All!$G$32</c:f>
              <c:strCache>
                <c:ptCount val="1"/>
                <c:pt idx="0">
                  <c:v>Per results area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All!$G$33:$N$33</c:f>
              <c:strCache>
                <c:ptCount val="8"/>
                <c:pt idx="0">
                  <c:v>Energy access &amp; power generation</c:v>
                </c:pt>
                <c:pt idx="1">
                  <c:v>Low emission transport</c:v>
                </c:pt>
                <c:pt idx="2">
                  <c:v>Buildings, cities and industries &amp; appliances</c:v>
                </c:pt>
                <c:pt idx="3">
                  <c:v>Forestry and land use</c:v>
                </c:pt>
                <c:pt idx="4">
                  <c:v>Most vulnerable people &amp; communities</c:v>
                </c:pt>
                <c:pt idx="5">
                  <c:v>Health and well-being, and food &amp; water security</c:v>
                </c:pt>
                <c:pt idx="6">
                  <c:v>Infrastructure &amp; built environment</c:v>
                </c:pt>
                <c:pt idx="7">
                  <c:v>Ecosystem &amp; ecosystem services</c:v>
                </c:pt>
              </c:strCache>
            </c:strRef>
          </c:cat>
          <c:val>
            <c:numRef>
              <c:f>All!$G$42:$N$42</c:f>
              <c:numCache>
                <c:formatCode>0%</c:formatCode>
                <c:ptCount val="8"/>
                <c:pt idx="0">
                  <c:v>1.209434481122441E-2</c:v>
                </c:pt>
                <c:pt idx="1">
                  <c:v>0</c:v>
                </c:pt>
                <c:pt idx="2">
                  <c:v>1.3193467271659359E-3</c:v>
                </c:pt>
                <c:pt idx="3">
                  <c:v>0.12370451431425279</c:v>
                </c:pt>
                <c:pt idx="4">
                  <c:v>0.20042265920982952</c:v>
                </c:pt>
                <c:pt idx="5">
                  <c:v>0.33503985619046123</c:v>
                </c:pt>
                <c:pt idx="6">
                  <c:v>0.1938051705171272</c:v>
                </c:pt>
                <c:pt idx="7">
                  <c:v>0.13361410822993888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A5-4993-A065-3CA222E449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86312176"/>
        <c:axId val="408823776"/>
      </c:barChart>
      <c:catAx>
        <c:axId val="88631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823776"/>
        <c:crosses val="autoZero"/>
        <c:auto val="1"/>
        <c:lblAlgn val="ctr"/>
        <c:lblOffset val="100"/>
        <c:noMultiLvlLbl val="0"/>
      </c:catAx>
      <c:valAx>
        <c:axId val="40882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31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737-4C4D-AD82-71EEE3AA215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737-4C4D-AD82-71EEE3AA215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737-4C4D-AD82-71EEE3AA2154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737-4C4D-AD82-71EEE3AA215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737-4C4D-AD82-71EEE3AA2154}"/>
                </c:ext>
              </c:extLst>
            </c:dLbl>
            <c:dLbl>
              <c:idx val="1"/>
              <c:layout>
                <c:manualLayout>
                  <c:x val="-0.11111111111111112"/>
                  <c:y val="0.245370370370370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37-4C4D-AD82-71EEE3AA2154}"/>
                </c:ext>
              </c:extLst>
            </c:dLbl>
            <c:dLbl>
              <c:idx val="2"/>
              <c:layout>
                <c:manualLayout>
                  <c:x val="-0.14444444444444446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37-4C4D-AD82-71EEE3AA2154}"/>
                </c:ext>
              </c:extLst>
            </c:dLbl>
            <c:dLbl>
              <c:idx val="3"/>
              <c:layout>
                <c:manualLayout>
                  <c:x val="0.29166677602799651"/>
                  <c:y val="1.6661523809650755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1804461942257"/>
                      <c:h val="0.352986293379994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737-4C4D-AD82-71EEE3AA21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Sheet1!$B$2:$B$5</c:f>
              <c:strCache>
                <c:ptCount val="4"/>
                <c:pt idx="0">
                  <c:v>grant</c:v>
                </c:pt>
                <c:pt idx="1">
                  <c:v>loan</c:v>
                </c:pt>
                <c:pt idx="2">
                  <c:v>equity</c:v>
                </c:pt>
                <c:pt idx="3">
                  <c:v>gurantee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80</c:v>
                </c:pt>
                <c:pt idx="1">
                  <c:v>13</c:v>
                </c:pt>
                <c:pt idx="2">
                  <c:v>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37-4C4D-AD82-71EEE3AA2154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575FD-A195-4193-BC0B-5D260CE01D1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B32B0-B4F7-424C-A07B-4B15E4FCB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27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experiences of GCF of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maximum 10 minutes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update workshop participants on activities related to improving nutrient use and manure management towards sustainable and resilient agricultural systems.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B32B0-B4F7-424C-A07B-4B15E4FCBA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82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B32B0-B4F7-424C-A07B-4B15E4FCBA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13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738" y="1023938"/>
            <a:ext cx="6465887" cy="3638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D89C-1D6D-4027-ABB8-1D42A5C607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98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B32B0-B4F7-424C-A07B-4B15E4FCBA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37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B32B0-B4F7-424C-A07B-4B15E4FCBA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19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B32B0-B4F7-424C-A07B-4B15E4FCBA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80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B32B0-B4F7-424C-A07B-4B15E4FCBA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54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B32B0-B4F7-424C-A07B-4B15E4FCBA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20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usinesscard&#10;&#10;Description generated with very high confidence">
            <a:extLst>
              <a:ext uri="{FF2B5EF4-FFF2-40B4-BE49-F238E27FC236}">
                <a16:creationId xmlns:a16="http://schemas.microsoft.com/office/drawing/2014/main" id="{1662DEA0-3963-4CB2-A695-BEB061309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89" t="10699" b="10699"/>
          <a:stretch/>
        </p:blipFill>
        <p:spPr>
          <a:xfrm flipH="1">
            <a:off x="-43543" y="-44533"/>
            <a:ext cx="12279086" cy="6947065"/>
          </a:xfrm>
          <a:prstGeom prst="rect">
            <a:avLst/>
          </a:prstGeom>
        </p:spPr>
      </p:pic>
      <p:pic>
        <p:nvPicPr>
          <p:cNvPr id="3" name="Picture 2" descr="GCFblgrnLogoRGB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4694" y="839638"/>
            <a:ext cx="3037219" cy="214867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363433" y="2549331"/>
            <a:ext cx="9502144" cy="402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endParaRPr lang="en-US" sz="2000" dirty="0">
              <a:solidFill>
                <a:prstClr val="black"/>
              </a:solidFill>
              <a:latin typeface="Corbel"/>
              <a:cs typeface="Corbe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2BFA77-D270-9B4D-B1E0-3B53EA7A0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9491" y="2377196"/>
            <a:ext cx="7199596" cy="5746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 / Title / Division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24366EC-5B50-5645-B59E-191F562FD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9491" y="3190072"/>
            <a:ext cx="7199596" cy="9552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  <a:p>
            <a:pPr lvl="0"/>
            <a:r>
              <a:rPr lang="en-US" dirty="0"/>
              <a:t>Month Year  |  Venue / Location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1B03CEF-0D05-1A4B-A882-012935EF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9491" y="781682"/>
            <a:ext cx="7199596" cy="1325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 cap="all" baseline="0"/>
            </a:lvl1pPr>
          </a:lstStyle>
          <a:p>
            <a:r>
              <a:rPr lang="en-US" dirty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8557204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20118" y="1558572"/>
            <a:ext cx="9037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orbel"/>
                <a:cs typeface="Corbel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cs typeface="Calibri"/>
              </a:rPr>
              <a:t> STABILIZING THE BIOSPHERE</a:t>
            </a:r>
            <a:endParaRPr lang="en-US" sz="360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520118" y="2705925"/>
            <a:ext cx="9037588" cy="342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975" indent="0">
              <a:defRPr>
                <a:latin typeface="Corbel"/>
                <a:cs typeface="Corbel"/>
              </a:defRPr>
            </a:lvl1pPr>
          </a:lstStyle>
          <a:p>
            <a:pPr marL="53975" indent="0"/>
            <a:r>
              <a:rPr lang="en-US" sz="2800" dirty="0">
                <a:latin typeface="Calibri Light"/>
                <a:cs typeface="Calibri Light"/>
              </a:rPr>
              <a:t> This is a typical text slide with upper and lower case text and no images</a:t>
            </a:r>
          </a:p>
          <a:p>
            <a:pPr marL="53975" indent="0"/>
            <a:r>
              <a:rPr lang="en-US" sz="2800" dirty="0">
                <a:latin typeface="Calibri Light"/>
                <a:cs typeface="Calibri Light"/>
              </a:rPr>
              <a:t> Written in Calibri Light, 20-28 pt. size, depending on text volume</a:t>
            </a:r>
          </a:p>
          <a:p>
            <a:pPr marL="53975" indent="0"/>
            <a:r>
              <a:rPr lang="en-US" sz="2800" dirty="0">
                <a:latin typeface="Calibri Light"/>
                <a:cs typeface="Calibri Light"/>
              </a:rPr>
              <a:t> Show a maximum of five bullet points per page</a:t>
            </a:r>
          </a:p>
        </p:txBody>
      </p:sp>
    </p:spTree>
    <p:extLst>
      <p:ext uri="{BB962C8B-B14F-4D97-AF65-F5344CB8AC3E}">
        <p14:creationId xmlns:p14="http://schemas.microsoft.com/office/powerpoint/2010/main" val="157242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CF - PPT B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42" y="-47616"/>
            <a:ext cx="12403687" cy="6953232"/>
          </a:xfrm>
          <a:prstGeom prst="rect">
            <a:avLst/>
          </a:prstGeom>
        </p:spPr>
      </p:pic>
      <p:pic>
        <p:nvPicPr>
          <p:cNvPr id="3" name="Picture 2" descr="GCFblgrnLogo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381" y="559834"/>
            <a:ext cx="3714632" cy="197093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 userDrawn="1"/>
        </p:nvSpPr>
        <p:spPr>
          <a:xfrm>
            <a:off x="2370608" y="2909888"/>
            <a:ext cx="9502144" cy="672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3600" b="1" dirty="0">
                <a:solidFill>
                  <a:prstClr val="black"/>
                </a:solidFill>
                <a:latin typeface="Corbel"/>
                <a:cs typeface="Corbel"/>
              </a:rPr>
              <a:t>Title of </a:t>
            </a:r>
            <a:r>
              <a:rPr lang="en-US" sz="4000" b="1" dirty="0">
                <a:solidFill>
                  <a:prstClr val="black"/>
                </a:solidFill>
                <a:latin typeface="Corbel"/>
                <a:cs typeface="Corbel"/>
              </a:rPr>
              <a:t>Presentation</a:t>
            </a:r>
            <a:endParaRPr lang="en-US" sz="3600" b="1" i="1" dirty="0">
              <a:solidFill>
                <a:prstClr val="black"/>
              </a:solidFill>
              <a:latin typeface="Corbel"/>
              <a:cs typeface="Corbel"/>
            </a:endParaRP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363434" y="4445344"/>
            <a:ext cx="8870813" cy="16037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246B52"/>
                </a:solidFill>
                <a:latin typeface="Corbel"/>
                <a:ea typeface="Corbel"/>
                <a:cs typeface="Corbel"/>
              </a:rPr>
              <a:t>Name of Presenter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rgbClr val="246B52"/>
              </a:solidFill>
              <a:latin typeface="Corbel"/>
              <a:ea typeface="Corbel"/>
              <a:cs typeface="Corbel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olidFill>
                  <a:srgbClr val="246B52"/>
                </a:solidFill>
                <a:latin typeface="Corbel"/>
                <a:ea typeface="Corbel"/>
                <a:cs typeface="Corbel"/>
              </a:rPr>
              <a:t>Event Name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olidFill>
                  <a:srgbClr val="246B52"/>
                </a:solidFill>
                <a:latin typeface="Corbel"/>
                <a:ea typeface="Corbel"/>
                <a:cs typeface="Corbel"/>
              </a:rPr>
              <a:t>Month Year | Location</a:t>
            </a:r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2363433" y="2549331"/>
            <a:ext cx="9502144" cy="402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prstClr val="black"/>
                </a:solidFill>
                <a:latin typeface="Corbel"/>
                <a:cs typeface="Corbel"/>
              </a:rPr>
              <a:t>Subtitle/Agenda Item/Etc. (optional)</a:t>
            </a:r>
          </a:p>
          <a:p>
            <a:pPr algn="l">
              <a:lnSpc>
                <a:spcPct val="90000"/>
              </a:lnSpc>
            </a:pPr>
            <a:endParaRPr lang="en-US" sz="2000" dirty="0">
              <a:solidFill>
                <a:prstClr val="black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61510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3951" y="589068"/>
            <a:ext cx="8858565" cy="566632"/>
          </a:xfrm>
          <a:prstGeom prst="rect">
            <a:avLst/>
          </a:prstGeom>
        </p:spPr>
        <p:txBody>
          <a:bodyPr vert="horz"/>
          <a:lstStyle>
            <a:lvl1pPr algn="r">
              <a:defRPr sz="4000" b="1" i="0">
                <a:latin typeface="Corbel"/>
                <a:cs typeface="Corbel"/>
              </a:defRPr>
            </a:lvl1pPr>
          </a:lstStyle>
          <a:p>
            <a:r>
              <a:rPr lang="en-CA" dirty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96433" y="2127250"/>
            <a:ext cx="10033000" cy="39449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Corbel"/>
                <a:cs typeface="Corbel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114136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96433" y="2127250"/>
            <a:ext cx="10033000" cy="3944938"/>
          </a:xfrm>
          <a:prstGeom prst="rect">
            <a:avLst/>
          </a:prstGeom>
        </p:spPr>
        <p:txBody>
          <a:bodyPr vert="horz"/>
          <a:lstStyle>
            <a:lvl1pPr marL="457200" indent="-457200">
              <a:buClr>
                <a:srgbClr val="24634F"/>
              </a:buClr>
              <a:buFont typeface="Arial"/>
              <a:buChar char="•"/>
              <a:defRPr sz="2800">
                <a:latin typeface="Corbel"/>
                <a:cs typeface="Corbel"/>
              </a:defRPr>
            </a:lvl1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93951" y="589068"/>
            <a:ext cx="8858565" cy="566632"/>
          </a:xfrm>
          <a:prstGeom prst="rect">
            <a:avLst/>
          </a:prstGeom>
        </p:spPr>
        <p:txBody>
          <a:bodyPr vert="horz"/>
          <a:lstStyle>
            <a:lvl1pPr algn="r">
              <a:defRPr sz="4000" b="1" i="0">
                <a:latin typeface="Corbel"/>
                <a:cs typeface="Corbel"/>
              </a:defRPr>
            </a:lvl1pPr>
          </a:lstStyle>
          <a:p>
            <a:r>
              <a:rPr lang="en-CA" dirty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596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96433" y="2127250"/>
            <a:ext cx="10033000" cy="3944938"/>
          </a:xfrm>
          <a:prstGeom prst="rect">
            <a:avLst/>
          </a:prstGeom>
        </p:spPr>
        <p:txBody>
          <a:bodyPr vert="horz"/>
          <a:lstStyle>
            <a:lvl1pPr marL="514350" indent="-514350">
              <a:buClr>
                <a:srgbClr val="24634F"/>
              </a:buClr>
              <a:buFont typeface="+mj-lt"/>
              <a:buAutoNum type="arabicPeriod"/>
              <a:defRPr sz="2800">
                <a:latin typeface="Corbel"/>
                <a:cs typeface="Corbel"/>
              </a:defRPr>
            </a:lvl1pPr>
          </a:lstStyle>
          <a:p>
            <a:pPr lvl="0"/>
            <a:r>
              <a:rPr lang="en-US" dirty="0"/>
              <a:t>Numbered List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93951" y="589068"/>
            <a:ext cx="8858565" cy="566632"/>
          </a:xfrm>
          <a:prstGeom prst="rect">
            <a:avLst/>
          </a:prstGeom>
        </p:spPr>
        <p:txBody>
          <a:bodyPr vert="horz"/>
          <a:lstStyle>
            <a:lvl1pPr algn="r">
              <a:defRPr sz="4000" b="1" i="0">
                <a:latin typeface="Corbel"/>
                <a:cs typeface="Corbel"/>
              </a:defRPr>
            </a:lvl1pPr>
          </a:lstStyle>
          <a:p>
            <a:r>
              <a:rPr lang="en-CA" dirty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97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81164"/>
            <a:ext cx="12192000" cy="517683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latin typeface="Corbel"/>
                <a:cs typeface="Corbel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93951" y="589068"/>
            <a:ext cx="8858565" cy="566632"/>
          </a:xfrm>
          <a:prstGeom prst="rect">
            <a:avLst/>
          </a:prstGeom>
        </p:spPr>
        <p:txBody>
          <a:bodyPr vert="horz"/>
          <a:lstStyle>
            <a:lvl1pPr algn="r">
              <a:defRPr sz="4000" b="1" i="0">
                <a:latin typeface="Corbel"/>
                <a:cs typeface="Corbel"/>
              </a:defRPr>
            </a:lvl1pPr>
          </a:lstStyle>
          <a:p>
            <a:r>
              <a:rPr lang="en-CA" dirty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442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F - PPT B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42" y="-47616"/>
            <a:ext cx="12403687" cy="6953232"/>
          </a:xfrm>
          <a:prstGeom prst="rect">
            <a:avLst/>
          </a:prstGeom>
        </p:spPr>
      </p:pic>
      <p:pic>
        <p:nvPicPr>
          <p:cNvPr id="6" name="Picture 5" descr="GCFblgrnLogo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315" y="2652713"/>
            <a:ext cx="3714632" cy="197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6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3E456-3BA2-4650-A5EE-542056646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DCFD7-9981-46A1-985A-01598F0500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DB1DACE-7E25-49EA-ACDA-D054F9C056BA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CFD67-8DB3-4173-9C40-871653EF1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E67EE-82F5-4159-BA99-28887942E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8621-ACA7-4736-9D07-17BB1E58DC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0">
            <a:extLst>
              <a:ext uri="{FF2B5EF4-FFF2-40B4-BE49-F238E27FC236}">
                <a16:creationId xmlns:a16="http://schemas.microsoft.com/office/drawing/2014/main" id="{7A76031E-EADE-C049-974C-4A91BA74C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9232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73886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39DD-E54E-4F75-B708-7846E8218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C8A5EA-8A75-4026-8EAB-34FC9B6D6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BFD5B-8ACD-4327-81F7-80353AC46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8D57-B525-411F-B66C-2DC508235B4F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9608F-31C2-4B7C-88A0-B37CAF2F3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CEC36-2BF6-4E24-98D8-13D80963A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8621-ACA7-4736-9D07-17BB1E58D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06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02992-D5D0-4B12-99A4-BC2498C48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3E456-3BA2-4650-A5EE-542056646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DCFD7-9981-46A1-985A-01598F050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8D57-B525-411F-B66C-2DC508235B4F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CFD67-8DB3-4173-9C40-871653EF1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E67EE-82F5-4159-BA99-28887942E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8621-ACA7-4736-9D07-17BB1E58D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8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8162D-8C20-42FB-BB59-ACD26904B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BD025-CCDF-4889-B91F-B409E149F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BA8E7-CA0D-47A9-8DFD-C6E41C00E1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B1DACE-7E25-49EA-ACDA-D054F9C056BA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F470E-96B5-4957-B881-8171EFE6E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27588-7677-4819-9239-49B7CF65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8621-ACA7-4736-9D07-17BB1E58D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81428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8162D-8C20-42FB-BB59-ACD26904B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BD025-CCDF-4889-B91F-B409E149F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BA8E7-CA0D-47A9-8DFD-C6E41C00E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8D57-B525-411F-B66C-2DC508235B4F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F470E-96B5-4957-B881-8171EFE6E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27588-7677-4819-9239-49B7CF65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8621-ACA7-4736-9D07-17BB1E58D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00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8C935-C638-47B5-AF25-E585A5A3B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3EEC7-CB61-479C-9569-065E4D240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425BD9-3312-4E90-93A1-A49F10765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DE6DC-F99A-444D-A710-8950107A0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8D57-B525-411F-B66C-2DC508235B4F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4DB2-6A5E-4A21-90EC-B04599A8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F37A1-BF71-4079-AD10-E076FF051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8621-ACA7-4736-9D07-17BB1E58D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47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171B4-B938-4873-8ACA-439C8B380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779C8-FA04-47D3-BBC3-3F15CDBAF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9C1A08-B29C-46C4-AC80-64B32B9ED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0CBEC6-5B7E-49BC-9F61-CEA809C42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6DE143-51D2-40F8-AE91-DF0D0F795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5FDE5F-5286-4E61-A617-F5D2D9189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8D57-B525-411F-B66C-2DC508235B4F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047BCA-3932-45A7-9AB7-D31E00D5C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0E6B45-5B16-49A3-926E-3B6CA88D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8621-ACA7-4736-9D07-17BB1E58D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5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3C96C-082D-4D37-9CBA-704AE69D7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C591F-45E7-4977-B9D3-F38801341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8D57-B525-411F-B66C-2DC508235B4F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28BBDA-62AA-4208-B5AB-5D1D9E494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62B9D-37CF-4C51-AA61-F7C535EF2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8621-ACA7-4736-9D07-17BB1E58D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30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F335E9-7AFF-48FC-9F3A-2717D845A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8D57-B525-411F-B66C-2DC508235B4F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B3A3-EAD5-4FC0-9E91-17ACBC928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36309-6AA2-41D4-A9C3-25A743396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8621-ACA7-4736-9D07-17BB1E58D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50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BA847-ADB1-4338-86FA-1AB8CCE8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182B2-DFC9-4DEA-AFED-99B8FDC14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A55A2-822E-4B7C-9FDB-BB1B43983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AA1EF-3639-49D4-95C3-55A5492E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8D57-B525-411F-B66C-2DC508235B4F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16F4C-53B9-419E-8228-1E8115065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200B4-F457-4AA7-A834-8B60A6324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8621-ACA7-4736-9D07-17BB1E58DC2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521867CE-02BD-4687-AAF1-85D0D4122D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1" y="281786"/>
            <a:ext cx="1440586" cy="90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976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E951-3C25-4282-B6CC-EFBC60E83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910860-20DA-47EC-8142-5045E420F2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115728-E327-4D8D-8D5A-A9F35D1AB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59EE62-167F-4856-9F8F-ABB106EF2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8D57-B525-411F-B66C-2DC508235B4F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00850D-6A39-440C-BABA-B4913949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B555F-18CD-4502-B902-81DD7A650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8621-ACA7-4736-9D07-17BB1E58D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71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CF2B5-F8FB-4321-9AF2-73790CAC0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28273-DC2B-4FF8-943A-E39E90208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BE89D-F15A-47C0-99E7-20E2DE350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8D57-B525-411F-B66C-2DC508235B4F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FB687-E748-427B-B637-6DFAE99A3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0D161-A381-4F84-9037-1684C721F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8621-ACA7-4736-9D07-17BB1E58D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29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34CF70-6A4A-41CE-84FC-1C8DF2C12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0037F-2125-4F14-AEEA-22568B824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BCC9C-9FDC-4F66-A378-24F5AC29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8D57-B525-411F-B66C-2DC508235B4F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B7E4A-59D5-450D-9AEB-0E7CBE67D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F46ED-B32A-4190-B3AB-2496D3E0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8621-ACA7-4736-9D07-17BB1E58D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29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usinesscard&#10;&#10;Description generated with very high confidence">
            <a:extLst>
              <a:ext uri="{FF2B5EF4-FFF2-40B4-BE49-F238E27FC236}">
                <a16:creationId xmlns:a16="http://schemas.microsoft.com/office/drawing/2014/main" id="{1662DEA0-3963-4CB2-A695-BEB0613091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9" t="10699" b="10699"/>
          <a:stretch/>
        </p:blipFill>
        <p:spPr>
          <a:xfrm flipH="1">
            <a:off x="-43543" y="-44533"/>
            <a:ext cx="12279086" cy="6947065"/>
          </a:xfrm>
          <a:prstGeom prst="rect">
            <a:avLst/>
          </a:prstGeom>
        </p:spPr>
      </p:pic>
      <p:pic>
        <p:nvPicPr>
          <p:cNvPr id="3" name="Picture 2" descr="GCFblgrnLogo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4694" y="839638"/>
            <a:ext cx="3037219" cy="214867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 userDrawn="1"/>
        </p:nvSpPr>
        <p:spPr>
          <a:xfrm>
            <a:off x="2363433" y="2549331"/>
            <a:ext cx="9502144" cy="402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endParaRPr lang="en-US" sz="2000">
              <a:solidFill>
                <a:prstClr val="black"/>
              </a:solidFill>
              <a:latin typeface="Corbel"/>
              <a:cs typeface="Corbel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1000931" y="813432"/>
            <a:ext cx="7199596" cy="132556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3600" b="1">
                <a:solidFill>
                  <a:prstClr val="black"/>
                </a:solidFill>
                <a:latin typeface="+mj-lt"/>
                <a:cs typeface="Corbel"/>
              </a:rPr>
              <a:t>Title of </a:t>
            </a:r>
            <a:r>
              <a:rPr lang="en-US" sz="4000" b="1">
                <a:solidFill>
                  <a:prstClr val="black"/>
                </a:solidFill>
                <a:latin typeface="+mj-lt"/>
                <a:cs typeface="Corbel"/>
              </a:rPr>
              <a:t>Presentation</a:t>
            </a:r>
            <a:endParaRPr lang="en-US" sz="3600" b="1" i="1">
              <a:solidFill>
                <a:prstClr val="black"/>
              </a:solidFill>
              <a:latin typeface="+mj-lt"/>
              <a:cs typeface="Corbe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000931" y="2549331"/>
            <a:ext cx="7199596" cy="4448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2800" b="0" i="0" u="none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Corbel" panose="020B0503020204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lnSpc>
                <a:spcPct val="80000"/>
              </a:lnSpc>
              <a:buNone/>
            </a:pPr>
            <a:r>
              <a:rPr lang="en-US" sz="2800" b="1">
                <a:solidFill>
                  <a:srgbClr val="246B52"/>
                </a:solidFill>
                <a:latin typeface="+mn-lt"/>
                <a:ea typeface="Corbel"/>
                <a:cs typeface="Corbel"/>
              </a:rPr>
              <a:t>Name of Presenter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000931" y="3183910"/>
            <a:ext cx="7199596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lnSpc>
                <a:spcPct val="80000"/>
              </a:lnSpc>
              <a:buNone/>
            </a:pPr>
            <a:r>
              <a:rPr lang="en-US" sz="2000">
                <a:solidFill>
                  <a:srgbClr val="246B52"/>
                </a:solidFill>
                <a:latin typeface="+mn-lt"/>
                <a:ea typeface="Corbel"/>
                <a:cs typeface="Corbel"/>
              </a:rPr>
              <a:t>Event Name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>
                <a:solidFill>
                  <a:srgbClr val="246B52"/>
                </a:solidFill>
                <a:latin typeface="+mn-lt"/>
                <a:ea typeface="Corbel"/>
                <a:cs typeface="Corbel"/>
              </a:rPr>
              <a:t>Month Year | Location</a:t>
            </a:r>
          </a:p>
        </p:txBody>
      </p:sp>
    </p:spTree>
    <p:extLst>
      <p:ext uri="{BB962C8B-B14F-4D97-AF65-F5344CB8AC3E}">
        <p14:creationId xmlns:p14="http://schemas.microsoft.com/office/powerpoint/2010/main" val="986087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3E456-3BA2-4650-A5EE-542056646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DCFD7-9981-46A1-985A-01598F0500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B1DACE-7E25-49EA-ACDA-D054F9C056BA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CFD67-8DB3-4173-9C40-871653EF1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E67EE-82F5-4159-BA99-28887942E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8621-ACA7-4736-9D07-17BB1E58DC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0">
            <a:extLst>
              <a:ext uri="{FF2B5EF4-FFF2-40B4-BE49-F238E27FC236}">
                <a16:creationId xmlns:a16="http://schemas.microsoft.com/office/drawing/2014/main" id="{7A76031E-EADE-C049-974C-4A91BA74C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32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7715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3E456-3BA2-4650-A5EE-542056646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DCFD7-9981-46A1-985A-01598F0500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B1DACE-7E25-49EA-ACDA-D054F9C056BA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CFD67-8DB3-4173-9C40-871653EF1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E67EE-82F5-4159-BA99-28887942E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8621-ACA7-4736-9D07-17BB1E58DC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0">
            <a:extLst>
              <a:ext uri="{FF2B5EF4-FFF2-40B4-BE49-F238E27FC236}">
                <a16:creationId xmlns:a16="http://schemas.microsoft.com/office/drawing/2014/main" id="{7A76031E-EADE-C049-974C-4A91BA74C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32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597921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CF - PPT B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842" y="-47616"/>
            <a:ext cx="12403687" cy="6953232"/>
          </a:xfrm>
          <a:prstGeom prst="rect">
            <a:avLst/>
          </a:prstGeom>
        </p:spPr>
      </p:pic>
      <p:pic>
        <p:nvPicPr>
          <p:cNvPr id="3" name="Picture 2" descr="GCFblgrnLogo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381" y="559834"/>
            <a:ext cx="3714632" cy="197093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2370608" y="2909888"/>
            <a:ext cx="9502144" cy="672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3600" b="1" dirty="0">
                <a:solidFill>
                  <a:prstClr val="black"/>
                </a:solidFill>
                <a:latin typeface="Corbel"/>
                <a:cs typeface="Corbel"/>
              </a:rPr>
              <a:t>Title of </a:t>
            </a:r>
            <a:r>
              <a:rPr lang="en-US" sz="4000" b="1" dirty="0">
                <a:solidFill>
                  <a:prstClr val="black"/>
                </a:solidFill>
                <a:latin typeface="Corbel"/>
                <a:cs typeface="Corbel"/>
              </a:rPr>
              <a:t>Presentation</a:t>
            </a:r>
            <a:endParaRPr lang="en-US" sz="3600" b="1" i="1" dirty="0">
              <a:solidFill>
                <a:prstClr val="black"/>
              </a:solidFill>
              <a:latin typeface="Corbel"/>
              <a:cs typeface="Corbel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363434" y="4445344"/>
            <a:ext cx="8870813" cy="16037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246B52"/>
                </a:solidFill>
                <a:latin typeface="Corbel"/>
                <a:ea typeface="Corbel"/>
                <a:cs typeface="Corbel"/>
              </a:rPr>
              <a:t>Name of Presenter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rgbClr val="246B52"/>
              </a:solidFill>
              <a:latin typeface="Corbel"/>
              <a:ea typeface="Corbel"/>
              <a:cs typeface="Corbel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olidFill>
                  <a:srgbClr val="246B52"/>
                </a:solidFill>
                <a:latin typeface="Corbel"/>
                <a:ea typeface="Corbel"/>
                <a:cs typeface="Corbel"/>
              </a:rPr>
              <a:t>Event Name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olidFill>
                  <a:srgbClr val="246B52"/>
                </a:solidFill>
                <a:latin typeface="Corbel"/>
                <a:ea typeface="Corbel"/>
                <a:cs typeface="Corbel"/>
              </a:rPr>
              <a:t>Month Year | Location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363433" y="2549331"/>
            <a:ext cx="9502144" cy="402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prstClr val="black"/>
                </a:solidFill>
                <a:latin typeface="Corbel"/>
                <a:cs typeface="Corbel"/>
              </a:rPr>
              <a:t>Subtitle/Agenda Item/Etc. (optional)</a:t>
            </a:r>
          </a:p>
          <a:p>
            <a:pPr algn="l">
              <a:lnSpc>
                <a:spcPct val="90000"/>
              </a:lnSpc>
            </a:pPr>
            <a:endParaRPr lang="en-US" sz="2000" dirty="0">
              <a:solidFill>
                <a:prstClr val="black"/>
              </a:solidFill>
              <a:latin typeface="Corbel"/>
              <a:cs typeface="Corbel"/>
            </a:endParaRPr>
          </a:p>
        </p:txBody>
      </p:sp>
      <p:pic>
        <p:nvPicPr>
          <p:cNvPr id="7" name="Picture 6" descr="GCF - PPT B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842" y="-47616"/>
            <a:ext cx="12403687" cy="6953232"/>
          </a:xfrm>
          <a:prstGeom prst="rect">
            <a:avLst/>
          </a:prstGeom>
        </p:spPr>
      </p:pic>
      <p:pic>
        <p:nvPicPr>
          <p:cNvPr id="8" name="Picture 7" descr="GCFblgrnLogo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381" y="559834"/>
            <a:ext cx="3714632" cy="197093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2370608" y="2909888"/>
            <a:ext cx="9502144" cy="672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3600" b="1" dirty="0">
                <a:solidFill>
                  <a:prstClr val="black"/>
                </a:solidFill>
                <a:latin typeface="Corbel"/>
                <a:cs typeface="Corbel"/>
              </a:rPr>
              <a:t>Title of </a:t>
            </a:r>
            <a:r>
              <a:rPr lang="en-US" sz="4000" b="1" dirty="0">
                <a:solidFill>
                  <a:prstClr val="black"/>
                </a:solidFill>
                <a:latin typeface="Corbel"/>
                <a:cs typeface="Corbel"/>
              </a:rPr>
              <a:t>Presentation</a:t>
            </a:r>
            <a:endParaRPr lang="en-US" sz="3600" b="1" i="1" dirty="0">
              <a:solidFill>
                <a:prstClr val="black"/>
              </a:solidFill>
              <a:latin typeface="Corbel"/>
              <a:cs typeface="Corbel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363434" y="4445344"/>
            <a:ext cx="8870813" cy="16037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246B52"/>
                </a:solidFill>
                <a:latin typeface="Corbel"/>
                <a:ea typeface="Corbel"/>
                <a:cs typeface="Corbel"/>
              </a:rPr>
              <a:t>Name of Presenter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rgbClr val="246B52"/>
              </a:solidFill>
              <a:latin typeface="Corbel"/>
              <a:ea typeface="Corbel"/>
              <a:cs typeface="Corbel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olidFill>
                  <a:srgbClr val="246B52"/>
                </a:solidFill>
                <a:latin typeface="Corbel"/>
                <a:ea typeface="Corbel"/>
                <a:cs typeface="Corbel"/>
              </a:rPr>
              <a:t>Event Name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olidFill>
                  <a:srgbClr val="246B52"/>
                </a:solidFill>
                <a:latin typeface="Corbel"/>
                <a:ea typeface="Corbel"/>
                <a:cs typeface="Corbel"/>
              </a:rPr>
              <a:t>Month Year | Location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363433" y="2549331"/>
            <a:ext cx="9502144" cy="402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prstClr val="black"/>
                </a:solidFill>
                <a:latin typeface="Corbel"/>
                <a:cs typeface="Corbel"/>
              </a:rPr>
              <a:t>Subtitle/Agenda Item/Etc. (optional)</a:t>
            </a:r>
          </a:p>
          <a:p>
            <a:pPr algn="l">
              <a:lnSpc>
                <a:spcPct val="90000"/>
              </a:lnSpc>
            </a:pPr>
            <a:endParaRPr lang="en-US" sz="2000" dirty="0">
              <a:solidFill>
                <a:prstClr val="black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835211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3951" y="725804"/>
            <a:ext cx="8858565" cy="566632"/>
          </a:xfrm>
          <a:prstGeom prst="rect">
            <a:avLst/>
          </a:prstGeom>
        </p:spPr>
        <p:txBody>
          <a:bodyPr vert="horz"/>
          <a:lstStyle>
            <a:lvl1pPr algn="r">
              <a:defRPr sz="4000" b="1" i="0">
                <a:latin typeface="Corbel"/>
                <a:cs typeface="Corbel"/>
              </a:defRPr>
            </a:lvl1pPr>
          </a:lstStyle>
          <a:p>
            <a:r>
              <a:rPr lang="en-CA" dirty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96433" y="2127250"/>
            <a:ext cx="10033000" cy="39449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Corbel"/>
                <a:cs typeface="Corbel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476746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3951" y="725804"/>
            <a:ext cx="8858565" cy="566632"/>
          </a:xfrm>
          <a:prstGeom prst="rect">
            <a:avLst/>
          </a:prstGeom>
        </p:spPr>
        <p:txBody>
          <a:bodyPr vert="horz"/>
          <a:lstStyle>
            <a:lvl1pPr algn="r">
              <a:defRPr sz="4000" b="1" i="0">
                <a:latin typeface="Corbel"/>
                <a:cs typeface="Corbel"/>
              </a:defRPr>
            </a:lvl1pPr>
          </a:lstStyle>
          <a:p>
            <a:r>
              <a:rPr lang="en-CA" dirty="0"/>
              <a:t>Title of Slide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96433" y="2127250"/>
            <a:ext cx="10033000" cy="3944938"/>
          </a:xfrm>
          <a:prstGeom prst="rect">
            <a:avLst/>
          </a:prstGeom>
        </p:spPr>
        <p:txBody>
          <a:bodyPr vert="horz"/>
          <a:lstStyle>
            <a:lvl1pPr marL="457200" indent="-457200">
              <a:buClr>
                <a:srgbClr val="24634F"/>
              </a:buClr>
              <a:buFont typeface="Arial"/>
              <a:buChar char="•"/>
              <a:defRPr sz="2800">
                <a:latin typeface="Corbel"/>
                <a:cs typeface="Corbel"/>
              </a:defRPr>
            </a:lvl1pPr>
          </a:lstStyle>
          <a:p>
            <a:pPr lvl="0"/>
            <a:r>
              <a:rPr lang="en-US" dirty="0"/>
              <a:t>Bulleted List</a:t>
            </a:r>
          </a:p>
        </p:txBody>
      </p:sp>
    </p:spTree>
    <p:extLst>
      <p:ext uri="{BB962C8B-B14F-4D97-AF65-F5344CB8AC3E}">
        <p14:creationId xmlns:p14="http://schemas.microsoft.com/office/powerpoint/2010/main" val="423873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ed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3951" y="725804"/>
            <a:ext cx="8858565" cy="566632"/>
          </a:xfrm>
          <a:prstGeom prst="rect">
            <a:avLst/>
          </a:prstGeom>
        </p:spPr>
        <p:txBody>
          <a:bodyPr vert="horz"/>
          <a:lstStyle>
            <a:lvl1pPr algn="r">
              <a:defRPr sz="4000" b="1" i="0">
                <a:latin typeface="Corbel"/>
                <a:cs typeface="Corbel"/>
              </a:defRPr>
            </a:lvl1pPr>
          </a:lstStyle>
          <a:p>
            <a:r>
              <a:rPr lang="en-CA" dirty="0"/>
              <a:t>Title of Slide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96433" y="2127250"/>
            <a:ext cx="10033000" cy="3944938"/>
          </a:xfrm>
          <a:prstGeom prst="rect">
            <a:avLst/>
          </a:prstGeom>
        </p:spPr>
        <p:txBody>
          <a:bodyPr vert="horz"/>
          <a:lstStyle>
            <a:lvl1pPr marL="514350" indent="-514350">
              <a:buClr>
                <a:srgbClr val="24634F"/>
              </a:buClr>
              <a:buFont typeface="+mj-lt"/>
              <a:buAutoNum type="arabicPeriod"/>
              <a:defRPr sz="2800">
                <a:latin typeface="Corbel"/>
                <a:cs typeface="Corbel"/>
              </a:defRPr>
            </a:lvl1pPr>
          </a:lstStyle>
          <a:p>
            <a:pPr lvl="0"/>
            <a:r>
              <a:rPr lang="en-US" dirty="0"/>
              <a:t>Numbered List</a:t>
            </a:r>
          </a:p>
        </p:txBody>
      </p:sp>
    </p:spTree>
    <p:extLst>
      <p:ext uri="{BB962C8B-B14F-4D97-AF65-F5344CB8AC3E}">
        <p14:creationId xmlns:p14="http://schemas.microsoft.com/office/powerpoint/2010/main" val="5082269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3951" y="725804"/>
            <a:ext cx="8858565" cy="566632"/>
          </a:xfrm>
          <a:prstGeom prst="rect">
            <a:avLst/>
          </a:prstGeom>
        </p:spPr>
        <p:txBody>
          <a:bodyPr vert="horz"/>
          <a:lstStyle>
            <a:lvl1pPr algn="r">
              <a:defRPr sz="4000" b="1" i="0">
                <a:latin typeface="Corbel"/>
                <a:cs typeface="Corbel"/>
              </a:defRPr>
            </a:lvl1pPr>
          </a:lstStyle>
          <a:p>
            <a:r>
              <a:rPr lang="en-CA" dirty="0"/>
              <a:t>Title of Slide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127251"/>
            <a:ext cx="12192000" cy="473074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latin typeface="Corbel"/>
                <a:cs typeface="Corbel"/>
              </a:defRPr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9097890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0053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F - PPT B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842" y="-47616"/>
            <a:ext cx="12403687" cy="6953232"/>
          </a:xfrm>
          <a:prstGeom prst="rect">
            <a:avLst/>
          </a:prstGeom>
        </p:spPr>
      </p:pic>
      <p:pic>
        <p:nvPicPr>
          <p:cNvPr id="6" name="Picture 5" descr="GCFblgrnLogo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315" y="2652713"/>
            <a:ext cx="3714632" cy="1970930"/>
          </a:xfrm>
          <a:prstGeom prst="rect">
            <a:avLst/>
          </a:prstGeom>
        </p:spPr>
      </p:pic>
      <p:pic>
        <p:nvPicPr>
          <p:cNvPr id="4" name="Picture 3" descr="GCF - PPT B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842" y="-47616"/>
            <a:ext cx="12403687" cy="6953232"/>
          </a:xfrm>
          <a:prstGeom prst="rect">
            <a:avLst/>
          </a:prstGeom>
        </p:spPr>
      </p:pic>
      <p:pic>
        <p:nvPicPr>
          <p:cNvPr id="7" name="Picture 6" descr="GCFblgrnLogo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315" y="2652713"/>
            <a:ext cx="3714632" cy="197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719667" y="1587000"/>
            <a:ext cx="10723200" cy="3684000"/>
          </a:xfrm>
          <a:prstGeom prst="rect">
            <a:avLst/>
          </a:prstGeom>
          <a:noFill/>
        </p:spPr>
        <p:txBody>
          <a:bodyPr anchor="ctr"/>
          <a:lstStyle>
            <a:lvl1pPr algn="ctr">
              <a:buNone/>
              <a:defRPr sz="3000" baseline="0">
                <a:solidFill>
                  <a:srgbClr val="005751"/>
                </a:solidFill>
                <a:latin typeface="Corbel"/>
                <a:ea typeface="Corbel"/>
                <a:cs typeface="Corbe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10092267" y="6242051"/>
            <a:ext cx="134408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err="1">
                <a:latin typeface="Corbel"/>
                <a:cs typeface="Corbel"/>
              </a:rPr>
              <a:t>page</a:t>
            </a:r>
            <a:r>
              <a:rPr lang="de-DE" dirty="0">
                <a:latin typeface="Corbel"/>
                <a:cs typeface="Corbel"/>
              </a:rPr>
              <a:t> </a:t>
            </a:r>
            <a:fld id="{8AC485E3-2938-42F9-A3BE-2AC75A9E707E}" type="slidenum">
              <a:rPr lang="de-DE" smtClean="0">
                <a:latin typeface="Corbel"/>
                <a:cs typeface="Corbel"/>
              </a:rPr>
              <a:pPr>
                <a:defRPr/>
              </a:pPr>
              <a:t>‹#›</a:t>
            </a:fld>
            <a:endParaRPr lang="de-DE" dirty="0">
              <a:latin typeface="Corbel"/>
              <a:cs typeface="Corbel"/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719667" y="6242051"/>
            <a:ext cx="709506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  <a:cs typeface="Corbel"/>
              </a:defRPr>
            </a:lvl1pPr>
          </a:lstStyle>
          <a:p>
            <a:pPr>
              <a:defRPr/>
            </a:pPr>
            <a:r>
              <a:rPr lang="de-DE" dirty="0" err="1"/>
              <a:t>Presentation</a:t>
            </a:r>
            <a:r>
              <a:rPr lang="de-DE" dirty="0"/>
              <a:t> title (</a:t>
            </a:r>
            <a:r>
              <a:rPr lang="de-DE" dirty="0" err="1"/>
              <a:t>change</a:t>
            </a:r>
            <a:r>
              <a:rPr lang="de-DE" dirty="0"/>
              <a:t> title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date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all </a:t>
            </a:r>
            <a:r>
              <a:rPr lang="de-DE" dirty="0" err="1"/>
              <a:t>pages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footer</a:t>
            </a:r>
            <a:r>
              <a:rPr lang="de-DE" dirty="0"/>
              <a:t>)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6"/>
          </p:nvPr>
        </p:nvSpPr>
        <p:spPr>
          <a:xfrm>
            <a:off x="7984067" y="6242051"/>
            <a:ext cx="2108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  <a:cs typeface="Corbel"/>
              </a:defRPr>
            </a:lvl1pPr>
          </a:lstStyle>
          <a:p>
            <a:pPr>
              <a:defRPr/>
            </a:pPr>
            <a:r>
              <a:rPr lang="de-DE" dirty="0"/>
              <a:t>15 September 2012</a:t>
            </a:r>
          </a:p>
        </p:txBody>
      </p:sp>
    </p:spTree>
    <p:extLst>
      <p:ext uri="{BB962C8B-B14F-4D97-AF65-F5344CB8AC3E}">
        <p14:creationId xmlns:p14="http://schemas.microsoft.com/office/powerpoint/2010/main" val="36385234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20118" y="1558572"/>
            <a:ext cx="9037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orbel"/>
                <a:cs typeface="Corbel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600">
                <a:solidFill>
                  <a:schemeClr val="tx1"/>
                </a:solidFill>
                <a:cs typeface="Calibri"/>
              </a:rPr>
              <a:t>Click to edit Master title style</a:t>
            </a:r>
            <a:endParaRPr lang="en-US" sz="360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520118" y="2705925"/>
            <a:ext cx="9037588" cy="342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Corbel"/>
                <a:cs typeface="Corbel"/>
              </a:defRPr>
            </a:lvl1pPr>
          </a:lstStyle>
          <a:p>
            <a:pPr marL="53975" lvl="0" indent="0"/>
            <a:r>
              <a:rPr lang="en-US" sz="2800">
                <a:latin typeface="Calibri Light"/>
                <a:cs typeface="Calibri Light"/>
              </a:rPr>
              <a:t>Edit Master text styles</a:t>
            </a:r>
          </a:p>
          <a:p>
            <a:pPr marL="53975" lvl="1" indent="0"/>
            <a:r>
              <a:rPr lang="en-US" sz="2800">
                <a:latin typeface="Calibri Light"/>
                <a:cs typeface="Calibri Light"/>
              </a:rPr>
              <a:t>Second level</a:t>
            </a:r>
          </a:p>
          <a:p>
            <a:pPr marL="53975" lvl="2" indent="0"/>
            <a:r>
              <a:rPr lang="en-US" sz="2800">
                <a:latin typeface="Calibri Light"/>
                <a:cs typeface="Calibri Light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291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3EEC7-CB61-479C-9569-065E4D240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425BD9-3312-4E90-93A1-A49F10765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DE6DC-F99A-444D-A710-8950107A0A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B1DACE-7E25-49EA-ACDA-D054F9C056BA}" type="datetime1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4DB2-6A5E-4A21-90EC-B04599A8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F37A1-BF71-4079-AD10-E076FF051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8621-ACA7-4736-9D07-17BB1E58DC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0">
            <a:extLst>
              <a:ext uri="{FF2B5EF4-FFF2-40B4-BE49-F238E27FC236}">
                <a16:creationId xmlns:a16="http://schemas.microsoft.com/office/drawing/2014/main" id="{8C558166-D0FC-AF44-8B0F-0177DB332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32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62282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A6E5987-3BF1-4375-905A-2DC07305E5FD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EF5691E-4286-40E5-BA65-00CA43A80FB8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3966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462057F-DCBF-483B-AD7B-BD06B5C16EE2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0DFB0F8-D1F6-4417-A637-E0055AD2A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1377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462057F-DCBF-483B-AD7B-BD06B5C16EE2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0DFB0F8-D1F6-4417-A637-E0055AD2A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6845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20118" y="1558572"/>
            <a:ext cx="9037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chemeClr val="tx1"/>
                </a:solidFill>
                <a:cs typeface="Calibri"/>
              </a:rPr>
              <a:t>Click to edit Master title style</a:t>
            </a:r>
            <a:endParaRPr lang="en-US" sz="360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520118" y="2705925"/>
            <a:ext cx="9037588" cy="342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975" lvl="0" indent="0"/>
            <a:r>
              <a:rPr lang="en-US" sz="2800">
                <a:latin typeface="Calibri Light"/>
                <a:cs typeface="Calibri Light"/>
              </a:rPr>
              <a:t>Edit Master text styles</a:t>
            </a:r>
          </a:p>
          <a:p>
            <a:pPr marL="53975" lvl="1" indent="0"/>
            <a:r>
              <a:rPr lang="en-US" sz="2800">
                <a:latin typeface="Calibri Light"/>
                <a:cs typeface="Calibri Light"/>
              </a:rPr>
              <a:t>Second level</a:t>
            </a:r>
          </a:p>
          <a:p>
            <a:pPr marL="53975" lvl="2" indent="0"/>
            <a:r>
              <a:rPr lang="en-US" sz="2800">
                <a:latin typeface="Calibri Light"/>
                <a:cs typeface="Calibri Light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44669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7159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D388-223D-45C1-908D-CC497E00E72E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5A36-2DCF-42C4-9E23-146EC3DF3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359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3263" cy="6858000"/>
          </a:xfrm>
          <a:prstGeom prst="rect">
            <a:avLst/>
          </a:prstGeom>
        </p:spPr>
      </p:pic>
      <p:pic>
        <p:nvPicPr>
          <p:cNvPr id="3" name="Picture 2" descr="GCFblgrnLogo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449" y="636644"/>
            <a:ext cx="3037219" cy="214867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 userDrawn="1"/>
        </p:nvSpPr>
        <p:spPr>
          <a:xfrm>
            <a:off x="2363433" y="2549331"/>
            <a:ext cx="9502144" cy="40254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endParaRPr lang="en-US" sz="1500" dirty="0">
              <a:solidFill>
                <a:prstClr val="black"/>
              </a:solidFill>
              <a:latin typeface="Corbel"/>
              <a:cs typeface="Corbel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1995205" y="2764640"/>
            <a:ext cx="8320151" cy="132556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/>
            </a:lvl1pPr>
          </a:lstStyle>
          <a:p>
            <a:pPr algn="l">
              <a:lnSpc>
                <a:spcPct val="90000"/>
              </a:lnSpc>
            </a:pPr>
            <a:r>
              <a:rPr lang="en-US" sz="2700" b="1" dirty="0">
                <a:solidFill>
                  <a:prstClr val="black"/>
                </a:solidFill>
                <a:latin typeface="+mj-lt"/>
                <a:cs typeface="Corbel"/>
              </a:rPr>
              <a:t>Title of </a:t>
            </a:r>
            <a:r>
              <a:rPr lang="en-US" sz="3000" b="1" dirty="0">
                <a:solidFill>
                  <a:prstClr val="black"/>
                </a:solidFill>
                <a:latin typeface="+mj-lt"/>
                <a:cs typeface="Corbel"/>
              </a:rPr>
              <a:t>Presentation</a:t>
            </a:r>
            <a:endParaRPr lang="en-US" sz="2700" b="1" i="1" dirty="0">
              <a:solidFill>
                <a:prstClr val="black"/>
              </a:solidFill>
              <a:latin typeface="+mj-lt"/>
              <a:cs typeface="Corbe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995205" y="4526329"/>
            <a:ext cx="8320151" cy="4448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2100" b="0" i="0" u="none">
                <a:solidFill>
                  <a:srgbClr val="246B52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pPr marL="0" indent="0">
              <a:lnSpc>
                <a:spcPct val="80000"/>
              </a:lnSpc>
              <a:buNone/>
            </a:pPr>
            <a:r>
              <a:rPr lang="en-US" sz="2100" b="1" dirty="0">
                <a:solidFill>
                  <a:srgbClr val="246B52"/>
                </a:solidFill>
                <a:latin typeface="+mn-lt"/>
                <a:ea typeface="Corbel"/>
                <a:cs typeface="Corbel"/>
              </a:rPr>
              <a:t>Name of Presenter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995205" y="5160908"/>
            <a:ext cx="8320151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500">
                <a:solidFill>
                  <a:srgbClr val="246B52"/>
                </a:solidFill>
              </a:defRPr>
            </a:lvl1pPr>
          </a:lstStyle>
          <a:p>
            <a:pPr marL="0" indent="0">
              <a:lnSpc>
                <a:spcPct val="80000"/>
              </a:lnSpc>
              <a:buNone/>
            </a:pPr>
            <a:r>
              <a:rPr lang="en-US" sz="1500" dirty="0">
                <a:solidFill>
                  <a:srgbClr val="246B52"/>
                </a:solidFill>
                <a:latin typeface="+mn-lt"/>
                <a:ea typeface="Corbel"/>
                <a:cs typeface="Corbel"/>
              </a:rPr>
              <a:t>Event Name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500" dirty="0">
                <a:solidFill>
                  <a:srgbClr val="246B52"/>
                </a:solidFill>
                <a:latin typeface="+mn-lt"/>
                <a:ea typeface="Corbel"/>
                <a:cs typeface="Corbel"/>
              </a:rPr>
              <a:t>Month Year | Location</a:t>
            </a:r>
          </a:p>
        </p:txBody>
      </p:sp>
    </p:spTree>
    <p:extLst>
      <p:ext uri="{BB962C8B-B14F-4D97-AF65-F5344CB8AC3E}">
        <p14:creationId xmlns:p14="http://schemas.microsoft.com/office/powerpoint/2010/main" val="330946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7441" y="1016317"/>
            <a:ext cx="8751993" cy="566632"/>
          </a:xfrm>
          <a:prstGeom prst="rect">
            <a:avLst/>
          </a:prstGeom>
        </p:spPr>
        <p:txBody>
          <a:bodyPr vert="horz"/>
          <a:lstStyle>
            <a:lvl1pPr algn="r">
              <a:defRPr sz="3600" b="1" i="0">
                <a:latin typeface="Corbel"/>
                <a:cs typeface="Corbel"/>
              </a:defRPr>
            </a:lvl1pPr>
          </a:lstStyle>
          <a:p>
            <a:r>
              <a:rPr lang="en-CA" dirty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96433" y="2127250"/>
            <a:ext cx="10033000" cy="39449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>
                <a:latin typeface="Corbel"/>
                <a:cs typeface="Corbel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219200" y="731520"/>
            <a:ext cx="914400" cy="914400"/>
          </a:xfrm>
          <a:prstGeom prst="rect">
            <a:avLst/>
          </a:prstGeom>
        </p:spPr>
        <p:txBody>
          <a:bodyPr vert="horz" wrap="none" lIns="68580" tIns="34290" rIns="68580" bIns="34290" rtlCol="0">
            <a:noAutofit/>
          </a:bodyPr>
          <a:lstStyle/>
          <a:p>
            <a:pPr algn="l">
              <a:lnSpc>
                <a:spcPct val="90000"/>
              </a:lnSpc>
            </a:pPr>
            <a:endParaRPr lang="en-US" sz="1500" dirty="0">
              <a:solidFill>
                <a:prstClr val="black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6858000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96433" y="2127250"/>
            <a:ext cx="10033000" cy="3944938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24634F"/>
              </a:buClr>
              <a:buFont typeface="Arial"/>
              <a:buChar char="•"/>
              <a:defRPr sz="2100">
                <a:latin typeface="Corbel"/>
                <a:cs typeface="Corbel"/>
              </a:defRPr>
            </a:lvl1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77441" y="1016317"/>
            <a:ext cx="8751993" cy="566632"/>
          </a:xfrm>
          <a:prstGeom prst="rect">
            <a:avLst/>
          </a:prstGeom>
        </p:spPr>
        <p:txBody>
          <a:bodyPr vert="horz"/>
          <a:lstStyle>
            <a:lvl1pPr algn="r">
              <a:defRPr sz="3600" b="1" i="0">
                <a:latin typeface="Corbel"/>
                <a:cs typeface="Corbel"/>
              </a:defRPr>
            </a:lvl1pPr>
          </a:lstStyle>
          <a:p>
            <a:r>
              <a:rPr lang="en-CA" dirty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923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96433" y="2127250"/>
            <a:ext cx="10033000" cy="3944938"/>
          </a:xfrm>
          <a:prstGeom prst="rect">
            <a:avLst/>
          </a:prstGeom>
        </p:spPr>
        <p:txBody>
          <a:bodyPr vert="horz"/>
          <a:lstStyle>
            <a:lvl1pPr marL="385763" indent="-385763">
              <a:buClr>
                <a:srgbClr val="24634F"/>
              </a:buClr>
              <a:buFont typeface="+mj-lt"/>
              <a:buAutoNum type="arabicPeriod"/>
              <a:defRPr sz="2100">
                <a:latin typeface="Corbel"/>
                <a:cs typeface="Corbel"/>
              </a:defRPr>
            </a:lvl1pPr>
          </a:lstStyle>
          <a:p>
            <a:pPr lvl="0"/>
            <a:r>
              <a:rPr lang="en-US" dirty="0"/>
              <a:t>Numbered List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77441" y="1016317"/>
            <a:ext cx="8751993" cy="566632"/>
          </a:xfrm>
          <a:prstGeom prst="rect">
            <a:avLst/>
          </a:prstGeom>
        </p:spPr>
        <p:txBody>
          <a:bodyPr vert="horz"/>
          <a:lstStyle>
            <a:lvl1pPr algn="r">
              <a:defRPr sz="3600" b="1" i="0">
                <a:latin typeface="Corbel"/>
                <a:cs typeface="Corbel"/>
              </a:defRPr>
            </a:lvl1pPr>
          </a:lstStyle>
          <a:p>
            <a:r>
              <a:rPr lang="en-CA" dirty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871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127253"/>
            <a:ext cx="12192000" cy="473074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latin typeface="Corbel"/>
                <a:cs typeface="Corbel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77441" y="1016317"/>
            <a:ext cx="8751993" cy="566632"/>
          </a:xfrm>
          <a:prstGeom prst="rect">
            <a:avLst/>
          </a:prstGeom>
        </p:spPr>
        <p:txBody>
          <a:bodyPr vert="horz"/>
          <a:lstStyle>
            <a:lvl1pPr algn="r">
              <a:defRPr sz="3600" b="1" i="0">
                <a:latin typeface="Corbel"/>
                <a:cs typeface="Corbel"/>
              </a:defRPr>
            </a:lvl1pPr>
          </a:lstStyle>
          <a:p>
            <a:r>
              <a:rPr lang="en-CA" dirty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84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779C8-FA04-47D3-BBC3-3F15CDBAF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9C1A08-B29C-46C4-AC80-64B32B9ED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0CBEC6-5B7E-49BC-9F61-CEA809C42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6DE143-51D2-40F8-AE91-DF0D0F795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5FDE5F-5286-4E61-A617-F5D2D9189C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4660A-7862-41AA-8DA0-B8692C548D37}" type="datetime1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047BCA-3932-45A7-9AB7-D31E00D5C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0E6B45-5B16-49A3-926E-3B6CA88D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8621-ACA7-4736-9D07-17BB1E58DC2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0">
            <a:extLst>
              <a:ext uri="{FF2B5EF4-FFF2-40B4-BE49-F238E27FC236}">
                <a16:creationId xmlns:a16="http://schemas.microsoft.com/office/drawing/2014/main" id="{46A7A0DF-B548-5448-BD74-339413C1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32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6937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4032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289" y="-47616"/>
            <a:ext cx="12362581" cy="695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12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289" y="-47616"/>
            <a:ext cx="12362581" cy="6953232"/>
          </a:xfrm>
          <a:prstGeom prst="rect">
            <a:avLst/>
          </a:prstGeom>
        </p:spPr>
      </p:pic>
      <p:pic>
        <p:nvPicPr>
          <p:cNvPr id="6" name="Picture 5" descr="GCFblgrnLogo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875" y="2510473"/>
            <a:ext cx="35814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5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9462057F-DCBF-483B-AD7B-BD06B5C16EE2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0DFB0F8-D1F6-4417-A637-E0055AD2A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845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20118" y="1558572"/>
            <a:ext cx="9037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orbel"/>
                <a:cs typeface="Corbel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600">
                <a:solidFill>
                  <a:schemeClr val="tx1"/>
                </a:solidFill>
                <a:cs typeface="Calibri"/>
              </a:rPr>
              <a:t>Click to edit Master title style</a:t>
            </a:r>
            <a:endParaRPr lang="en-US" sz="360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520118" y="2705925"/>
            <a:ext cx="9037588" cy="342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Corbel"/>
                <a:cs typeface="Corbel"/>
              </a:defRPr>
            </a:lvl1pPr>
          </a:lstStyle>
          <a:p>
            <a:pPr marL="53975" lvl="0" indent="0"/>
            <a:r>
              <a:rPr lang="en-US" sz="2800">
                <a:latin typeface="Calibri Light"/>
                <a:cs typeface="Calibri Light"/>
              </a:rPr>
              <a:t>Edit Master text styles</a:t>
            </a:r>
          </a:p>
          <a:p>
            <a:pPr marL="53975" lvl="1" indent="0"/>
            <a:r>
              <a:rPr lang="en-US" sz="2800">
                <a:latin typeface="Calibri Light"/>
                <a:cs typeface="Calibri Light"/>
              </a:rPr>
              <a:t>Second level</a:t>
            </a:r>
          </a:p>
          <a:p>
            <a:pPr marL="53975" lvl="2" indent="0"/>
            <a:r>
              <a:rPr lang="en-US" sz="2800">
                <a:latin typeface="Calibri Light"/>
                <a:cs typeface="Calibri Light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00007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piteltren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719667" y="1587000"/>
            <a:ext cx="10723200" cy="3684000"/>
          </a:xfrm>
          <a:prstGeom prst="rect">
            <a:avLst/>
          </a:prstGeom>
          <a:noFill/>
        </p:spPr>
        <p:txBody>
          <a:bodyPr anchor="ctr"/>
          <a:lstStyle>
            <a:lvl1pPr algn="ctr">
              <a:buNone/>
              <a:defRPr sz="3000" baseline="0">
                <a:solidFill>
                  <a:srgbClr val="005751"/>
                </a:solidFill>
                <a:latin typeface="Corbel"/>
                <a:ea typeface="Corbel"/>
                <a:cs typeface="Corbe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10092267" y="6242051"/>
            <a:ext cx="134408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err="1">
                <a:latin typeface="Corbel"/>
                <a:cs typeface="Corbel"/>
              </a:rPr>
              <a:t>page</a:t>
            </a:r>
            <a:r>
              <a:rPr lang="de-DE" dirty="0">
                <a:latin typeface="Corbel"/>
                <a:cs typeface="Corbel"/>
              </a:rPr>
              <a:t> </a:t>
            </a:r>
            <a:fld id="{8AC485E3-2938-42F9-A3BE-2AC75A9E707E}" type="slidenum">
              <a:rPr lang="de-DE" smtClean="0">
                <a:latin typeface="Corbel"/>
                <a:cs typeface="Corbel"/>
              </a:rPr>
              <a:pPr>
                <a:defRPr/>
              </a:pPr>
              <a:t>‹#›</a:t>
            </a:fld>
            <a:endParaRPr lang="de-DE" dirty="0">
              <a:latin typeface="Corbel"/>
              <a:cs typeface="Corbel"/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719667" y="6242051"/>
            <a:ext cx="709506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  <a:cs typeface="Corbel"/>
              </a:defRPr>
            </a:lvl1pPr>
          </a:lstStyle>
          <a:p>
            <a:pPr>
              <a:defRPr/>
            </a:pPr>
            <a:r>
              <a:rPr lang="de-DE" dirty="0" err="1"/>
              <a:t>Presentation</a:t>
            </a:r>
            <a:r>
              <a:rPr lang="de-DE" dirty="0"/>
              <a:t> title (</a:t>
            </a:r>
            <a:r>
              <a:rPr lang="de-DE" dirty="0" err="1"/>
              <a:t>change</a:t>
            </a:r>
            <a:r>
              <a:rPr lang="de-DE" dirty="0"/>
              <a:t> title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date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all </a:t>
            </a:r>
            <a:r>
              <a:rPr lang="de-DE" dirty="0" err="1"/>
              <a:t>pages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footer</a:t>
            </a:r>
            <a:r>
              <a:rPr lang="de-DE" dirty="0"/>
              <a:t>)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6"/>
          </p:nvPr>
        </p:nvSpPr>
        <p:spPr>
          <a:xfrm>
            <a:off x="7984067" y="6242051"/>
            <a:ext cx="2108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  <a:cs typeface="Corbel"/>
              </a:defRPr>
            </a:lvl1pPr>
          </a:lstStyle>
          <a:p>
            <a:pPr>
              <a:defRPr/>
            </a:pPr>
            <a:r>
              <a:rPr lang="de-DE" dirty="0"/>
              <a:t>15 September 2012</a:t>
            </a:r>
          </a:p>
        </p:txBody>
      </p:sp>
    </p:spTree>
    <p:extLst>
      <p:ext uri="{BB962C8B-B14F-4D97-AF65-F5344CB8AC3E}">
        <p14:creationId xmlns:p14="http://schemas.microsoft.com/office/powerpoint/2010/main" val="1622453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20118" y="1558572"/>
            <a:ext cx="9037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orbel"/>
                <a:cs typeface="Corbel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cs typeface="Calibri"/>
              </a:rPr>
              <a:t> STABILIZING THE BIOSPHERE</a:t>
            </a:r>
            <a:endParaRPr lang="en-US" sz="360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520118" y="2705925"/>
            <a:ext cx="9037588" cy="342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975" indent="0">
              <a:defRPr>
                <a:latin typeface="Corbel"/>
                <a:cs typeface="Corbel"/>
              </a:defRPr>
            </a:lvl1pPr>
          </a:lstStyle>
          <a:p>
            <a:pPr marL="53975" indent="0"/>
            <a:r>
              <a:rPr lang="en-US" sz="2800" dirty="0">
                <a:latin typeface="Calibri Light"/>
                <a:cs typeface="Calibri Light"/>
              </a:rPr>
              <a:t> This is a typical text slide with upper and lower case text and no images</a:t>
            </a:r>
          </a:p>
          <a:p>
            <a:pPr marL="53975" indent="0"/>
            <a:r>
              <a:rPr lang="en-US" sz="2800" dirty="0">
                <a:latin typeface="Calibri Light"/>
                <a:cs typeface="Calibri Light"/>
              </a:rPr>
              <a:t> Written in Calibri Light, 20-28 pt. size, depending on text volume</a:t>
            </a:r>
          </a:p>
          <a:p>
            <a:pPr marL="53975" indent="0"/>
            <a:r>
              <a:rPr lang="en-US" sz="2800" dirty="0">
                <a:latin typeface="Calibri Light"/>
                <a:cs typeface="Calibri Light"/>
              </a:rPr>
              <a:t> Show a maximum of five bullet points per page</a:t>
            </a:r>
          </a:p>
        </p:txBody>
      </p:sp>
    </p:spTree>
    <p:extLst>
      <p:ext uri="{BB962C8B-B14F-4D97-AF65-F5344CB8AC3E}">
        <p14:creationId xmlns:p14="http://schemas.microsoft.com/office/powerpoint/2010/main" val="2633393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CF - PPT B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42" y="-47616"/>
            <a:ext cx="12403687" cy="6953232"/>
          </a:xfrm>
          <a:prstGeom prst="rect">
            <a:avLst/>
          </a:prstGeom>
        </p:spPr>
      </p:pic>
      <p:pic>
        <p:nvPicPr>
          <p:cNvPr id="3" name="Picture 2" descr="GCFblgrnLogo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381" y="559834"/>
            <a:ext cx="3714632" cy="197093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 userDrawn="1"/>
        </p:nvSpPr>
        <p:spPr>
          <a:xfrm>
            <a:off x="2370608" y="2909888"/>
            <a:ext cx="9502144" cy="672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3600" b="1" dirty="0">
                <a:solidFill>
                  <a:prstClr val="black"/>
                </a:solidFill>
                <a:latin typeface="Corbel"/>
                <a:cs typeface="Corbel"/>
              </a:rPr>
              <a:t>Title of </a:t>
            </a:r>
            <a:r>
              <a:rPr lang="en-US" sz="4000" b="1" dirty="0">
                <a:solidFill>
                  <a:prstClr val="black"/>
                </a:solidFill>
                <a:latin typeface="Corbel"/>
                <a:cs typeface="Corbel"/>
              </a:rPr>
              <a:t>Presentation</a:t>
            </a:r>
            <a:endParaRPr lang="en-US" sz="3600" b="1" i="1" dirty="0">
              <a:solidFill>
                <a:prstClr val="black"/>
              </a:solidFill>
              <a:latin typeface="Corbel"/>
              <a:cs typeface="Corbel"/>
            </a:endParaRP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363434" y="4445344"/>
            <a:ext cx="8870813" cy="16037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246B52"/>
                </a:solidFill>
                <a:latin typeface="Corbel"/>
                <a:ea typeface="Corbel"/>
                <a:cs typeface="Corbel"/>
              </a:rPr>
              <a:t>Name of Presenter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rgbClr val="246B52"/>
              </a:solidFill>
              <a:latin typeface="Corbel"/>
              <a:ea typeface="Corbel"/>
              <a:cs typeface="Corbel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olidFill>
                  <a:srgbClr val="246B52"/>
                </a:solidFill>
                <a:latin typeface="Corbel"/>
                <a:ea typeface="Corbel"/>
                <a:cs typeface="Corbel"/>
              </a:rPr>
              <a:t>Event Name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olidFill>
                  <a:srgbClr val="246B52"/>
                </a:solidFill>
                <a:latin typeface="Corbel"/>
                <a:ea typeface="Corbel"/>
                <a:cs typeface="Corbel"/>
              </a:rPr>
              <a:t>Month Year | Location</a:t>
            </a:r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2363433" y="2549331"/>
            <a:ext cx="9502144" cy="402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prstClr val="black"/>
                </a:solidFill>
                <a:latin typeface="Corbel"/>
                <a:cs typeface="Corbel"/>
              </a:rPr>
              <a:t>Subtitle/Agenda Item/Etc. (optional)</a:t>
            </a:r>
          </a:p>
          <a:p>
            <a:pPr algn="l">
              <a:lnSpc>
                <a:spcPct val="90000"/>
              </a:lnSpc>
            </a:pPr>
            <a:endParaRPr lang="en-US" sz="2000" dirty="0">
              <a:solidFill>
                <a:prstClr val="black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9678958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3951" y="786405"/>
            <a:ext cx="8858565" cy="566632"/>
          </a:xfrm>
          <a:prstGeom prst="rect">
            <a:avLst/>
          </a:prstGeom>
        </p:spPr>
        <p:txBody>
          <a:bodyPr vert="horz"/>
          <a:lstStyle>
            <a:lvl1pPr algn="r">
              <a:defRPr sz="4000" b="1" i="0">
                <a:latin typeface="Corbel"/>
                <a:cs typeface="Corbel"/>
              </a:defRPr>
            </a:lvl1pPr>
          </a:lstStyle>
          <a:p>
            <a:r>
              <a:rPr lang="en-CA" dirty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96433" y="2127250"/>
            <a:ext cx="10033000" cy="39449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Corbel"/>
                <a:cs typeface="Corbel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5171372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96433" y="2127250"/>
            <a:ext cx="10033000" cy="3944938"/>
          </a:xfrm>
          <a:prstGeom prst="rect">
            <a:avLst/>
          </a:prstGeom>
        </p:spPr>
        <p:txBody>
          <a:bodyPr vert="horz"/>
          <a:lstStyle>
            <a:lvl1pPr marL="457200" indent="-457200">
              <a:buClr>
                <a:srgbClr val="24634F"/>
              </a:buClr>
              <a:buFont typeface="Arial"/>
              <a:buChar char="•"/>
              <a:defRPr sz="2800">
                <a:latin typeface="Corbel"/>
                <a:cs typeface="Corbel"/>
              </a:defRPr>
            </a:lvl1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C150386-9AFB-4F0B-A7DB-E34F5F053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3951" y="786405"/>
            <a:ext cx="8858565" cy="566632"/>
          </a:xfrm>
          <a:prstGeom prst="rect">
            <a:avLst/>
          </a:prstGeom>
        </p:spPr>
        <p:txBody>
          <a:bodyPr vert="horz"/>
          <a:lstStyle>
            <a:lvl1pPr algn="r">
              <a:defRPr sz="4000" b="1" i="0">
                <a:latin typeface="Corbel"/>
                <a:cs typeface="Corbel"/>
              </a:defRPr>
            </a:lvl1pPr>
          </a:lstStyle>
          <a:p>
            <a:r>
              <a:rPr lang="en-CA" dirty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79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C591F-45E7-4977-B9D3-F388013413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322AF-D4B8-418A-AF11-618B1763578D}" type="datetime1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28BBDA-62AA-4208-B5AB-5D1D9E494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62B9D-37CF-4C51-AA61-F7C535EF2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8621-ACA7-4736-9D07-17BB1E58DC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0">
            <a:extLst>
              <a:ext uri="{FF2B5EF4-FFF2-40B4-BE49-F238E27FC236}">
                <a16:creationId xmlns:a16="http://schemas.microsoft.com/office/drawing/2014/main" id="{9B6ED81C-60DC-5E42-ABC4-D0D8E728D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32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971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96433" y="2127250"/>
            <a:ext cx="10033000" cy="3944938"/>
          </a:xfrm>
          <a:prstGeom prst="rect">
            <a:avLst/>
          </a:prstGeom>
        </p:spPr>
        <p:txBody>
          <a:bodyPr vert="horz"/>
          <a:lstStyle>
            <a:lvl1pPr marL="514350" indent="-514350">
              <a:buClr>
                <a:srgbClr val="24634F"/>
              </a:buClr>
              <a:buFont typeface="+mj-lt"/>
              <a:buAutoNum type="arabicPeriod"/>
              <a:defRPr sz="2800">
                <a:latin typeface="Corbel"/>
                <a:cs typeface="Corbel"/>
              </a:defRPr>
            </a:lvl1pPr>
          </a:lstStyle>
          <a:p>
            <a:pPr lvl="0"/>
            <a:r>
              <a:rPr lang="en-US" dirty="0"/>
              <a:t>Numbered List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C1FF18-495A-4306-954C-426011A1E0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3951" y="786405"/>
            <a:ext cx="8858565" cy="566632"/>
          </a:xfrm>
          <a:prstGeom prst="rect">
            <a:avLst/>
          </a:prstGeom>
        </p:spPr>
        <p:txBody>
          <a:bodyPr vert="horz"/>
          <a:lstStyle>
            <a:lvl1pPr algn="r">
              <a:defRPr sz="4000" b="1" i="0">
                <a:latin typeface="Corbel"/>
                <a:cs typeface="Corbel"/>
              </a:defRPr>
            </a:lvl1pPr>
          </a:lstStyle>
          <a:p>
            <a:r>
              <a:rPr lang="en-CA" dirty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936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81164"/>
            <a:ext cx="12192000" cy="517683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latin typeface="Corbel"/>
                <a:cs typeface="Corbel"/>
              </a:defRPr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5039473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5388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F - PPT B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42" y="-47616"/>
            <a:ext cx="12403687" cy="6953232"/>
          </a:xfrm>
          <a:prstGeom prst="rect">
            <a:avLst/>
          </a:prstGeom>
        </p:spPr>
      </p:pic>
      <p:pic>
        <p:nvPicPr>
          <p:cNvPr id="6" name="Picture 5" descr="GCFblgrnLogo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315" y="2652713"/>
            <a:ext cx="3714632" cy="197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7159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D388-223D-45C1-908D-CC497E00E72E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5A36-2DCF-42C4-9E23-146EC3DF3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27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127255"/>
            <a:ext cx="12192000" cy="473074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latin typeface="Corbel"/>
                <a:cs typeface="Corbel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77442" y="1016317"/>
            <a:ext cx="8751993" cy="566632"/>
          </a:xfrm>
          <a:prstGeom prst="rect">
            <a:avLst/>
          </a:prstGeom>
        </p:spPr>
        <p:txBody>
          <a:bodyPr vert="horz"/>
          <a:lstStyle>
            <a:lvl1pPr algn="r">
              <a:defRPr sz="2700" b="1" i="0">
                <a:latin typeface="Corbel"/>
                <a:cs typeface="Corbel"/>
              </a:defRPr>
            </a:lvl1pPr>
          </a:lstStyle>
          <a:p>
            <a:r>
              <a:rPr lang="en-CA" dirty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526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9462057F-DCBF-483B-AD7B-BD06B5C16EE2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0DFB0F8-D1F6-4417-A637-E0055AD2A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13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8258CF-AA56-46A6-BF1B-361A16FC88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43" t="9826" r="2850" b="76174"/>
          <a:stretch/>
        </p:blipFill>
        <p:spPr>
          <a:xfrm>
            <a:off x="9445978" y="0"/>
            <a:ext cx="2746021" cy="335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202992-D5D0-4B12-99A4-BC2498C48A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511" y="500062"/>
            <a:ext cx="10515600" cy="525187"/>
          </a:xfrm>
          <a:prstGeom prst="rect">
            <a:avLst/>
          </a:prstGeom>
        </p:spPr>
        <p:txBody>
          <a:bodyPr lIns="0" tIns="0" rIns="0" bIns="0"/>
          <a:lstStyle>
            <a:lvl1pPr>
              <a:defRPr b="1">
                <a:solidFill>
                  <a:srgbClr val="028396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3E456-3BA2-4650-A5EE-542056646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DCFD7-9981-46A1-985A-01598F0500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082F7BCB-D686-40D0-90B2-64EF4E40DD3D}" type="datetimeFigureOut">
              <a:rPr lang="en-US" smtClean="0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CFD67-8DB3-4173-9C40-871653EF1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E67EE-82F5-4159-BA99-28887942E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6A255CF0-A637-48AF-A784-C763AB734A7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직사각형 8"/>
          <p:cNvSpPr/>
          <p:nvPr/>
        </p:nvSpPr>
        <p:spPr>
          <a:xfrm>
            <a:off x="578067" y="529225"/>
            <a:ext cx="45719" cy="496024"/>
          </a:xfrm>
          <a:prstGeom prst="rect">
            <a:avLst/>
          </a:prstGeom>
          <a:solidFill>
            <a:srgbClr val="028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7779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58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4E90A-9D5C-3C47-B311-3A2F55418E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D18D57-B525-411F-B66C-2DC508235B4F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E672C-4E02-E949-A6CC-C1B746DB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AE28D0-66CD-634E-8672-42806648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8621-ACA7-4736-9D07-17BB1E58DC2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48857C-A55C-4745-AE2C-18AF94C34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8F32A5-4372-8248-B19A-E9F8D27E5F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80" y="673522"/>
            <a:ext cx="1539995" cy="97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FCC01F-8681-5540-AC92-337520698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89" y="-47616"/>
            <a:ext cx="12362581" cy="6953232"/>
          </a:xfrm>
          <a:prstGeom prst="rect">
            <a:avLst/>
          </a:prstGeom>
        </p:spPr>
      </p:pic>
      <p:pic>
        <p:nvPicPr>
          <p:cNvPr id="8" name="Picture 7" descr="GCFblgrnLogoRGB.eps">
            <a:extLst>
              <a:ext uri="{FF2B5EF4-FFF2-40B4-BE49-F238E27FC236}">
                <a16:creationId xmlns:a16="http://schemas.microsoft.com/office/drawing/2014/main" id="{E8873946-7279-FC42-918A-DFC8D3D27B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875" y="2510473"/>
            <a:ext cx="3581400" cy="2533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F1147D-69FE-6246-AA17-E5A27235AA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89" y="-47616"/>
            <a:ext cx="12362581" cy="6953232"/>
          </a:xfrm>
          <a:prstGeom prst="rect">
            <a:avLst/>
          </a:prstGeom>
        </p:spPr>
      </p:pic>
      <p:pic>
        <p:nvPicPr>
          <p:cNvPr id="10" name="Picture 9" descr="GCFblgrnLogoRGB.eps">
            <a:extLst>
              <a:ext uri="{FF2B5EF4-FFF2-40B4-BE49-F238E27FC236}">
                <a16:creationId xmlns:a16="http://schemas.microsoft.com/office/drawing/2014/main" id="{722F94F1-4335-3747-BA2A-00878F8C67F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875" y="2510473"/>
            <a:ext cx="35814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4E90A-9D5C-3C47-B311-3A2F55418E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B1DACE-7E25-49EA-ACDA-D054F9C056BA}" type="datetime1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E672C-4E02-E949-A6CC-C1B746DB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AE28D0-66CD-634E-8672-42806648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8621-ACA7-4736-9D07-17BB1E58DC2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48857C-A55C-4745-AE2C-18AF94C34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8F32A5-4372-8248-B19A-E9F8D27E5F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977" y="2371068"/>
            <a:ext cx="3093059" cy="19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7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9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19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9.emf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9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9.emf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22B331-6FA7-40CC-92F7-427233D6A0F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78942" y="-178942"/>
            <a:ext cx="1613420" cy="1971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148E9E-BDDE-4DAC-97B3-72FBCDF0D51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5774" y="507626"/>
            <a:ext cx="1399698" cy="88178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D5361-0333-4AE4-9C54-7B254E5D5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1DACE-7E25-49EA-ACDA-D054F9C056BA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6385C-6F1D-4CF6-A982-A6C26F440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7D24B-E266-4F89-A698-93D45CFF9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18621-ACA7-4736-9D07-17BB1E58DC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90124E-F860-C441-B68F-A0DDC2603D78}"/>
              </a:ext>
            </a:extLst>
          </p:cNvPr>
          <p:cNvSpPr txBox="1"/>
          <p:nvPr/>
        </p:nvSpPr>
        <p:spPr>
          <a:xfrm>
            <a:off x="951892" y="633666"/>
            <a:ext cx="8903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spc="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22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771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CFlogoCMYKbrochCover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87" y="372818"/>
            <a:ext cx="1801176" cy="92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22B331-6FA7-40CC-92F7-427233D6A0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943" t="9826" r="2850" b="76174"/>
          <a:stretch/>
        </p:blipFill>
        <p:spPr>
          <a:xfrm rot="16200000">
            <a:off x="178942" y="-178942"/>
            <a:ext cx="1613420" cy="1971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148E9E-BDDE-4DAC-97B3-72FBCDF0D51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774" y="507626"/>
            <a:ext cx="1399698" cy="8817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004C9-38C4-4F42-A9B0-DB3120D58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D5361-0333-4AE4-9C54-7B254E5D5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18D57-B525-411F-B66C-2DC508235B4F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6385C-6F1D-4CF6-A982-A6C26F440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7D24B-E266-4F89-A698-93D45CFF9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18621-ACA7-4736-9D07-17BB1E58DC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90124E-F860-C441-B68F-A0DDC2603D78}"/>
              </a:ext>
            </a:extLst>
          </p:cNvPr>
          <p:cNvSpPr txBox="1"/>
          <p:nvPr userDrawn="1"/>
        </p:nvSpPr>
        <p:spPr>
          <a:xfrm>
            <a:off x="951892" y="633666"/>
            <a:ext cx="8903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spc="2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DD89A72E-889F-5E4A-A72D-F31AEE5FD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82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CFlogoCMYKbrochCover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87" y="372818"/>
            <a:ext cx="1801176" cy="929330"/>
          </a:xfrm>
          <a:prstGeom prst="rect">
            <a:avLst/>
          </a:prstGeom>
        </p:spPr>
      </p:pic>
      <p:pic>
        <p:nvPicPr>
          <p:cNvPr id="3" name="Picture 2" descr="GCFlogoCMYKbrochCover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87" y="372818"/>
            <a:ext cx="1801176" cy="92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2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CFlogoCMYKbrochCover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88" y="372818"/>
            <a:ext cx="1614293" cy="111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CFlogoCMYKbrochCover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87" y="372818"/>
            <a:ext cx="1801176" cy="92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4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51" r:id="rId8"/>
    <p:sldLayoutId id="2147483753" r:id="rId9"/>
    <p:sldLayoutId id="2147483754" r:id="rId10"/>
    <p:sldLayoutId id="214748375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enclimate.fund/-/climate-friendly-agribusiness-value-chains-sector-project?inheritRedirect=true&amp;redirect=/what-we-do/projects-programm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rioux@gcfund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61E3DF-4E54-4B7B-AED7-64A23C6B64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9491" y="2377196"/>
            <a:ext cx="7405834" cy="574675"/>
          </a:xfrm>
        </p:spPr>
        <p:txBody>
          <a:bodyPr/>
          <a:lstStyle/>
          <a:p>
            <a:r>
              <a:rPr lang="en-US" dirty="0"/>
              <a:t>Janie Rioux, Senior Agriculture and Food Security Specialist, Division of Mitigation and Adaptation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4854BF-4B9A-46FF-8836-4D390FC85F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9490" y="3190072"/>
            <a:ext cx="7405833" cy="955208"/>
          </a:xfrm>
        </p:spPr>
        <p:txBody>
          <a:bodyPr/>
          <a:lstStyle/>
          <a:p>
            <a:r>
              <a:rPr lang="en-US" sz="2800" b="1" dirty="0" err="1"/>
              <a:t>Koronivia</a:t>
            </a:r>
            <a:r>
              <a:rPr lang="en-US" sz="2800" b="1" dirty="0"/>
              <a:t> workshop </a:t>
            </a:r>
            <a:r>
              <a:rPr lang="en-US" dirty="0"/>
              <a:t>on “</a:t>
            </a:r>
            <a:r>
              <a:rPr lang="en-US" i="1" u="sng" dirty="0"/>
              <a:t>Improved nutrient use and manure management towards sustainable and resilient agricultural systems</a:t>
            </a:r>
            <a:r>
              <a:rPr lang="en-US" dirty="0"/>
              <a:t>”</a:t>
            </a:r>
          </a:p>
          <a:p>
            <a:r>
              <a:rPr lang="en-US" b="1" dirty="0"/>
              <a:t>COP25, Madrid, 3 December 2019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21FEF8-FA58-494D-90CE-8F57FE6D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90" y="781682"/>
            <a:ext cx="7924543" cy="1325563"/>
          </a:xfrm>
        </p:spPr>
        <p:txBody>
          <a:bodyPr/>
          <a:lstStyle/>
          <a:p>
            <a:r>
              <a:rPr lang="en-US" sz="4000" dirty="0"/>
              <a:t>Financing sustainable and resilient agriculture</a:t>
            </a:r>
          </a:p>
        </p:txBody>
      </p:sp>
    </p:spTree>
    <p:extLst>
      <p:ext uri="{BB962C8B-B14F-4D97-AF65-F5344CB8AC3E}">
        <p14:creationId xmlns:p14="http://schemas.microsoft.com/office/powerpoint/2010/main" val="384208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66205-6233-4AC9-9C73-AC5113C36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8621-ACA7-4736-9D07-17BB1E58DC2F}" type="slidenum">
              <a:rPr lang="en-US" smtClean="0"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4D93568-63DE-4761-ABF7-13BBA7666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32075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Investments areas related to sustainable &amp; resilient agricultural systems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A58C85-A701-468D-9250-5C888C708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060" y="2683691"/>
            <a:ext cx="4000074" cy="4000074"/>
          </a:xfrm>
          <a:prstGeom prst="rect">
            <a:avLst/>
          </a:prstGeom>
        </p:spPr>
      </p:pic>
      <p:pic>
        <p:nvPicPr>
          <p:cNvPr id="9" name="Picture 8" descr="info-Mitigation_Adaptation_mitigation.jpg">
            <a:extLst>
              <a:ext uri="{FF2B5EF4-FFF2-40B4-BE49-F238E27FC236}">
                <a16:creationId xmlns:a16="http://schemas.microsoft.com/office/drawing/2014/main" id="{CFF74E06-E863-4539-AE92-77DC7D983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5" y="1924274"/>
            <a:ext cx="4000074" cy="400007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46A8BFC-D18F-47BC-8763-18A1D9BFBA77}"/>
              </a:ext>
            </a:extLst>
          </p:cNvPr>
          <p:cNvSpPr txBox="1">
            <a:spLocks/>
          </p:cNvSpPr>
          <p:nvPr/>
        </p:nvSpPr>
        <p:spPr>
          <a:xfrm>
            <a:off x="371832" y="1517417"/>
            <a:ext cx="2562655" cy="586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ctr"/>
            <a:r>
              <a:rPr lang="en-US" sz="2400" b="1" dirty="0">
                <a:solidFill>
                  <a:prstClr val="black"/>
                </a:solidFill>
              </a:rPr>
              <a:t>Mitigation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ED3187A-1689-44F3-9566-FA52BCD8D641}"/>
              </a:ext>
            </a:extLst>
          </p:cNvPr>
          <p:cNvSpPr txBox="1">
            <a:spLocks/>
          </p:cNvSpPr>
          <p:nvPr/>
        </p:nvSpPr>
        <p:spPr>
          <a:xfrm>
            <a:off x="4307076" y="2268339"/>
            <a:ext cx="2562655" cy="586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ctr"/>
            <a:r>
              <a:rPr lang="en-US" sz="2400" b="1" dirty="0">
                <a:solidFill>
                  <a:prstClr val="black"/>
                </a:solidFill>
              </a:rPr>
              <a:t>Adaptation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1B9410-51F1-49EE-8666-F1BC6C5CC09A}"/>
              </a:ext>
            </a:extLst>
          </p:cNvPr>
          <p:cNvSpPr txBox="1"/>
          <p:nvPr/>
        </p:nvSpPr>
        <p:spPr>
          <a:xfrm>
            <a:off x="1376184" y="4864462"/>
            <a:ext cx="588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4530B5-A07D-496F-8878-9E4B984192E5}"/>
              </a:ext>
            </a:extLst>
          </p:cNvPr>
          <p:cNvSpPr txBox="1"/>
          <p:nvPr/>
        </p:nvSpPr>
        <p:spPr>
          <a:xfrm>
            <a:off x="514171" y="3306267"/>
            <a:ext cx="588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96C0B6-65DF-4F5D-8E86-12836837BD86}"/>
              </a:ext>
            </a:extLst>
          </p:cNvPr>
          <p:cNvSpPr txBox="1"/>
          <p:nvPr/>
        </p:nvSpPr>
        <p:spPr>
          <a:xfrm>
            <a:off x="4150525" y="4003121"/>
            <a:ext cx="588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813ACC-512C-46CB-8F2E-92D055F26616}"/>
              </a:ext>
            </a:extLst>
          </p:cNvPr>
          <p:cNvSpPr txBox="1"/>
          <p:nvPr/>
        </p:nvSpPr>
        <p:spPr>
          <a:xfrm>
            <a:off x="5040430" y="5614361"/>
            <a:ext cx="588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0A68A4-DDF7-43CD-8460-E24E515D5C28}"/>
              </a:ext>
            </a:extLst>
          </p:cNvPr>
          <p:cNvSpPr txBox="1"/>
          <p:nvPr/>
        </p:nvSpPr>
        <p:spPr>
          <a:xfrm>
            <a:off x="6027700" y="5608095"/>
            <a:ext cx="588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395A0C-AAF1-4F13-A246-C18A22818C59}"/>
              </a:ext>
            </a:extLst>
          </p:cNvPr>
          <p:cNvSpPr txBox="1"/>
          <p:nvPr/>
        </p:nvSpPr>
        <p:spPr>
          <a:xfrm>
            <a:off x="6349206" y="4003121"/>
            <a:ext cx="588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GB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61CBD7B3-52A0-43AF-88D0-EE3530723F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815975"/>
              </p:ext>
            </p:extLst>
          </p:nvPr>
        </p:nvGraphicFramePr>
        <p:xfrm>
          <a:off x="7609668" y="2495228"/>
          <a:ext cx="4582332" cy="4188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22721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8CDB2D2-8072-4C49-835A-DA041755CE49}"/>
              </a:ext>
            </a:extLst>
          </p:cNvPr>
          <p:cNvGrpSpPr/>
          <p:nvPr/>
        </p:nvGrpSpPr>
        <p:grpSpPr>
          <a:xfrm>
            <a:off x="901068" y="2477069"/>
            <a:ext cx="5492782" cy="2031113"/>
            <a:chOff x="96711" y="0"/>
            <a:chExt cx="2543022" cy="880020"/>
          </a:xfrm>
        </p:grpSpPr>
        <p:sp>
          <p:nvSpPr>
            <p:cNvPr id="18" name="TextBox 63">
              <a:extLst>
                <a:ext uri="{FF2B5EF4-FFF2-40B4-BE49-F238E27FC236}">
                  <a16:creationId xmlns:a16="http://schemas.microsoft.com/office/drawing/2014/main" id="{543CFBC6-0D45-4548-973F-95AFFDDDD244}"/>
                </a:ext>
              </a:extLst>
            </p:cNvPr>
            <p:cNvSpPr txBox="1"/>
            <p:nvPr/>
          </p:nvSpPr>
          <p:spPr>
            <a:xfrm>
              <a:off x="96711" y="0"/>
              <a:ext cx="1010920" cy="184150"/>
            </a:xfrm>
            <a:prstGeom prst="rect">
              <a:avLst/>
            </a:prstGeom>
          </p:spPr>
          <p:txBody>
            <a:bodyPr vert="horz"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10"/>
                </a:spcBef>
                <a:spcAft>
                  <a:spcPts val="10"/>
                </a:spcAft>
              </a:pPr>
              <a:r>
                <a:rPr lang="en-US" sz="2800" b="1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Number of projects</a:t>
              </a:r>
              <a:endParaRPr lang="en-US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8EB678C-28B9-4293-87A7-EC7553147AC2}"/>
                </a:ext>
              </a:extLst>
            </p:cNvPr>
            <p:cNvSpPr/>
            <p:nvPr/>
          </p:nvSpPr>
          <p:spPr>
            <a:xfrm>
              <a:off x="170827" y="192078"/>
              <a:ext cx="396000" cy="396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0"/>
                </a:spcBef>
                <a:spcAft>
                  <a:spcPts val="10"/>
                </a:spcAft>
              </a:pPr>
              <a:r>
                <a:rPr lang="en-US" sz="1600" b="1" dirty="0">
                  <a:solidFill>
                    <a:srgbClr val="FFFFFF"/>
                  </a:solidFill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39</a:t>
              </a:r>
              <a:endPara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00EA772A-A2E9-43E7-B647-2421CD25482E}"/>
                </a:ext>
              </a:extLst>
            </p:cNvPr>
            <p:cNvSpPr txBox="1"/>
            <p:nvPr/>
          </p:nvSpPr>
          <p:spPr>
            <a:xfrm>
              <a:off x="131001" y="639990"/>
              <a:ext cx="483235" cy="240030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0"/>
                </a:spcBef>
                <a:spcAft>
                  <a:spcPts val="10"/>
                </a:spcAft>
              </a:pPr>
              <a:r>
                <a:rPr lang="en-US" sz="220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Approved</a:t>
              </a:r>
              <a:endParaRPr lang="en-US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CA1A387-E884-447F-A54A-4A4E57AD5863}"/>
                </a:ext>
              </a:extLst>
            </p:cNvPr>
            <p:cNvSpPr/>
            <p:nvPr/>
          </p:nvSpPr>
          <p:spPr>
            <a:xfrm>
              <a:off x="1998430" y="192078"/>
              <a:ext cx="396000" cy="396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0"/>
                </a:spcBef>
                <a:spcAft>
                  <a:spcPts val="10"/>
                </a:spcAft>
              </a:pPr>
              <a:r>
                <a:rPr lang="en-US" sz="1600" b="1" dirty="0">
                  <a:solidFill>
                    <a:srgbClr val="FFFFFF"/>
                  </a:solidFill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16</a:t>
              </a:r>
              <a:endPara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66">
              <a:extLst>
                <a:ext uri="{FF2B5EF4-FFF2-40B4-BE49-F238E27FC236}">
                  <a16:creationId xmlns:a16="http://schemas.microsoft.com/office/drawing/2014/main" id="{079D7043-5D3A-4DB4-932E-CC649AB666C9}"/>
                </a:ext>
              </a:extLst>
            </p:cNvPr>
            <p:cNvSpPr txBox="1"/>
            <p:nvPr/>
          </p:nvSpPr>
          <p:spPr>
            <a:xfrm>
              <a:off x="1827568" y="631364"/>
              <a:ext cx="812165" cy="240030"/>
            </a:xfrm>
            <a:prstGeom prst="rect">
              <a:avLst/>
            </a:prstGeom>
          </p:spPr>
          <p:txBody>
            <a:bodyPr vert="horz" wrap="none" lIns="0" tIns="0" rIns="0" bIns="0" rtlCol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0"/>
                </a:spcBef>
                <a:spcAft>
                  <a:spcPts val="10"/>
                </a:spcAft>
              </a:pPr>
              <a:r>
                <a:rPr lang="en-US" sz="220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Receiving</a:t>
              </a:r>
              <a:endParaRPr lang="en-US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  <a:spcBef>
                  <a:spcPts val="10"/>
                </a:spcBef>
                <a:spcAft>
                  <a:spcPts val="10"/>
                </a:spcAft>
              </a:pPr>
              <a:r>
                <a:rPr lang="en-US" sz="220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disbursement(s)</a:t>
              </a:r>
              <a:endParaRPr lang="en-US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F5FD864-BA49-48EE-8E4B-FFF748C99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Portfolio related to agriculture </a:t>
            </a:r>
            <a:br>
              <a:rPr lang="en-US" dirty="0"/>
            </a:br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0C4A3AB-EF0C-4CD4-B0E4-7312056FA600}"/>
              </a:ext>
            </a:extLst>
          </p:cNvPr>
          <p:cNvSpPr/>
          <p:nvPr/>
        </p:nvSpPr>
        <p:spPr>
          <a:xfrm>
            <a:off x="2953081" y="2878856"/>
            <a:ext cx="855337" cy="91398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10"/>
              </a:spcBef>
              <a:spcAft>
                <a:spcPts val="10"/>
              </a:spcAft>
            </a:pPr>
            <a:r>
              <a:rPr lang="en-US" sz="1600" b="1" dirty="0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16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65">
            <a:extLst>
              <a:ext uri="{FF2B5EF4-FFF2-40B4-BE49-F238E27FC236}">
                <a16:creationId xmlns:a16="http://schemas.microsoft.com/office/drawing/2014/main" id="{F6EBAABA-DA5E-492B-9D9B-5922E32F14D5}"/>
              </a:ext>
            </a:extLst>
          </p:cNvPr>
          <p:cNvSpPr txBox="1"/>
          <p:nvPr/>
        </p:nvSpPr>
        <p:spPr>
          <a:xfrm>
            <a:off x="2575877" y="3918003"/>
            <a:ext cx="1688395" cy="47038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"/>
              </a:spcBef>
              <a:spcAft>
                <a:spcPts val="10"/>
              </a:spcAft>
            </a:pP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Under</a:t>
            </a:r>
            <a:endParaRPr lang="en-US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"/>
              </a:spcBef>
              <a:spcAft>
                <a:spcPts val="10"/>
              </a:spcAft>
            </a:pP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implementation</a:t>
            </a:r>
            <a:endParaRPr lang="en-US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3BA6B14-2B40-4651-891A-A671F7CB1DC2}"/>
              </a:ext>
            </a:extLst>
          </p:cNvPr>
          <p:cNvSpPr/>
          <p:nvPr/>
        </p:nvSpPr>
        <p:spPr>
          <a:xfrm>
            <a:off x="872589" y="5236812"/>
            <a:ext cx="2774870" cy="113839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10"/>
              </a:spcBef>
              <a:spcAft>
                <a:spcPts val="10"/>
              </a:spcAft>
            </a:pPr>
            <a:r>
              <a:rPr lang="en-US" sz="2800" b="1" dirty="0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75 M tCO</a:t>
            </a:r>
            <a:r>
              <a:rPr lang="en-US" sz="2800" b="1" baseline="-25000" dirty="0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eq.</a:t>
            </a:r>
            <a:endParaRPr lang="en-US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056319F-6774-4D23-8C2B-DF8773B342DB}"/>
              </a:ext>
            </a:extLst>
          </p:cNvPr>
          <p:cNvSpPr/>
          <p:nvPr/>
        </p:nvSpPr>
        <p:spPr>
          <a:xfrm>
            <a:off x="3740528" y="5236811"/>
            <a:ext cx="2774870" cy="1138389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10"/>
              </a:spcBef>
              <a:spcAft>
                <a:spcPts val="10"/>
              </a:spcAft>
            </a:pPr>
            <a:r>
              <a:rPr lang="en-US" sz="2800" b="1" dirty="0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73 M beneficiaries</a:t>
            </a:r>
            <a:endParaRPr lang="en-US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Box 98">
            <a:extLst>
              <a:ext uri="{FF2B5EF4-FFF2-40B4-BE49-F238E27FC236}">
                <a16:creationId xmlns:a16="http://schemas.microsoft.com/office/drawing/2014/main" id="{446CFAD4-DAB1-4D25-A5BC-F17234527B5C}"/>
              </a:ext>
            </a:extLst>
          </p:cNvPr>
          <p:cNvSpPr txBox="1"/>
          <p:nvPr/>
        </p:nvSpPr>
        <p:spPr>
          <a:xfrm>
            <a:off x="872474" y="4877697"/>
            <a:ext cx="1986024" cy="36087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10"/>
              </a:spcBef>
              <a:spcAft>
                <a:spcPts val="10"/>
              </a:spcAft>
            </a:pPr>
            <a:r>
              <a:rPr lang="en-US" sz="2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Expected impacts</a:t>
            </a:r>
            <a:endParaRPr lang="en-US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9CD64C-0F27-4520-8B7F-6819EC81DCA9}"/>
              </a:ext>
            </a:extLst>
          </p:cNvPr>
          <p:cNvSpPr txBox="1"/>
          <p:nvPr/>
        </p:nvSpPr>
        <p:spPr>
          <a:xfrm>
            <a:off x="752232" y="1571426"/>
            <a:ext cx="6105768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1.1 Billion in GCF funding (20% of 5.6B)</a:t>
            </a:r>
          </a:p>
        </p:txBody>
      </p:sp>
      <p:sp>
        <p:nvSpPr>
          <p:cNvPr id="41" name="TextBox 63">
            <a:extLst>
              <a:ext uri="{FF2B5EF4-FFF2-40B4-BE49-F238E27FC236}">
                <a16:creationId xmlns:a16="http://schemas.microsoft.com/office/drawing/2014/main" id="{A13FC4D0-00E1-4416-8D68-4F4141CDCF9B}"/>
              </a:ext>
            </a:extLst>
          </p:cNvPr>
          <p:cNvSpPr txBox="1"/>
          <p:nvPr/>
        </p:nvSpPr>
        <p:spPr>
          <a:xfrm>
            <a:off x="7650555" y="2477069"/>
            <a:ext cx="2183529" cy="36087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10"/>
              </a:spcBef>
              <a:spcAft>
                <a:spcPts val="10"/>
              </a:spcAft>
            </a:pPr>
            <a:r>
              <a:rPr lang="en-US" sz="2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Financial instruments (%)</a:t>
            </a:r>
            <a:endParaRPr lang="en-US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AA0B8C-3D08-4731-B6F9-7227D764C382}"/>
              </a:ext>
            </a:extLst>
          </p:cNvPr>
          <p:cNvSpPr txBox="1"/>
          <p:nvPr/>
        </p:nvSpPr>
        <p:spPr>
          <a:xfrm>
            <a:off x="10612582" y="6232455"/>
            <a:ext cx="1366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(B.24, 2019)</a:t>
            </a:r>
            <a:endParaRPr lang="en-US" dirty="0"/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0E9B004F-C5B5-4DF0-953E-5C1F787510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970497"/>
              </p:ext>
            </p:extLst>
          </p:nvPr>
        </p:nvGraphicFramePr>
        <p:xfrm>
          <a:off x="7311312" y="2878856"/>
          <a:ext cx="4572000" cy="3000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0747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4EA243-437E-4453-B71A-05D6B0D08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179205" cy="466725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Zambia (UNDP): </a:t>
            </a:r>
            <a:r>
              <a:rPr lang="en-GB" b="1" dirty="0"/>
              <a:t>Strengthening climate resilience of agricultural livelihoods</a:t>
            </a:r>
          </a:p>
          <a:p>
            <a:r>
              <a:rPr lang="en-US" sz="2400" dirty="0"/>
              <a:t>Conservation agriculture  (no tillage), leguminous cover cropping, intercropping and crop rotation increasing soils nutrient and water retention</a:t>
            </a:r>
          </a:p>
          <a:p>
            <a:r>
              <a:rPr lang="en-US" sz="2400" dirty="0"/>
              <a:t>Trainings of farmers through FFS on resilient agricultural practices </a:t>
            </a:r>
          </a:p>
          <a:p>
            <a:r>
              <a:rPr lang="en-US" sz="2400" dirty="0"/>
              <a:t>1M people expected to become more resilient </a:t>
            </a:r>
          </a:p>
          <a:p>
            <a:pPr marL="0" indent="0">
              <a:buNone/>
            </a:pPr>
            <a:r>
              <a:rPr lang="en-US" b="1" dirty="0"/>
              <a:t>Kyrgyzstan (FAO): </a:t>
            </a:r>
            <a:r>
              <a:rPr lang="en-GB" b="1" dirty="0"/>
              <a:t>Carbon Sequestration through Climate Investment in Forests and Rangelands </a:t>
            </a:r>
            <a:endParaRPr lang="en-US" b="1" dirty="0"/>
          </a:p>
          <a:p>
            <a:pPr lvl="1"/>
            <a:r>
              <a:rPr lang="en-US" dirty="0"/>
              <a:t>Pasture rehabilitation, and rotational grazing increasing productivity and carbon sequestration</a:t>
            </a:r>
          </a:p>
          <a:p>
            <a:pPr lvl="1"/>
            <a:r>
              <a:rPr lang="en-GB" dirty="0"/>
              <a:t>Tenure arrangements for rangeland management</a:t>
            </a:r>
          </a:p>
          <a:p>
            <a:pPr lvl="1"/>
            <a:r>
              <a:rPr lang="en-GB" dirty="0"/>
              <a:t>Monitoring of rangelands through remote sensing and field methods </a:t>
            </a:r>
            <a:endParaRPr lang="en-US" dirty="0"/>
          </a:p>
          <a:p>
            <a:pPr lvl="1"/>
            <a:r>
              <a:rPr lang="en-US" dirty="0"/>
              <a:t>14.9 m </a:t>
            </a:r>
            <a:r>
              <a:rPr lang="en-GB" dirty="0"/>
              <a:t>tCO</a:t>
            </a:r>
            <a:r>
              <a:rPr lang="en-GB" baseline="-25000" dirty="0"/>
              <a:t>2</a:t>
            </a:r>
            <a:r>
              <a:rPr lang="en-GB" dirty="0"/>
              <a:t>eq as mitigation benefit </a:t>
            </a:r>
            <a:r>
              <a:rPr lang="en-US" dirty="0"/>
              <a:t>in 20 years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6A3542-2C9C-4DA2-BCB8-EF4C83B57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8621-ACA7-4736-9D07-17BB1E58DC2F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CE0FC3-8CEC-4C31-B58A-B97596AB7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Project activities improving NUTRIENT USE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3472B1-EB22-41B5-8D48-F7DE12F5F6DA}"/>
              </a:ext>
            </a:extLst>
          </p:cNvPr>
          <p:cNvSpPr txBox="1"/>
          <p:nvPr/>
        </p:nvSpPr>
        <p:spPr>
          <a:xfrm>
            <a:off x="9862143" y="4143843"/>
            <a:ext cx="2329857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/>
              <a:t>GCF 30M</a:t>
            </a:r>
          </a:p>
          <a:p>
            <a:r>
              <a:rPr lang="en-US" sz="2200" b="1" dirty="0"/>
              <a:t>Co-financing 20M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C96937-C194-41F7-8E4D-5390C9DD757A}"/>
              </a:ext>
            </a:extLst>
          </p:cNvPr>
          <p:cNvSpPr txBox="1"/>
          <p:nvPr/>
        </p:nvSpPr>
        <p:spPr>
          <a:xfrm rot="10800000">
            <a:off x="296615" y="1605774"/>
            <a:ext cx="461665" cy="2323328"/>
          </a:xfrm>
          <a:prstGeom prst="rect">
            <a:avLst/>
          </a:prstGeom>
          <a:solidFill>
            <a:srgbClr val="FFC000"/>
          </a:solidFill>
        </p:spPr>
        <p:txBody>
          <a:bodyPr vert="eaVert" wrap="square" rtlCol="0">
            <a:spAutoFit/>
          </a:bodyPr>
          <a:lstStyle/>
          <a:p>
            <a:r>
              <a:rPr lang="en-US" b="1" dirty="0"/>
              <a:t>CROP LAND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F4EE4A-2716-4941-A877-85339528A945}"/>
              </a:ext>
            </a:extLst>
          </p:cNvPr>
          <p:cNvSpPr txBox="1"/>
          <p:nvPr/>
        </p:nvSpPr>
        <p:spPr>
          <a:xfrm rot="10800000">
            <a:off x="316310" y="4204009"/>
            <a:ext cx="461665" cy="25174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eaVert" wrap="square" rtlCol="0">
            <a:spAutoFit/>
          </a:bodyPr>
          <a:lstStyle/>
          <a:p>
            <a:r>
              <a:rPr lang="en-US" b="1" dirty="0"/>
              <a:t>PASTURE LAND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26EEE2-2FA6-48FE-B4F3-1C01C0084CB9}"/>
              </a:ext>
            </a:extLst>
          </p:cNvPr>
          <p:cNvSpPr txBox="1"/>
          <p:nvPr/>
        </p:nvSpPr>
        <p:spPr>
          <a:xfrm>
            <a:off x="9761034" y="1931336"/>
            <a:ext cx="2430966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/>
              <a:t>GCF 32M</a:t>
            </a:r>
          </a:p>
          <a:p>
            <a:r>
              <a:rPr lang="en-US" sz="2200" b="1" dirty="0"/>
              <a:t>Co-financing 105M</a:t>
            </a:r>
          </a:p>
        </p:txBody>
      </p:sp>
    </p:spTree>
    <p:extLst>
      <p:ext uri="{BB962C8B-B14F-4D97-AF65-F5344CB8AC3E}">
        <p14:creationId xmlns:p14="http://schemas.microsoft.com/office/powerpoint/2010/main" val="648428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CF6BE0-27E5-46F1-8BE2-BFA1FB199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942035"/>
            <a:ext cx="6518564" cy="2234927"/>
          </a:xfrm>
        </p:spPr>
        <p:txBody>
          <a:bodyPr/>
          <a:lstStyle/>
          <a:p>
            <a:r>
              <a:rPr lang="en-US" sz="2400" b="1" dirty="0"/>
              <a:t>Biogas produced </a:t>
            </a:r>
            <a:r>
              <a:rPr lang="en-US" sz="2400" dirty="0"/>
              <a:t>using agricultural wastes and manure, as part of National Biodigester Prog.</a:t>
            </a:r>
          </a:p>
          <a:p>
            <a:r>
              <a:rPr lang="en-US" sz="2400" b="1" dirty="0"/>
              <a:t>Health benefits </a:t>
            </a:r>
            <a:r>
              <a:rPr lang="en-US" sz="2400" dirty="0"/>
              <a:t>for 12,000 households </a:t>
            </a:r>
          </a:p>
          <a:p>
            <a:r>
              <a:rPr lang="en-US" sz="2400" b="1" dirty="0"/>
              <a:t>Improved nutrition </a:t>
            </a:r>
            <a:r>
              <a:rPr lang="en-US" sz="2400" dirty="0"/>
              <a:t>through vegetables production using bio-slurry as fertilizer</a:t>
            </a:r>
          </a:p>
          <a:p>
            <a:r>
              <a:rPr lang="en-US" sz="2400" b="1" dirty="0"/>
              <a:t>Reduced emissions </a:t>
            </a:r>
            <a:r>
              <a:rPr lang="en-US" sz="2400" dirty="0"/>
              <a:t>from </a:t>
            </a:r>
            <a:r>
              <a:rPr lang="en-US" sz="2400" dirty="0" err="1"/>
              <a:t>i</a:t>
            </a:r>
            <a:r>
              <a:rPr lang="en-US" sz="2400" dirty="0"/>
              <a:t>) replacement of wood with biogas for cooking, and ii) methane through improved manure management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B046F3-F280-4FF0-9DCD-A1F9E6B95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8621-ACA7-4736-9D07-17BB1E58DC2F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E4EBC6-3EE5-4D22-BDC6-8FDA863B1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Project activities improving MANURE MANAGEMENT </a:t>
            </a:r>
          </a:p>
        </p:txBody>
      </p:sp>
      <p:pic>
        <p:nvPicPr>
          <p:cNvPr id="7" name="Picture 6" descr="Image result for fp076 cambodia">
            <a:hlinkClick r:id="rId3"/>
            <a:extLst>
              <a:ext uri="{FF2B5EF4-FFF2-40B4-BE49-F238E27FC236}">
                <a16:creationId xmlns:a16="http://schemas.microsoft.com/office/drawing/2014/main" id="{6BA83AA6-41BA-4B5D-8E36-9A1600FC8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56765" y="3487618"/>
            <a:ext cx="4119280" cy="22349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708AD9-D22E-46A4-8E48-48838244C757}"/>
              </a:ext>
            </a:extLst>
          </p:cNvPr>
          <p:cNvSpPr txBox="1"/>
          <p:nvPr/>
        </p:nvSpPr>
        <p:spPr>
          <a:xfrm>
            <a:off x="838200" y="1825625"/>
            <a:ext cx="10776528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CAMBODIA (ADB): Climate-Friendly Agribusiness Value Chains Sector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Reducing greenhouse gas emissions and climate vulnerability of Cambodia's agricultural value chains.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9B5203-E966-4A89-BA8B-3F4BF24727E8}"/>
              </a:ext>
            </a:extLst>
          </p:cNvPr>
          <p:cNvSpPr txBox="1"/>
          <p:nvPr/>
        </p:nvSpPr>
        <p:spPr>
          <a:xfrm>
            <a:off x="7356765" y="6012873"/>
            <a:ext cx="347655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/>
              <a:t>GCF 40 M</a:t>
            </a:r>
          </a:p>
          <a:p>
            <a:r>
              <a:rPr lang="en-US" sz="2200" b="1" dirty="0"/>
              <a:t>Co-financing 100M </a:t>
            </a:r>
          </a:p>
        </p:txBody>
      </p:sp>
    </p:spTree>
    <p:extLst>
      <p:ext uri="{BB962C8B-B14F-4D97-AF65-F5344CB8AC3E}">
        <p14:creationId xmlns:p14="http://schemas.microsoft.com/office/powerpoint/2010/main" val="3251855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F686E7-274F-4FB9-B55C-0E466C382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3336"/>
            <a:ext cx="10515600" cy="4673627"/>
          </a:xfrm>
        </p:spPr>
        <p:txBody>
          <a:bodyPr/>
          <a:lstStyle/>
          <a:p>
            <a:r>
              <a:rPr lang="en-US" b="1" dirty="0"/>
              <a:t>Environmental and social safeguards </a:t>
            </a:r>
            <a:r>
              <a:rPr lang="en-US" dirty="0"/>
              <a:t>will be monitor through the ESMF/P during project implementation.</a:t>
            </a:r>
          </a:p>
          <a:p>
            <a:r>
              <a:rPr lang="en-US" dirty="0"/>
              <a:t>Most projects will </a:t>
            </a:r>
            <a:r>
              <a:rPr lang="en-US" b="1" dirty="0"/>
              <a:t>measure the increase in yield and income </a:t>
            </a:r>
            <a:r>
              <a:rPr lang="en-US" dirty="0"/>
              <a:t>resulting from the sustainable and resilient agricultural practices, but fewer will measure change in soils health, water retention, and biomass change, or emissions reduction from manure mgt. </a:t>
            </a:r>
          </a:p>
          <a:p>
            <a:r>
              <a:rPr lang="en-US" dirty="0"/>
              <a:t>Overall </a:t>
            </a:r>
            <a:r>
              <a:rPr lang="en-US" b="1" dirty="0"/>
              <a:t>projects are integrated </a:t>
            </a:r>
            <a:r>
              <a:rPr lang="en-US" dirty="0"/>
              <a:t>within landscapes and along value chains, include water management and climate information, and are focusing on the </a:t>
            </a:r>
            <a:r>
              <a:rPr lang="en-US" b="1" dirty="0"/>
              <a:t>impacts on people livelihoods and food systems. </a:t>
            </a:r>
          </a:p>
          <a:p>
            <a:r>
              <a:rPr lang="en-US" dirty="0"/>
              <a:t>Important to address barriers to adoption to ensure long term </a:t>
            </a:r>
            <a:r>
              <a:rPr lang="en-US" b="1" dirty="0"/>
              <a:t>sustainability and paradigm shift</a:t>
            </a:r>
            <a:r>
              <a:rPr lang="en-US" dirty="0"/>
              <a:t>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CDEF83-7210-411E-9E43-326A873D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8621-ACA7-4736-9D07-17BB1E58DC2F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34D1EB-439D-4381-93F2-45BD2B764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progress and challenges </a:t>
            </a:r>
          </a:p>
        </p:txBody>
      </p:sp>
    </p:spTree>
    <p:extLst>
      <p:ext uri="{BB962C8B-B14F-4D97-AF65-F5344CB8AC3E}">
        <p14:creationId xmlns:p14="http://schemas.microsoft.com/office/powerpoint/2010/main" val="3190747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9F709D-CE4A-4451-A2D8-77EB8A1ED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GCF is country driven and aims to turn country ambitions into climate actions, based on country NDCs.</a:t>
            </a:r>
          </a:p>
          <a:p>
            <a:r>
              <a:rPr lang="en-US" b="1" dirty="0"/>
              <a:t>GCF Readiness Programme </a:t>
            </a:r>
            <a:r>
              <a:rPr lang="en-US" dirty="0"/>
              <a:t>can finance capacity building, studies, inter-sectoral and multi-stakeholders consultations. </a:t>
            </a:r>
          </a:p>
          <a:p>
            <a:r>
              <a:rPr lang="en-US" b="1" dirty="0"/>
              <a:t>GCF Project Preparation </a:t>
            </a:r>
            <a:r>
              <a:rPr lang="en-US" dirty="0"/>
              <a:t>can finance data collection and analysis.</a:t>
            </a:r>
          </a:p>
          <a:p>
            <a:r>
              <a:rPr lang="en-US" b="1" dirty="0"/>
              <a:t>Climate investments (projects and </a:t>
            </a:r>
            <a:r>
              <a:rPr lang="en-US" b="1" dirty="0" err="1"/>
              <a:t>programmes</a:t>
            </a:r>
            <a:r>
              <a:rPr lang="en-US" b="1" dirty="0"/>
              <a:t>)</a:t>
            </a:r>
            <a:r>
              <a:rPr lang="en-US" dirty="0"/>
              <a:t> can include: </a:t>
            </a:r>
          </a:p>
          <a:p>
            <a:pPr lvl="1"/>
            <a:r>
              <a:rPr lang="en-US" sz="2600" dirty="0"/>
              <a:t>Policies reform or implementation and incentive schemes </a:t>
            </a:r>
          </a:p>
          <a:p>
            <a:pPr lvl="1"/>
            <a:r>
              <a:rPr lang="en-US" sz="2600" dirty="0"/>
              <a:t>Innovative low emissions and resilient approaches and technologies</a:t>
            </a:r>
          </a:p>
          <a:p>
            <a:pPr lvl="1"/>
            <a:r>
              <a:rPr lang="en-US" sz="2600" dirty="0"/>
              <a:t>Monitoring and evaluation methods and MRV system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2B2B69-C5EF-48AB-B9BD-70C9F8A4A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8621-ACA7-4736-9D07-17BB1E58DC2F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9B4F9D-F59D-4421-B3B4-BA795279E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for </a:t>
            </a:r>
            <a:r>
              <a:rPr lang="en-US" dirty="0" err="1"/>
              <a:t>koronivia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479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F9313C-D00F-40A7-A55F-D04B0BE5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8621-ACA7-4736-9D07-17BB1E58DC2F}" type="slidenum">
              <a:rPr lang="en-US" smtClean="0"/>
              <a:t>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53EA24-3814-4609-AA14-2490438E4F4A}"/>
              </a:ext>
            </a:extLst>
          </p:cNvPr>
          <p:cNvSpPr txBox="1"/>
          <p:nvPr/>
        </p:nvSpPr>
        <p:spPr>
          <a:xfrm>
            <a:off x="759416" y="511444"/>
            <a:ext cx="678825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Thank you for your attention </a:t>
            </a:r>
          </a:p>
          <a:p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Janie Rioux</a:t>
            </a:r>
          </a:p>
          <a:p>
            <a:r>
              <a:rPr lang="en-US" sz="3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jrioux@gcfund.org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905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CF presentation_theme 2019">
  <a:themeElements>
    <a:clrScheme name="GCF">
      <a:dk1>
        <a:srgbClr val="000000"/>
      </a:dk1>
      <a:lt1>
        <a:srgbClr val="FFFFFF"/>
      </a:lt1>
      <a:dk2>
        <a:srgbClr val="4C4C4C"/>
      </a:dk2>
      <a:lt2>
        <a:srgbClr val="E7E6E6"/>
      </a:lt2>
      <a:accent1>
        <a:srgbClr val="8C183B"/>
      </a:accent1>
      <a:accent2>
        <a:srgbClr val="006558"/>
      </a:accent2>
      <a:accent3>
        <a:srgbClr val="125C74"/>
      </a:accent3>
      <a:accent4>
        <a:srgbClr val="3BB0A8"/>
      </a:accent4>
      <a:accent5>
        <a:srgbClr val="89C552"/>
      </a:accent5>
      <a:accent6>
        <a:srgbClr val="0D9F49"/>
      </a:accent6>
      <a:hlink>
        <a:srgbClr val="006558"/>
      </a:hlink>
      <a:folHlink>
        <a:srgbClr val="00433A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CF presentation_theme 2019" id="{C41EBE9F-3AB9-1447-9C89-636B3E653C14}" vid="{1D99CB30-282C-5A45-B918-E2C96A81FDE1}"/>
    </a:ext>
  </a:extLst>
</a:theme>
</file>

<file path=ppt/theme/theme2.xml><?xml version="1.0" encoding="utf-8"?>
<a:theme xmlns:a="http://schemas.openxmlformats.org/drawingml/2006/main" name="5_Custom Design">
  <a:themeElements>
    <a:clrScheme name="GCF">
      <a:dk1>
        <a:sysClr val="windowText" lastClr="000000"/>
      </a:dk1>
      <a:lt1>
        <a:sysClr val="window" lastClr="FFFFFF"/>
      </a:lt1>
      <a:dk2>
        <a:srgbClr val="24634F"/>
      </a:dk2>
      <a:lt2>
        <a:srgbClr val="DFDFDF"/>
      </a:lt2>
      <a:accent1>
        <a:srgbClr val="4AA9A7"/>
      </a:accent1>
      <a:accent2>
        <a:srgbClr val="257281"/>
      </a:accent2>
      <a:accent3>
        <a:srgbClr val="346B4C"/>
      </a:accent3>
      <a:accent4>
        <a:srgbClr val="427B3D"/>
      </a:accent4>
      <a:accent5>
        <a:srgbClr val="6E9952"/>
      </a:accent5>
      <a:accent6>
        <a:srgbClr val="8BB85C"/>
      </a:accent6>
      <a:hlink>
        <a:srgbClr val="24634F"/>
      </a:hlink>
      <a:folHlink>
        <a:srgbClr val="304836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CF PPT Master Template">
  <a:themeElements>
    <a:clrScheme name="GCF">
      <a:dk1>
        <a:sysClr val="windowText" lastClr="000000"/>
      </a:dk1>
      <a:lt1>
        <a:sysClr val="window" lastClr="FFFFFF"/>
      </a:lt1>
      <a:dk2>
        <a:srgbClr val="24634F"/>
      </a:dk2>
      <a:lt2>
        <a:srgbClr val="DFDFDF"/>
      </a:lt2>
      <a:accent1>
        <a:srgbClr val="4AA9A7"/>
      </a:accent1>
      <a:accent2>
        <a:srgbClr val="257281"/>
      </a:accent2>
      <a:accent3>
        <a:srgbClr val="346B4C"/>
      </a:accent3>
      <a:accent4>
        <a:srgbClr val="427B3D"/>
      </a:accent4>
      <a:accent5>
        <a:srgbClr val="6E9952"/>
      </a:accent5>
      <a:accent6>
        <a:srgbClr val="8BB85C"/>
      </a:accent6>
      <a:hlink>
        <a:srgbClr val="24634F"/>
      </a:hlink>
      <a:folHlink>
        <a:srgbClr val="304836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GCF PPT Master Template">
  <a:themeElements>
    <a:clrScheme name="GCF">
      <a:dk1>
        <a:sysClr val="windowText" lastClr="000000"/>
      </a:dk1>
      <a:lt1>
        <a:sysClr val="window" lastClr="FFFFFF"/>
      </a:lt1>
      <a:dk2>
        <a:srgbClr val="24634F"/>
      </a:dk2>
      <a:lt2>
        <a:srgbClr val="DFDFDF"/>
      </a:lt2>
      <a:accent1>
        <a:srgbClr val="4AA9A7"/>
      </a:accent1>
      <a:accent2>
        <a:srgbClr val="257281"/>
      </a:accent2>
      <a:accent3>
        <a:srgbClr val="346B4C"/>
      </a:accent3>
      <a:accent4>
        <a:srgbClr val="427B3D"/>
      </a:accent4>
      <a:accent5>
        <a:srgbClr val="6E9952"/>
      </a:accent5>
      <a:accent6>
        <a:srgbClr val="8BB85C"/>
      </a:accent6>
      <a:hlink>
        <a:srgbClr val="24634F"/>
      </a:hlink>
      <a:folHlink>
        <a:srgbClr val="304836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Autofit/>
      </a:bodyPr>
      <a:lstStyle>
        <a:defPPr algn="l">
          <a:lnSpc>
            <a:spcPct val="90000"/>
          </a:lnSpc>
          <a:defRPr sz="2000" dirty="0" smtClean="0">
            <a:solidFill>
              <a:prstClr val="black"/>
            </a:solidFill>
            <a:latin typeface="Corbel"/>
            <a:cs typeface="Corbe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_presentation_16x9" id="{DE2EB065-8BE2-6845-AE09-1FD6E3A6737A}" vid="{DFD2DBB9-BED0-A349-9A30-4F55E361B854}"/>
    </a:ext>
  </a:extLst>
</a:theme>
</file>

<file path=ppt/theme/theme6.xml><?xml version="1.0" encoding="utf-8"?>
<a:theme xmlns:a="http://schemas.openxmlformats.org/drawingml/2006/main" name="6_Custom Design">
  <a:themeElements>
    <a:clrScheme name="GCF">
      <a:dk1>
        <a:sysClr val="windowText" lastClr="000000"/>
      </a:dk1>
      <a:lt1>
        <a:sysClr val="window" lastClr="FFFFFF"/>
      </a:lt1>
      <a:dk2>
        <a:srgbClr val="24634F"/>
      </a:dk2>
      <a:lt2>
        <a:srgbClr val="DFDFDF"/>
      </a:lt2>
      <a:accent1>
        <a:srgbClr val="4AA9A7"/>
      </a:accent1>
      <a:accent2>
        <a:srgbClr val="257281"/>
      </a:accent2>
      <a:accent3>
        <a:srgbClr val="346B4C"/>
      </a:accent3>
      <a:accent4>
        <a:srgbClr val="427B3D"/>
      </a:accent4>
      <a:accent5>
        <a:srgbClr val="6E9952"/>
      </a:accent5>
      <a:accent6>
        <a:srgbClr val="8BB85C"/>
      </a:accent6>
      <a:hlink>
        <a:srgbClr val="24634F"/>
      </a:hlink>
      <a:folHlink>
        <a:srgbClr val="304836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CF">
    <a:dk1>
      <a:sysClr val="windowText" lastClr="000000"/>
    </a:dk1>
    <a:lt1>
      <a:sysClr val="window" lastClr="FFFFFF"/>
    </a:lt1>
    <a:dk2>
      <a:srgbClr val="24634F"/>
    </a:dk2>
    <a:lt2>
      <a:srgbClr val="DFDFDF"/>
    </a:lt2>
    <a:accent1>
      <a:srgbClr val="4AA9A7"/>
    </a:accent1>
    <a:accent2>
      <a:srgbClr val="257281"/>
    </a:accent2>
    <a:accent3>
      <a:srgbClr val="346B4C"/>
    </a:accent3>
    <a:accent4>
      <a:srgbClr val="427B3D"/>
    </a:accent4>
    <a:accent5>
      <a:srgbClr val="6E9952"/>
    </a:accent5>
    <a:accent6>
      <a:srgbClr val="8BB85C"/>
    </a:accent6>
    <a:hlink>
      <a:srgbClr val="24634F"/>
    </a:hlink>
    <a:folHlink>
      <a:srgbClr val="304836"/>
    </a:folHlink>
  </a:clrScheme>
  <a:fontScheme name="Pixel">
    <a:majorFont>
      <a:latin typeface="Corbel"/>
      <a:ea typeface=""/>
      <a:cs typeface=""/>
      <a:font script="Jpan" typeface="メイリオ"/>
      <a:font script="Hans" typeface="宋体"/>
      <a:font script="Hant" typeface="新細明體"/>
    </a:majorFont>
    <a:minorFont>
      <a:latin typeface="Corbel"/>
      <a:ea typeface=""/>
      <a:cs typeface=""/>
      <a:font script="Jpan" typeface="メイリオ"/>
      <a:font script="Hans" typeface="宋体"/>
      <a:font script="Hant" typeface="新細明體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FCCC Powerpoint Presentation" ma:contentTypeID="0x01010039B8B36D1000D743A50BEFF069B09C100063DC6F8912AF9B4FAEF5FFD750CA4BC6" ma:contentTypeVersion="1" ma:contentTypeDescription="Creates a new UNFCCC presentation" ma:contentTypeScope="" ma:versionID="35596aa15fa91fd541f42c49040f762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26447E-74E7-4B38-A749-C5A5411FCF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CB32B27-9325-47DC-90D0-D441C03E270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3E65008-FA06-4BA0-9C30-E51C1A9210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GCF presentation_theme 2019</Template>
  <TotalTime>4044</TotalTime>
  <Words>551</Words>
  <Application>Microsoft Office PowerPoint</Application>
  <PresentationFormat>แบบจอกว้าง</PresentationFormat>
  <Paragraphs>87</Paragraphs>
  <Slides>8</Slides>
  <Notes>8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6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9" baseType="lpstr">
      <vt:lpstr>Arial</vt:lpstr>
      <vt:lpstr>Calibri</vt:lpstr>
      <vt:lpstr>Wingdings</vt:lpstr>
      <vt:lpstr>Calibri Light</vt:lpstr>
      <vt:lpstr>Corbel</vt:lpstr>
      <vt:lpstr>GCF presentation_theme 2019</vt:lpstr>
      <vt:lpstr>5_Custom Design</vt:lpstr>
      <vt:lpstr>1_Office Theme</vt:lpstr>
      <vt:lpstr>GCF PPT Master Template</vt:lpstr>
      <vt:lpstr>1_GCF PPT Master Template</vt:lpstr>
      <vt:lpstr>6_Custom Design</vt:lpstr>
      <vt:lpstr>Financing sustainable and resilient agriculture</vt:lpstr>
      <vt:lpstr>Investments areas related to sustainable &amp; resilient agricultural systems </vt:lpstr>
      <vt:lpstr>Current Portfolio related to agriculture  </vt:lpstr>
      <vt:lpstr>EXAMPLES of Project activities improving NUTRIENT USE</vt:lpstr>
      <vt:lpstr>Example of Project activities improving MANURE MANAGEMENT </vt:lpstr>
      <vt:lpstr>Measuring progress and challenges </vt:lpstr>
      <vt:lpstr>Opportunities for koronivia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 Untalan</dc:creator>
  <cp:lastModifiedBy>กิตติมา จินตนสนธิ</cp:lastModifiedBy>
  <cp:revision>150</cp:revision>
  <cp:lastPrinted>2019-01-10T09:26:07Z</cp:lastPrinted>
  <dcterms:created xsi:type="dcterms:W3CDTF">2018-06-28T00:44:06Z</dcterms:created>
  <dcterms:modified xsi:type="dcterms:W3CDTF">2019-12-05T10:58:26Z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0x01010039B8B36D1000D743A50BEFF069B09C100063DC6F8912AF9B4FAEF5FFD750CA4BC6</vt:lpwstr>
  </property>
  <property fmtid="{D5CDD505-2E9C-101B-9397-08002B2CF9AE}" pid="3" name="AuthorIds_UIVersion_31744">
    <vt:lpwstr>200</vt:lpwstr>
  </property>
</Properties>
</file>