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4"/>
    <p:sldMasterId id="2147485265" r:id="rId5"/>
  </p:sldMasterIdLst>
  <p:notesMasterIdLst>
    <p:notesMasterId r:id="rId20"/>
  </p:notesMasterIdLst>
  <p:handoutMasterIdLst>
    <p:handoutMasterId r:id="rId21"/>
  </p:handoutMasterIdLst>
  <p:sldIdLst>
    <p:sldId id="256" r:id="rId6"/>
    <p:sldId id="1183" r:id="rId7"/>
    <p:sldId id="273" r:id="rId8"/>
    <p:sldId id="1191" r:id="rId9"/>
    <p:sldId id="594" r:id="rId10"/>
    <p:sldId id="1151" r:id="rId11"/>
    <p:sldId id="1186" r:id="rId12"/>
    <p:sldId id="1187" r:id="rId13"/>
    <p:sldId id="1212" r:id="rId14"/>
    <p:sldId id="1216" r:id="rId15"/>
    <p:sldId id="277" r:id="rId16"/>
    <p:sldId id="1147" r:id="rId17"/>
    <p:sldId id="1192" r:id="rId18"/>
    <p:sldId id="1215" r:id="rId1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79671" autoAdjust="0"/>
  </p:normalViewPr>
  <p:slideViewPr>
    <p:cSldViewPr snapToGrid="0" snapToObjects="1" showGuides="1">
      <p:cViewPr varScale="1">
        <p:scale>
          <a:sx n="59" d="100"/>
          <a:sy n="59" d="100"/>
        </p:scale>
        <p:origin x="135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2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768502631528209E-2"/>
          <c:y val="3.6975743032763547E-2"/>
          <c:w val="0.90823443123586245"/>
          <c:h val="0.92703365924174952"/>
        </c:manualLayout>
      </c:layout>
      <c:pieChart>
        <c:varyColors val="1"/>
        <c:ser>
          <c:idx val="0"/>
          <c:order val="0"/>
          <c:tx>
            <c:strRef>
              <c:f>Sheet3!$D$2</c:f>
              <c:strCache>
                <c:ptCount val="1"/>
                <c:pt idx="0">
                  <c:v>2015-17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97-4EC1-87A2-F9F648FE684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97-4EC1-87A2-F9F648FE6845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97-4EC1-87A2-F9F648FE6845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97-4EC1-87A2-F9F648FE6845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97-4EC1-87A2-F9F648FE6845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497-4EC1-87A2-F9F648FE6845}"/>
              </c:ext>
            </c:extLst>
          </c:dPt>
          <c:dPt>
            <c:idx val="6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497-4EC1-87A2-F9F648FE6845}"/>
              </c:ext>
            </c:extLst>
          </c:dPt>
          <c:dPt>
            <c:idx val="7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497-4EC1-87A2-F9F648FE6845}"/>
              </c:ext>
            </c:extLst>
          </c:dPt>
          <c:dLbls>
            <c:dLbl>
              <c:idx val="2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3497-4EC1-87A2-F9F648FE6845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Sheet3!$B$3:$B$6</c:f>
              <c:strCache>
                <c:ptCount val="4"/>
                <c:pt idx="0">
                  <c:v>Production Payments</c:v>
                </c:pt>
                <c:pt idx="1">
                  <c:v>Input Subsidies</c:v>
                </c:pt>
                <c:pt idx="2">
                  <c:v>Public Goods</c:v>
                </c:pt>
                <c:pt idx="3">
                  <c:v>Market Price Support</c:v>
                </c:pt>
              </c:strCache>
            </c:strRef>
          </c:cat>
          <c:val>
            <c:numRef>
              <c:f>Sheet3!$D$3:$D$6</c:f>
              <c:numCache>
                <c:formatCode>0.0</c:formatCode>
                <c:ptCount val="4"/>
                <c:pt idx="0">
                  <c:v>22.08015628538547</c:v>
                </c:pt>
                <c:pt idx="1">
                  <c:v>10.311715870105781</c:v>
                </c:pt>
                <c:pt idx="2">
                  <c:v>16.2</c:v>
                </c:pt>
                <c:pt idx="3">
                  <c:v>51.438663741295308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497-4EC1-87A2-F9F648FE6845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34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6C646A4-BB9B-4B8C-855E-D46909ACE4EC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835A6EA-93D0-47D8-AD17-855E4C259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954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9F3E8D4-DEC0-4006-8D4F-0FDA10470C08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57DA7DA-3AE2-4A43-88A4-44692C405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00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09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55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75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96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37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64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63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7000"/>
              </a:lnSpc>
              <a:spcBef>
                <a:spcPct val="3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05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 fontAlgn="auto">
              <a:spcBef>
                <a:spcPts val="0"/>
              </a:spcBef>
              <a:spcAft>
                <a:spcPts val="0"/>
              </a:spcAft>
              <a:defRPr/>
            </a:pPr>
            <a:fld id="{F1DA16B5-8F5C-4D7C-B912-BF0E69A556A1}" type="slidenum">
              <a:rPr lang="en-US" b="0">
                <a:solidFill>
                  <a:prstClr val="black"/>
                </a:solidFill>
                <a:latin typeface="Calibri"/>
                <a:ea typeface="+mn-ea"/>
              </a:rPr>
              <a:pPr defTabSz="966612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b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4457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60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59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90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94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76097" y="4699002"/>
            <a:ext cx="376156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7922684" y="6107114"/>
            <a:ext cx="3401483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08" y="4720709"/>
            <a:ext cx="6665144" cy="106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3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912" y="997858"/>
            <a:ext cx="4014520" cy="4924960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983838"/>
            <a:ext cx="6942667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3858F-ED92-4D33-9105-3DC65086B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0880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983838"/>
            <a:ext cx="6942667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D2DC5-F85F-49BE-B09F-159904079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34506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89" y="288637"/>
            <a:ext cx="11425544" cy="461819"/>
          </a:xfrm>
        </p:spPr>
        <p:txBody>
          <a:bodyPr anchor="b"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0455" y="1443790"/>
            <a:ext cx="7076351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8125" y="1003049"/>
            <a:ext cx="4117137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830234" y="976313"/>
            <a:ext cx="7058749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3D671-EFFE-40AD-B1E0-E733AD695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69279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12" y="1788583"/>
            <a:ext cx="5511031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209904" y="1788510"/>
            <a:ext cx="5510784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475912" y="1429561"/>
            <a:ext cx="5511031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6209905" y="1421540"/>
            <a:ext cx="5510784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8F022-CF83-4CC3-82DB-7496FFBF5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40183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4"/>
            <a:ext cx="4194123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E54F7-6EF8-42CA-8692-C7C1F1197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8261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4"/>
            <a:ext cx="4194123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ED765-6A1C-464E-8BDD-1BAFC2446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63005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4557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79072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51256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7460628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97955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80465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635321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620133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620133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620133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620133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3095344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926010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910822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910822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910822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910822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546858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5299252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5284063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5284063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5284063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5284063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7817477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7648144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7632955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7632955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7632955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7632955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10181948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10012615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9997426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9997426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9997426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9997426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4654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80040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51353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7470304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98052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81433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644997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629809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629809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629809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629809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3105020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935687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920498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920498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920498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920498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547826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5308928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5293739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5293739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5293739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5293739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7827153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7657820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7642631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7642631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7642631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7642631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10191624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10022291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10007102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10007102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10007102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10007102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32" name="Slide Number Placeholder 2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4D01B2-10AA-4A51-9782-D5953403B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98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95089" y="4064002"/>
            <a:ext cx="5305239" cy="17512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055B0-583E-4CE9-B46F-403A4F4B0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55459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128685" y="5302250"/>
            <a:ext cx="7063316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95089" y="3075216"/>
            <a:ext cx="5305239" cy="1950356"/>
          </a:xfrm>
        </p:spPr>
        <p:txBody>
          <a:bodyPr/>
          <a:lstStyle>
            <a:lvl1pPr>
              <a:defRPr sz="30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885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7" y="1132417"/>
            <a:ext cx="11260667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DDAB-13A3-4E47-8334-BEEEDFD18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2185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2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76097" y="4699002"/>
            <a:ext cx="376156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7922684" y="6107114"/>
            <a:ext cx="3401483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08" y="4720709"/>
            <a:ext cx="6665144" cy="106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4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D7F4F-7EA8-495D-9EDB-0B3F348E4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11949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2" y="3723217"/>
            <a:ext cx="5545665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46AC-8236-4238-B268-CD84337F6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88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2" y="3723217"/>
            <a:ext cx="5545665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462845" y="1140883"/>
            <a:ext cx="5545665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68489" y="3716867"/>
            <a:ext cx="5545665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9EF53-64A7-469D-BF9D-A24E8EFB9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15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0" y="2828926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154547" y="1306550"/>
            <a:ext cx="9728968" cy="1450437"/>
          </a:xfrm>
        </p:spPr>
        <p:txBody>
          <a:bodyPr anchor="b"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134806" y="3074089"/>
            <a:ext cx="9771695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294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 anchor="b"/>
          <a:lstStyle>
            <a:lvl1pPr>
              <a:defRPr sz="2200" b="0" i="0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66373" y="968964"/>
            <a:ext cx="11372849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46979-6643-40E3-97F8-98E9CF259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09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302126"/>
            <a:ext cx="12192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861340" y="1189790"/>
            <a:ext cx="9385960" cy="182216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878236" y="3000005"/>
            <a:ext cx="9369065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8080789" y="4735946"/>
            <a:ext cx="3683744" cy="1403045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8139351" y="6153583"/>
            <a:ext cx="3625849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7252E9-D90D-4A93-B684-E70FBE1600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23" y="5837233"/>
            <a:ext cx="3887591" cy="75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5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302126"/>
            <a:ext cx="12192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861340" y="1189790"/>
            <a:ext cx="9385960" cy="182216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878236" y="3000005"/>
            <a:ext cx="9369065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8080789" y="4735946"/>
            <a:ext cx="3683744" cy="1403045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8139351" y="6153583"/>
            <a:ext cx="3625849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7252E9-D90D-4A93-B684-E70FBE1600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23" y="5837233"/>
            <a:ext cx="3887591" cy="75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7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73EC4-91C6-4258-B89A-3476BF86C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347C6-9C2E-463E-9C6E-6AF31207F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0A992-235A-41DC-99FD-1F4339ECA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43FF-0187-4F54-BFE6-94A90EB69C38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DF5BF-683D-4917-B2DE-DFE690EE5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1FA3F-7D8E-4B73-A98D-3D860151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2D8B-3FC1-48A0-B3E0-1AE0A405B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0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89" y="288637"/>
            <a:ext cx="11425544" cy="461819"/>
          </a:xfrm>
        </p:spPr>
        <p:txBody>
          <a:bodyPr anchor="b"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0455" y="1443790"/>
            <a:ext cx="7076351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8125" y="1003049"/>
            <a:ext cx="4117137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830234" y="976313"/>
            <a:ext cx="7058749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3D671-EFFE-40AD-B1E0-E733AD695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4438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CA965-78D8-44DC-ADAB-9292E052E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13913-E124-4CF2-A5FA-C0399552D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879FC-ABC7-4FD9-A0A2-3C882A84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D4AB-115D-4222-8FA8-5D8B74004319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D6548-ECCE-4F55-8B43-F558A7DE1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48053-BB4C-4624-9799-7ECD616B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8BB9-E781-4F71-96D0-3F4D716B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301627"/>
            <a:ext cx="11282705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3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505A8E-F6FA-4478-92C9-D27F96A6F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9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60420 w 638"/>
              <a:gd name="T3" fmla="*/ 174625 h 1194"/>
              <a:gd name="T4" fmla="*/ 124019 w 638"/>
              <a:gd name="T5" fmla="*/ 342900 h 1194"/>
              <a:gd name="T6" fmla="*/ 168539 w 638"/>
              <a:gd name="T7" fmla="*/ 482600 h 1194"/>
              <a:gd name="T8" fmla="*/ 216238 w 638"/>
              <a:gd name="T9" fmla="*/ 631825 h 1194"/>
              <a:gd name="T10" fmla="*/ 260758 w 638"/>
              <a:gd name="T11" fmla="*/ 803275 h 1194"/>
              <a:gd name="T12" fmla="*/ 327537 w 638"/>
              <a:gd name="T13" fmla="*/ 1066800 h 1194"/>
              <a:gd name="T14" fmla="*/ 375237 w 638"/>
              <a:gd name="T15" fmla="*/ 1250950 h 1194"/>
              <a:gd name="T16" fmla="*/ 432477 w 638"/>
              <a:gd name="T17" fmla="*/ 1571625 h 1194"/>
              <a:gd name="T18" fmla="*/ 454736 w 638"/>
              <a:gd name="T19" fmla="*/ 1724025 h 1194"/>
              <a:gd name="T20" fmla="*/ 480176 w 638"/>
              <a:gd name="T21" fmla="*/ 1895475 h 1194"/>
              <a:gd name="T22" fmla="*/ 1014412 w 638"/>
              <a:gd name="T23" fmla="*/ 1895475 h 1194"/>
              <a:gd name="T24" fmla="*/ 992152 w 638"/>
              <a:gd name="T25" fmla="*/ 1812925 h 1194"/>
              <a:gd name="T26" fmla="*/ 950813 w 638"/>
              <a:gd name="T27" fmla="*/ 1682750 h 1194"/>
              <a:gd name="T28" fmla="*/ 909473 w 638"/>
              <a:gd name="T29" fmla="*/ 1555750 h 1194"/>
              <a:gd name="T30" fmla="*/ 871313 w 638"/>
              <a:gd name="T31" fmla="*/ 1447800 h 1194"/>
              <a:gd name="T32" fmla="*/ 785454 w 638"/>
              <a:gd name="T33" fmla="*/ 1244600 h 1194"/>
              <a:gd name="T34" fmla="*/ 725034 w 638"/>
              <a:gd name="T35" fmla="*/ 1108075 h 1194"/>
              <a:gd name="T36" fmla="*/ 674155 w 638"/>
              <a:gd name="T37" fmla="*/ 993775 h 1194"/>
              <a:gd name="T38" fmla="*/ 601015 w 638"/>
              <a:gd name="T39" fmla="*/ 844550 h 1194"/>
              <a:gd name="T40" fmla="*/ 540596 w 638"/>
              <a:gd name="T41" fmla="*/ 746125 h 1194"/>
              <a:gd name="T42" fmla="*/ 486536 w 638"/>
              <a:gd name="T43" fmla="*/ 657225 h 1194"/>
              <a:gd name="T44" fmla="*/ 426117 w 638"/>
              <a:gd name="T45" fmla="*/ 542925 h 1194"/>
              <a:gd name="T46" fmla="*/ 362517 w 638"/>
              <a:gd name="T47" fmla="*/ 454025 h 1194"/>
              <a:gd name="T48" fmla="*/ 276658 w 638"/>
              <a:gd name="T49" fmla="*/ 333375 h 1194"/>
              <a:gd name="T50" fmla="*/ 193978 w 638"/>
              <a:gd name="T51" fmla="*/ 222250 h 1194"/>
              <a:gd name="T52" fmla="*/ 92219 w 638"/>
              <a:gd name="T53" fmla="*/ 82550 h 1194"/>
              <a:gd name="T54" fmla="*/ 47700 w 638"/>
              <a:gd name="T55" fmla="*/ 3175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57869" y="1460501"/>
            <a:ext cx="11253740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49B432-AE81-4A26-98EE-5C4E4F4D8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1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60420 w 638"/>
              <a:gd name="T3" fmla="*/ 174625 h 1194"/>
              <a:gd name="T4" fmla="*/ 124019 w 638"/>
              <a:gd name="T5" fmla="*/ 342900 h 1194"/>
              <a:gd name="T6" fmla="*/ 168539 w 638"/>
              <a:gd name="T7" fmla="*/ 482600 h 1194"/>
              <a:gd name="T8" fmla="*/ 216238 w 638"/>
              <a:gd name="T9" fmla="*/ 631825 h 1194"/>
              <a:gd name="T10" fmla="*/ 260758 w 638"/>
              <a:gd name="T11" fmla="*/ 803275 h 1194"/>
              <a:gd name="T12" fmla="*/ 327537 w 638"/>
              <a:gd name="T13" fmla="*/ 1066800 h 1194"/>
              <a:gd name="T14" fmla="*/ 375237 w 638"/>
              <a:gd name="T15" fmla="*/ 1250950 h 1194"/>
              <a:gd name="T16" fmla="*/ 432477 w 638"/>
              <a:gd name="T17" fmla="*/ 1571625 h 1194"/>
              <a:gd name="T18" fmla="*/ 454736 w 638"/>
              <a:gd name="T19" fmla="*/ 1724025 h 1194"/>
              <a:gd name="T20" fmla="*/ 480176 w 638"/>
              <a:gd name="T21" fmla="*/ 1895475 h 1194"/>
              <a:gd name="T22" fmla="*/ 1014412 w 638"/>
              <a:gd name="T23" fmla="*/ 1895475 h 1194"/>
              <a:gd name="T24" fmla="*/ 992152 w 638"/>
              <a:gd name="T25" fmla="*/ 1812925 h 1194"/>
              <a:gd name="T26" fmla="*/ 950813 w 638"/>
              <a:gd name="T27" fmla="*/ 1682750 h 1194"/>
              <a:gd name="T28" fmla="*/ 909473 w 638"/>
              <a:gd name="T29" fmla="*/ 1555750 h 1194"/>
              <a:gd name="T30" fmla="*/ 871313 w 638"/>
              <a:gd name="T31" fmla="*/ 1447800 h 1194"/>
              <a:gd name="T32" fmla="*/ 785454 w 638"/>
              <a:gd name="T33" fmla="*/ 1244600 h 1194"/>
              <a:gd name="T34" fmla="*/ 725034 w 638"/>
              <a:gd name="T35" fmla="*/ 1108075 h 1194"/>
              <a:gd name="T36" fmla="*/ 674155 w 638"/>
              <a:gd name="T37" fmla="*/ 993775 h 1194"/>
              <a:gd name="T38" fmla="*/ 601015 w 638"/>
              <a:gd name="T39" fmla="*/ 844550 h 1194"/>
              <a:gd name="T40" fmla="*/ 540596 w 638"/>
              <a:gd name="T41" fmla="*/ 746125 h 1194"/>
              <a:gd name="T42" fmla="*/ 486536 w 638"/>
              <a:gd name="T43" fmla="*/ 657225 h 1194"/>
              <a:gd name="T44" fmla="*/ 426117 w 638"/>
              <a:gd name="T45" fmla="*/ 542925 h 1194"/>
              <a:gd name="T46" fmla="*/ 362517 w 638"/>
              <a:gd name="T47" fmla="*/ 454025 h 1194"/>
              <a:gd name="T48" fmla="*/ 276658 w 638"/>
              <a:gd name="T49" fmla="*/ 333375 h 1194"/>
              <a:gd name="T50" fmla="*/ 193978 w 638"/>
              <a:gd name="T51" fmla="*/ 222250 h 1194"/>
              <a:gd name="T52" fmla="*/ 92219 w 638"/>
              <a:gd name="T53" fmla="*/ 82550 h 1194"/>
              <a:gd name="T54" fmla="*/ 47700 w 638"/>
              <a:gd name="T55" fmla="*/ 3175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75913" y="301625"/>
            <a:ext cx="11252649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75913" y="1599260"/>
            <a:ext cx="11253740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5913" y="1025408"/>
            <a:ext cx="11247297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26DC2F-DE00-4FC7-9D7F-8B4408EEE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4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71538"/>
            <a:ext cx="1036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797300" y="6356351"/>
            <a:ext cx="7467600" cy="328613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912284" y="6329364"/>
            <a:ext cx="28448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2" r:id="rId1"/>
    <p:sldLayoutId id="2147485373" r:id="rId2"/>
    <p:sldLayoutId id="2147485374" r:id="rId3"/>
    <p:sldLayoutId id="2147485385" r:id="rId4"/>
    <p:sldLayoutId id="2147485386" r:id="rId5"/>
    <p:sldLayoutId id="2147485388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10919884" y="6323014"/>
            <a:ext cx="465667" cy="534987"/>
          </a:xfrm>
          <a:custGeom>
            <a:avLst/>
            <a:gdLst>
              <a:gd name="T0" fmla="*/ 0 w 638"/>
              <a:gd name="T1" fmla="*/ 0 h 1194"/>
              <a:gd name="T2" fmla="*/ 20802 w 638"/>
              <a:gd name="T3" fmla="*/ 49287 h 1194"/>
              <a:gd name="T4" fmla="*/ 42698 w 638"/>
              <a:gd name="T5" fmla="*/ 96782 h 1194"/>
              <a:gd name="T6" fmla="*/ 58026 w 638"/>
              <a:gd name="T7" fmla="*/ 136211 h 1194"/>
              <a:gd name="T8" fmla="*/ 74448 w 638"/>
              <a:gd name="T9" fmla="*/ 178329 h 1194"/>
              <a:gd name="T10" fmla="*/ 89776 w 638"/>
              <a:gd name="T11" fmla="*/ 226720 h 1194"/>
              <a:gd name="T12" fmla="*/ 112767 w 638"/>
              <a:gd name="T13" fmla="*/ 301098 h 1194"/>
              <a:gd name="T14" fmla="*/ 129190 w 638"/>
              <a:gd name="T15" fmla="*/ 353073 h 1194"/>
              <a:gd name="T16" fmla="*/ 148897 w 638"/>
              <a:gd name="T17" fmla="*/ 443582 h 1194"/>
              <a:gd name="T18" fmla="*/ 156560 w 638"/>
              <a:gd name="T19" fmla="*/ 486596 h 1194"/>
              <a:gd name="T20" fmla="*/ 165319 w 638"/>
              <a:gd name="T21" fmla="*/ 534987 h 1194"/>
              <a:gd name="T22" fmla="*/ 349250 w 638"/>
              <a:gd name="T23" fmla="*/ 534987 h 1194"/>
              <a:gd name="T24" fmla="*/ 341586 w 638"/>
              <a:gd name="T25" fmla="*/ 511688 h 1194"/>
              <a:gd name="T26" fmla="*/ 327353 w 638"/>
              <a:gd name="T27" fmla="*/ 474947 h 1194"/>
              <a:gd name="T28" fmla="*/ 313121 w 638"/>
              <a:gd name="T29" fmla="*/ 439102 h 1194"/>
              <a:gd name="T30" fmla="*/ 299983 w 638"/>
              <a:gd name="T31" fmla="*/ 408633 h 1194"/>
              <a:gd name="T32" fmla="*/ 270422 w 638"/>
              <a:gd name="T33" fmla="*/ 351281 h 1194"/>
              <a:gd name="T34" fmla="*/ 249621 w 638"/>
              <a:gd name="T35" fmla="*/ 312748 h 1194"/>
              <a:gd name="T36" fmla="*/ 232103 w 638"/>
              <a:gd name="T37" fmla="*/ 280487 h 1194"/>
              <a:gd name="T38" fmla="*/ 206922 w 638"/>
              <a:gd name="T39" fmla="*/ 238369 h 1194"/>
              <a:gd name="T40" fmla="*/ 186121 w 638"/>
              <a:gd name="T41" fmla="*/ 210590 h 1194"/>
              <a:gd name="T42" fmla="*/ 167509 w 638"/>
              <a:gd name="T43" fmla="*/ 185498 h 1194"/>
              <a:gd name="T44" fmla="*/ 146707 w 638"/>
              <a:gd name="T45" fmla="*/ 153237 h 1194"/>
              <a:gd name="T46" fmla="*/ 124810 w 638"/>
              <a:gd name="T47" fmla="*/ 128146 h 1194"/>
              <a:gd name="T48" fmla="*/ 95250 w 638"/>
              <a:gd name="T49" fmla="*/ 94093 h 1194"/>
              <a:gd name="T50" fmla="*/ 66784 w 638"/>
              <a:gd name="T51" fmla="*/ 62729 h 1194"/>
              <a:gd name="T52" fmla="*/ 31750 w 638"/>
              <a:gd name="T53" fmla="*/ 23299 h 1194"/>
              <a:gd name="T54" fmla="*/ 16422 w 638"/>
              <a:gd name="T55" fmla="*/ 896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246062 w 448"/>
              <a:gd name="T1" fmla="*/ 165100 h 372"/>
              <a:gd name="T2" fmla="*/ 213107 w 448"/>
              <a:gd name="T3" fmla="*/ 134033 h 372"/>
              <a:gd name="T4" fmla="*/ 153789 w 448"/>
              <a:gd name="T5" fmla="*/ 92314 h 372"/>
              <a:gd name="T6" fmla="*/ 115342 w 448"/>
              <a:gd name="T7" fmla="*/ 63022 h 372"/>
              <a:gd name="T8" fmla="*/ 76894 w 448"/>
              <a:gd name="T9" fmla="*/ 41719 h 372"/>
              <a:gd name="T10" fmla="*/ 35152 w 448"/>
              <a:gd name="T11" fmla="*/ 19528 h 372"/>
              <a:gd name="T12" fmla="*/ 0 w 448"/>
              <a:gd name="T13" fmla="*/ 0 h 372"/>
              <a:gd name="T14" fmla="*/ 153789 w 448"/>
              <a:gd name="T15" fmla="*/ 0 h 372"/>
              <a:gd name="T16" fmla="*/ 164774 w 448"/>
              <a:gd name="T17" fmla="*/ 15977 h 372"/>
              <a:gd name="T18" fmla="*/ 177956 w 448"/>
              <a:gd name="T19" fmla="*/ 36393 h 372"/>
              <a:gd name="T20" fmla="*/ 190039 w 448"/>
              <a:gd name="T21" fmla="*/ 59472 h 372"/>
              <a:gd name="T22" fmla="*/ 207615 w 448"/>
              <a:gd name="T23" fmla="*/ 91426 h 372"/>
              <a:gd name="T24" fmla="*/ 224092 w 448"/>
              <a:gd name="T25" fmla="*/ 117168 h 372"/>
              <a:gd name="T26" fmla="*/ 238373 w 448"/>
              <a:gd name="T27" fmla="*/ 148235 h 372"/>
              <a:gd name="T28" fmla="*/ 246062 w 448"/>
              <a:gd name="T29" fmla="*/ 1651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2" y="301625"/>
            <a:ext cx="11281833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39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11578167" y="620712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80484" y="6356351"/>
            <a:ext cx="423333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 smtClean="0">
                <a:solidFill>
                  <a:srgbClr val="59595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6392975-6173-47C2-92A5-F7E9C3AE4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8485" y="6356351"/>
            <a:ext cx="7886700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042AA3-0212-47D9-9C3C-CD889FC3060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14" y="6372224"/>
            <a:ext cx="2034968" cy="3527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75" r:id="rId1"/>
    <p:sldLayoutId id="2147485376" r:id="rId2"/>
    <p:sldLayoutId id="2147485377" r:id="rId3"/>
    <p:sldLayoutId id="2147485360" r:id="rId4"/>
    <p:sldLayoutId id="2147485361" r:id="rId5"/>
    <p:sldLayoutId id="2147485362" r:id="rId6"/>
    <p:sldLayoutId id="2147485363" r:id="rId7"/>
    <p:sldLayoutId id="2147485364" r:id="rId8"/>
    <p:sldLayoutId id="2147485365" r:id="rId9"/>
    <p:sldLayoutId id="2147485378" r:id="rId10"/>
    <p:sldLayoutId id="2147485366" r:id="rId11"/>
    <p:sldLayoutId id="2147485379" r:id="rId12"/>
    <p:sldLayoutId id="2147485367" r:id="rId13"/>
    <p:sldLayoutId id="2147485368" r:id="rId14"/>
    <p:sldLayoutId id="2147485369" r:id="rId15"/>
    <p:sldLayoutId id="2147485370" r:id="rId16"/>
    <p:sldLayoutId id="2147485380" r:id="rId17"/>
    <p:sldLayoutId id="2147485371" r:id="rId18"/>
    <p:sldLayoutId id="2147485384" r:id="rId1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 cap="all"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520652-21F6-4081-B79A-E7D1D0C25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487" y="1670360"/>
            <a:ext cx="9811465" cy="845799"/>
          </a:xfrm>
        </p:spPr>
        <p:txBody>
          <a:bodyPr>
            <a:normAutofit fontScale="90000"/>
          </a:bodyPr>
          <a:lstStyle/>
          <a:p>
            <a:br>
              <a:rPr lang="en-US" b="0" dirty="0"/>
            </a:br>
            <a:r>
              <a:rPr lang="en-US" b="0" dirty="0"/>
              <a:t> </a:t>
            </a:r>
            <a:br>
              <a:rPr lang="en-US" b="0" dirty="0"/>
            </a:br>
            <a:r>
              <a:rPr lang="en-US" cap="none" dirty="0"/>
              <a:t>Improving nutrient use and manure management for sustainable and resilient agricultural systems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21A70D-987C-4804-A4D9-56B4406773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11491" y="5085404"/>
            <a:ext cx="3074929" cy="674704"/>
          </a:xfrm>
        </p:spPr>
        <p:txBody>
          <a:bodyPr/>
          <a:lstStyle/>
          <a:p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Martien van Nieuwkoop,</a:t>
            </a:r>
          </a:p>
          <a:p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Global Director, Agriculture &amp; Food </a:t>
            </a:r>
          </a:p>
          <a:p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The World Bank</a:t>
            </a:r>
          </a:p>
        </p:txBody>
      </p:sp>
      <p:sp>
        <p:nvSpPr>
          <p:cNvPr id="12293" name="Date Placeholder 9"/>
          <p:cNvSpPr>
            <a:spLocks noGrp="1"/>
          </p:cNvSpPr>
          <p:nvPr>
            <p:ph type="dt" sz="half" idx="15"/>
          </p:nvPr>
        </p:nvSpPr>
        <p:spPr bwMode="auto">
          <a:xfrm>
            <a:off x="9167033" y="5922102"/>
            <a:ext cx="2719387" cy="30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DEC, 3 2019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B4175A8-B1D2-4484-B322-5B6EF719C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00" y="5793239"/>
            <a:ext cx="8622210" cy="8457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B3034-A2B2-46AF-B9A3-8EB9E065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754" y="1816521"/>
            <a:ext cx="7775403" cy="1011079"/>
          </a:xfrm>
        </p:spPr>
        <p:txBody>
          <a:bodyPr wrap="square">
            <a:noAutofit/>
          </a:bodyPr>
          <a:lstStyle/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To reduce GHG emissions in crop production, by improving efficiency of agricultural inputs (e.g. fertilizer, pesticides, irrigation water and agriculture machinery) and by promoting smart climate crop production systems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9E123A-EAC6-42FC-8D09-6BB589D73704}"/>
              </a:ext>
            </a:extLst>
          </p:cNvPr>
          <p:cNvSpPr txBox="1">
            <a:spLocks/>
          </p:cNvSpPr>
          <p:nvPr/>
        </p:nvSpPr>
        <p:spPr>
          <a:xfrm>
            <a:off x="232941" y="1799332"/>
            <a:ext cx="1621623" cy="70458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Objective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3F9F22-BB0A-409C-9C1F-ECE19971CA35}"/>
              </a:ext>
            </a:extLst>
          </p:cNvPr>
          <p:cNvSpPr txBox="1">
            <a:spLocks/>
          </p:cNvSpPr>
          <p:nvPr/>
        </p:nvSpPr>
        <p:spPr>
          <a:xfrm>
            <a:off x="159686" y="3317825"/>
            <a:ext cx="1742399" cy="70458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Integrated of package of CSA technologies – resulting in strong soil benefits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2D212A-A316-423F-AB99-A7F6A2952B95}"/>
              </a:ext>
            </a:extLst>
          </p:cNvPr>
          <p:cNvSpPr/>
          <p:nvPr/>
        </p:nvSpPr>
        <p:spPr>
          <a:xfrm>
            <a:off x="1409570" y="3356228"/>
            <a:ext cx="8824195" cy="362076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685800" lvl="1" indent="-2286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Application of formula fertilizer and mechanized deep fertilization services to avoid over-fertilization &amp; pilot of new techniques such as the use of new fertilizers (e.g., sulfur, slow release fertilizers, etc.)</a:t>
            </a:r>
          </a:p>
          <a:p>
            <a:pPr marL="685800" lvl="1" indent="-2286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Precision pesticide application through procurement of high efficiency pest management equipment and professional pest management services</a:t>
            </a:r>
          </a:p>
          <a:p>
            <a:pPr marL="685800" lvl="1" indent="-2286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Promotion of water conservation and efficient irrigation practices, e.g., laser land leveling and improvement of irrigation and drainage systems</a:t>
            </a:r>
          </a:p>
          <a:p>
            <a:pPr marL="685800" lvl="1" indent="-2286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Conservation agriculture production techniques, e.g., crop residues returning to field, minimum tillage and no-tillage</a:t>
            </a:r>
          </a:p>
          <a:p>
            <a:pPr marL="685800" lvl="1" indent="-2286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Piloting of alternative crop rotation production systems</a:t>
            </a:r>
          </a:p>
          <a:p>
            <a:pPr marL="685800" lvl="1" indent="-2286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Promotion of agroforestry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9C91C37-4613-42F2-9A7B-DDFFFE4B4575}"/>
              </a:ext>
            </a:extLst>
          </p:cNvPr>
          <p:cNvCxnSpPr>
            <a:cxnSpLocks/>
          </p:cNvCxnSpPr>
          <p:nvPr/>
        </p:nvCxnSpPr>
        <p:spPr>
          <a:xfrm>
            <a:off x="-4140" y="2998763"/>
            <a:ext cx="1219614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3C0C86C-C1AA-46DB-91ED-2FDFD4051180}"/>
              </a:ext>
            </a:extLst>
          </p:cNvPr>
          <p:cNvSpPr txBox="1">
            <a:spLocks/>
          </p:cNvSpPr>
          <p:nvPr/>
        </p:nvSpPr>
        <p:spPr>
          <a:xfrm>
            <a:off x="7234936" y="2401935"/>
            <a:ext cx="4645638" cy="54031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lang="en-US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7F05255-9CD6-4C85-9E7A-758462222C92}"/>
              </a:ext>
            </a:extLst>
          </p:cNvPr>
          <p:cNvSpPr txBox="1">
            <a:spLocks/>
          </p:cNvSpPr>
          <p:nvPr/>
        </p:nvSpPr>
        <p:spPr bwMode="auto">
          <a:xfrm>
            <a:off x="-26949" y="-13115"/>
            <a:ext cx="12254123" cy="88696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cap="all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 defTabSz="457200">
              <a:lnSpc>
                <a:spcPct val="150000"/>
              </a:lnSpc>
              <a:buClr>
                <a:srgbClr val="404040"/>
              </a:buClr>
            </a:pPr>
            <a:r>
              <a:rPr lang="en-US" sz="2400" cap="none" dirty="0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Integrated soil nutrient management as part of integrated CSA projects</a:t>
            </a:r>
            <a:endParaRPr lang="en-US" sz="2400" b="1" kern="1200" cap="none" dirty="0">
              <a:solidFill>
                <a:srgbClr val="FFFFFF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6085F9-0332-4188-917E-BC16A12159AD}"/>
              </a:ext>
            </a:extLst>
          </p:cNvPr>
          <p:cNvSpPr/>
          <p:nvPr/>
        </p:nvSpPr>
        <p:spPr>
          <a:xfrm>
            <a:off x="153020" y="994746"/>
            <a:ext cx="7470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941513" algn="l"/>
              </a:tabLst>
            </a:pPr>
            <a:r>
              <a:rPr lang="en-US" sz="20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Recently launched: </a:t>
            </a: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China - Climate Smart Staple Crop Production Project</a:t>
            </a:r>
          </a:p>
        </p:txBody>
      </p:sp>
      <p:pic>
        <p:nvPicPr>
          <p:cNvPr id="1026" name="Picture 2" descr="Image result for china rice">
            <a:extLst>
              <a:ext uri="{FF2B5EF4-FFF2-40B4-BE49-F238E27FC236}">
                <a16:creationId xmlns:a16="http://schemas.microsoft.com/office/drawing/2014/main" id="{B99AB8DD-5C54-413B-BC67-3A1E49AD2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189" y="1074939"/>
            <a:ext cx="27336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9951CD8C-FB0A-4DEA-B751-122598E6DE1D}"/>
              </a:ext>
            </a:extLst>
          </p:cNvPr>
          <p:cNvSpPr/>
          <p:nvPr/>
        </p:nvSpPr>
        <p:spPr bwMode="auto">
          <a:xfrm>
            <a:off x="10455965" y="3445563"/>
            <a:ext cx="326465" cy="2821756"/>
          </a:xfrm>
          <a:prstGeom prst="rightBrace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D278D4-5128-4FC2-883C-D427680B9785}"/>
              </a:ext>
            </a:extLst>
          </p:cNvPr>
          <p:cNvSpPr/>
          <p:nvPr/>
        </p:nvSpPr>
        <p:spPr>
          <a:xfrm rot="16200000">
            <a:off x="10204189" y="4575985"/>
            <a:ext cx="2447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INTEGRATION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2125857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B25931-F44B-405A-8E73-C3E44F969033}"/>
              </a:ext>
            </a:extLst>
          </p:cNvPr>
          <p:cNvSpPr/>
          <p:nvPr/>
        </p:nvSpPr>
        <p:spPr>
          <a:xfrm>
            <a:off x="-456568" y="0"/>
            <a:ext cx="8184367" cy="4277293"/>
          </a:xfrm>
          <a:prstGeom prst="rect">
            <a:avLst/>
          </a:prstGeom>
          <a:blipFill dpi="0"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520652-21F6-4081-B79A-E7D1D0C25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690" y="489990"/>
            <a:ext cx="9275239" cy="84579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Thank 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21A70D-987C-4804-A4D9-56B4406773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6223" y="2783875"/>
            <a:ext cx="5410084" cy="1039264"/>
          </a:xfrm>
        </p:spPr>
        <p:txBody>
          <a:bodyPr/>
          <a:lstStyle/>
          <a:p>
            <a:pPr marL="0" indent="0" algn="l"/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Martien van Nieuwkoop,                                                        Global Director, Agriculture &amp; Food</a:t>
            </a:r>
            <a:b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MvanNieuwkoop@worldbank.org</a:t>
            </a:r>
            <a:endParaRPr lang="en-US" sz="20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0E3D87-1868-45D5-8927-CBCD57F10345}"/>
              </a:ext>
            </a:extLst>
          </p:cNvPr>
          <p:cNvSpPr/>
          <p:nvPr/>
        </p:nvSpPr>
        <p:spPr bwMode="auto">
          <a:xfrm>
            <a:off x="9302044" y="6197600"/>
            <a:ext cx="2762808" cy="660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15D447-B1EE-42B0-B511-BC48D5827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8" y="5852161"/>
            <a:ext cx="4162574" cy="81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86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0E3E89FE-C377-4689-AE7C-FD8DE85BD3DE}"/>
              </a:ext>
            </a:extLst>
          </p:cNvPr>
          <p:cNvSpPr/>
          <p:nvPr/>
        </p:nvSpPr>
        <p:spPr bwMode="auto">
          <a:xfrm rot="5400000">
            <a:off x="2791965" y="4286760"/>
            <a:ext cx="1152147" cy="2529840"/>
          </a:xfrm>
          <a:prstGeom prst="rightArrow">
            <a:avLst>
              <a:gd name="adj1" fmla="val 74800"/>
              <a:gd name="adj2" fmla="val 42971"/>
            </a:avLst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E55E07E-CFFF-45A6-9B76-1D22CF9BAEE8}"/>
              </a:ext>
            </a:extLst>
          </p:cNvPr>
          <p:cNvGraphicFramePr>
            <a:graphicFrameLocks/>
          </p:cNvGraphicFramePr>
          <p:nvPr/>
        </p:nvGraphicFramePr>
        <p:xfrm>
          <a:off x="672710" y="1208749"/>
          <a:ext cx="5366321" cy="424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C5F70B-307E-4760-90FC-52402082B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2407" y="1542563"/>
            <a:ext cx="5810249" cy="4972050"/>
          </a:xfrm>
        </p:spPr>
        <p:txBody>
          <a:bodyPr/>
          <a:lstStyle/>
          <a:p>
            <a:pPr marL="0" indent="0" defTabSz="847725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Two forms of public support have the most distortive potential: </a:t>
            </a:r>
          </a:p>
          <a:p>
            <a:pPr marL="228600" lvl="2" indent="-174625"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Coupled subsidies 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(i.e., tied to inputs or outputs): fertilizer subsidies, in particular, have contributed to the overuse of nitrogen fertilizer globally resulting in high GHG emissions and other environmental problems;</a:t>
            </a:r>
          </a:p>
          <a:p>
            <a:pPr marL="228600" lvl="2" indent="-174625"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Price support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which encourages over-production of certain commodities and inefficient use of limited natural resources, and in some notable cases encourage land use conversion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7098AD4-6134-4D18-B49A-646BA10978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5987" y="893076"/>
            <a:ext cx="5810249" cy="466725"/>
          </a:xfrm>
        </p:spPr>
        <p:txBody>
          <a:bodyPr/>
          <a:lstStyle/>
          <a:p>
            <a:r>
              <a:rPr lang="en-US" sz="1800" cap="none" dirty="0"/>
              <a:t>Public Support to Agriculture by Category (2015-17)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A0BC2-8EDE-492C-A17D-238D27D459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F49B432-AE81-4A26-98EE-5C4E4F4D88F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AEB7E97-CFBC-4220-9395-B0467608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6839"/>
            <a:ext cx="12192000" cy="858838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404040"/>
              </a:buClr>
            </a:pPr>
            <a:r>
              <a:rPr lang="en-US" sz="2400" b="1" kern="1200" cap="none" dirty="0">
                <a:solidFill>
                  <a:sysClr val="window" lastClr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Annex: Public Finance: Aligning Incentives for Adoption of Climat</a:t>
            </a:r>
            <a:r>
              <a:rPr lang="en-US" sz="2400" b="1" kern="1200" dirty="0">
                <a:solidFill>
                  <a:sysClr val="window" lastClr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e Smart Agriculture Options</a:t>
            </a:r>
            <a:endParaRPr lang="en-US" sz="2400" b="1" kern="1200" cap="none" dirty="0">
              <a:solidFill>
                <a:sysClr val="window" lastClr="FFFFFF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736C9-6C92-45F9-B4F2-C7A0A5D28B6F}"/>
              </a:ext>
            </a:extLst>
          </p:cNvPr>
          <p:cNvSpPr/>
          <p:nvPr/>
        </p:nvSpPr>
        <p:spPr>
          <a:xfrm>
            <a:off x="2553584" y="5304744"/>
            <a:ext cx="1591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Environmental Purposes</a:t>
            </a: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BAB716-F4E4-4667-92DE-A3B6BA1E5D36}"/>
              </a:ext>
            </a:extLst>
          </p:cNvPr>
          <p:cNvSpPr/>
          <p:nvPr/>
        </p:nvSpPr>
        <p:spPr>
          <a:xfrm>
            <a:off x="2997468" y="6051736"/>
            <a:ext cx="673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1%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D43661-36C6-436C-9ADF-A1773DA53F47}"/>
              </a:ext>
            </a:extLst>
          </p:cNvPr>
          <p:cNvSpPr/>
          <p:nvPr/>
        </p:nvSpPr>
        <p:spPr>
          <a:xfrm>
            <a:off x="5909941" y="1523325"/>
            <a:ext cx="5617835" cy="800476"/>
          </a:xfrm>
          <a:prstGeom prst="rect">
            <a:avLst/>
          </a:prstGeom>
          <a:ln>
            <a:solidFill>
              <a:srgbClr val="0A515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500"/>
              </a:spcAft>
            </a:pPr>
            <a:r>
              <a:rPr lang="en-US" sz="2000" i="1" dirty="0">
                <a:solidFill>
                  <a:srgbClr val="0A5157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Total: US$ 570 billion per year</a:t>
            </a:r>
          </a:p>
          <a:p>
            <a:pPr algn="ctr">
              <a:lnSpc>
                <a:spcPct val="107000"/>
              </a:lnSpc>
              <a:spcAft>
                <a:spcPts val="500"/>
              </a:spcAft>
            </a:pPr>
            <a:r>
              <a:rPr lang="en-US" sz="2000" i="1" dirty="0">
                <a:solidFill>
                  <a:srgbClr val="0A5157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Equivalent to 28% of </a:t>
            </a:r>
            <a:r>
              <a:rPr lang="en-US" sz="2000" i="1" dirty="0">
                <a:solidFill>
                  <a:srgbClr val="0A515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Agriculture Sector Value Added</a:t>
            </a:r>
            <a:endParaRPr lang="en-US" sz="2000" i="1" dirty="0">
              <a:solidFill>
                <a:srgbClr val="0A5157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625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3D1A2-51A4-44EA-A5CC-45E611029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1457"/>
            <a:ext cx="12192000" cy="882352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404040"/>
              </a:buClr>
            </a:pPr>
            <a:r>
              <a:rPr lang="en-US" sz="2400" b="1" kern="1200" cap="none" dirty="0">
                <a:solidFill>
                  <a:sysClr val="window" lastClr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Annex: Better nutrient management for raising yields and decreasing greenhouse gases needed</a:t>
            </a:r>
          </a:p>
        </p:txBody>
      </p:sp>
      <p:pic>
        <p:nvPicPr>
          <p:cNvPr id="5" name="Picture 331" descr="nature11420-f3">
            <a:extLst>
              <a:ext uri="{FF2B5EF4-FFF2-40B4-BE49-F238E27FC236}">
                <a16:creationId xmlns:a16="http://schemas.microsoft.com/office/drawing/2014/main" id="{ECEE72B5-F7FB-4FD1-BC0D-8868F5F53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1"/>
          <a:stretch/>
        </p:blipFill>
        <p:spPr bwMode="auto">
          <a:xfrm>
            <a:off x="1746913" y="980077"/>
            <a:ext cx="8239035" cy="530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C00EF3E8-23FC-43DF-88F0-EBCA4FD26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814" y="6684761"/>
            <a:ext cx="43463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28675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4338" indent="-285750" defTabSz="828675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8675" indent="-228600" defTabSz="828675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4600" indent="-228600" defTabSz="828675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58938" indent="-228600" defTabSz="828675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16138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3338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0538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87738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900" dirty="0"/>
              <a:t>ND Mueller </a:t>
            </a:r>
            <a:r>
              <a:rPr lang="en-GB" altLang="en-US" sz="900" i="1" dirty="0"/>
              <a:t>et al. Nature</a:t>
            </a:r>
            <a:r>
              <a:rPr lang="en-GB" altLang="en-US" sz="900" dirty="0"/>
              <a:t> </a:t>
            </a:r>
            <a:r>
              <a:rPr lang="en-GB" altLang="en-US" sz="900" b="1" dirty="0"/>
              <a:t>000</a:t>
            </a:r>
            <a:r>
              <a:rPr lang="en-GB" altLang="en-US" sz="900" dirty="0"/>
              <a:t>, </a:t>
            </a:r>
            <a:r>
              <a:rPr lang="en-GB" altLang="zh-CN" sz="900" dirty="0">
                <a:ea typeface="宋体" panose="02010600030101010101" pitchFamily="2" charset="-122"/>
              </a:rPr>
              <a:t>1-4</a:t>
            </a:r>
            <a:r>
              <a:rPr lang="en-GB" altLang="en-US" sz="900" dirty="0"/>
              <a:t> (2012) doi:10.1038/nature11420</a:t>
            </a:r>
          </a:p>
        </p:txBody>
      </p:sp>
    </p:spTree>
    <p:extLst>
      <p:ext uri="{BB962C8B-B14F-4D97-AF65-F5344CB8AC3E}">
        <p14:creationId xmlns:p14="http://schemas.microsoft.com/office/powerpoint/2010/main" val="338949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9E123A-EAC6-42FC-8D09-6BB589D73704}"/>
              </a:ext>
            </a:extLst>
          </p:cNvPr>
          <p:cNvSpPr txBox="1">
            <a:spLocks/>
          </p:cNvSpPr>
          <p:nvPr/>
        </p:nvSpPr>
        <p:spPr>
          <a:xfrm>
            <a:off x="-643903" y="1981409"/>
            <a:ext cx="1500849" cy="70458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D2EF24D-05C9-47C3-934C-F806F8DFB013}"/>
              </a:ext>
            </a:extLst>
          </p:cNvPr>
          <p:cNvSpPr txBox="1">
            <a:spLocks/>
          </p:cNvSpPr>
          <p:nvPr/>
        </p:nvSpPr>
        <p:spPr>
          <a:xfrm>
            <a:off x="1249659" y="1007022"/>
            <a:ext cx="1677575" cy="44839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defPPr>
              <a:defRPr lang="en-US"/>
            </a:defPPr>
            <a:lvl1pPr algn="ctr" defTabSz="457200" eaLnBrk="1" hangingPunct="1">
              <a:lnSpc>
                <a:spcPct val="150000"/>
              </a:lnSpc>
              <a:buClr>
                <a:srgbClr val="404040"/>
              </a:buClr>
              <a:defRPr sz="2400" cap="all">
                <a:solidFill>
                  <a:srgbClr val="FFFFFF"/>
                </a:solidFill>
                <a:latin typeface="Calibri Light"/>
                <a:ea typeface="+mj-ea"/>
                <a:cs typeface="Calibri Light"/>
              </a:defRPr>
            </a:lvl1pPr>
            <a:lvl2pPr eaLnBrk="1" hangingPunct="1">
              <a:defRPr sz="2600">
                <a:latin typeface="Arial Bold" charset="0"/>
              </a:defRPr>
            </a:lvl2pPr>
            <a:lvl3pPr eaLnBrk="1" hangingPunct="1">
              <a:defRPr sz="2600">
                <a:latin typeface="Arial Bold" charset="0"/>
              </a:defRPr>
            </a:lvl3pPr>
            <a:lvl4pPr eaLnBrk="1" hangingPunct="1">
              <a:defRPr sz="2600">
                <a:latin typeface="Arial Bold" charset="0"/>
              </a:defRPr>
            </a:lvl4pPr>
            <a:lvl5pPr eaLnBrk="1" hangingPunct="1">
              <a:defRPr sz="2600">
                <a:latin typeface="Arial Bold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14C6D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14C6D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14C6D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14C6D"/>
                </a:solidFill>
              </a:defRPr>
            </a:lvl9pPr>
          </a:lstStyle>
          <a:p>
            <a:r>
              <a:rPr lang="en-US" dirty="0"/>
              <a:t>What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9B1F258-4CA5-4C4E-AB53-9E9B401EF9CD}"/>
              </a:ext>
            </a:extLst>
          </p:cNvPr>
          <p:cNvSpPr txBox="1">
            <a:spLocks/>
          </p:cNvSpPr>
          <p:nvPr/>
        </p:nvSpPr>
        <p:spPr>
          <a:xfrm>
            <a:off x="6234882" y="1020418"/>
            <a:ext cx="1677575" cy="44839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defPPr>
              <a:defRPr lang="en-US"/>
            </a:defPPr>
            <a:lvl1pPr algn="ctr" defTabSz="457200" eaLnBrk="1" hangingPunct="1">
              <a:lnSpc>
                <a:spcPct val="150000"/>
              </a:lnSpc>
              <a:buClr>
                <a:srgbClr val="404040"/>
              </a:buClr>
              <a:defRPr sz="2400" cap="all">
                <a:solidFill>
                  <a:srgbClr val="FFFFFF"/>
                </a:solidFill>
                <a:latin typeface="Calibri Light"/>
                <a:ea typeface="+mj-ea"/>
                <a:cs typeface="Calibri Light"/>
              </a:defRPr>
            </a:lvl1pPr>
            <a:lvl2pPr eaLnBrk="1" hangingPunct="1">
              <a:defRPr sz="2600">
                <a:latin typeface="Arial Bold" charset="0"/>
              </a:defRPr>
            </a:lvl2pPr>
            <a:lvl3pPr eaLnBrk="1" hangingPunct="1">
              <a:defRPr sz="2600">
                <a:latin typeface="Arial Bold" charset="0"/>
              </a:defRPr>
            </a:lvl3pPr>
            <a:lvl4pPr eaLnBrk="1" hangingPunct="1">
              <a:defRPr sz="2600">
                <a:latin typeface="Arial Bold" charset="0"/>
              </a:defRPr>
            </a:lvl4pPr>
            <a:lvl5pPr eaLnBrk="1" hangingPunct="1">
              <a:defRPr sz="2600">
                <a:latin typeface="Arial Bold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14C6D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14C6D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14C6D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14C6D"/>
                </a:solidFill>
              </a:defRPr>
            </a:lvl9pPr>
          </a:lstStyle>
          <a:p>
            <a:r>
              <a:rPr lang="en-US" dirty="0"/>
              <a:t>How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4A3C32-7676-49CA-B4F0-3AB688980EAB}"/>
              </a:ext>
            </a:extLst>
          </p:cNvPr>
          <p:cNvSpPr txBox="1">
            <a:spLocks/>
          </p:cNvSpPr>
          <p:nvPr/>
        </p:nvSpPr>
        <p:spPr>
          <a:xfrm>
            <a:off x="5463524" y="1829803"/>
            <a:ext cx="5417741" cy="54031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200" dirty="0"/>
              <a:t>Taking a climate-smart agricultural approach, the country has quadrupled its agricultural production within a decade, while increasing the resilience and adaptation of their productive systems to climate change, and significantly reducing GHG emission associated with food production.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44096CD-F22A-4280-B6DD-00C13551F0D3}"/>
              </a:ext>
            </a:extLst>
          </p:cNvPr>
          <p:cNvSpPr txBox="1">
            <a:spLocks/>
          </p:cNvSpPr>
          <p:nvPr/>
        </p:nvSpPr>
        <p:spPr>
          <a:xfrm>
            <a:off x="5463523" y="3039111"/>
            <a:ext cx="5417741" cy="54031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200" dirty="0"/>
              <a:t>The project has supported the set-up and design of the National Agricultural Information System (SNIA).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050FB39-8A2B-4FCA-AF83-9887378BAEAF}"/>
              </a:ext>
            </a:extLst>
          </p:cNvPr>
          <p:cNvSpPr txBox="1">
            <a:spLocks/>
          </p:cNvSpPr>
          <p:nvPr/>
        </p:nvSpPr>
        <p:spPr>
          <a:xfrm>
            <a:off x="635200" y="4621409"/>
            <a:ext cx="5044143" cy="3821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1600" dirty="0"/>
              <a:t>Driving innovation in climate-smart agricultural agenda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DD4438E-1AA7-4E22-A0ED-D5A502294D30}"/>
              </a:ext>
            </a:extLst>
          </p:cNvPr>
          <p:cNvSpPr txBox="1">
            <a:spLocks/>
          </p:cNvSpPr>
          <p:nvPr/>
        </p:nvSpPr>
        <p:spPr>
          <a:xfrm>
            <a:off x="5942573" y="3621689"/>
            <a:ext cx="4645638" cy="54031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000" dirty="0"/>
              <a:t>SNIA facilitates the integration of dispersed agriculture, natural resource management and new climate-related information from 32 national agencies in an online state-of-the-art platform tailored to the needs of different users.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000" dirty="0"/>
              <a:t>Farmers access to internet allows the application of early-warning system for livestock management, an agrochemical control system, rural risk assessments, soil and land use plans, water studies for irrigation and precise climate forecasts.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000" dirty="0"/>
              <a:t>To date it has seen over 70,000 uses and supported 9 important public-sector decisions.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3599AEA-2AA8-4354-9DAE-B17E65DB8109}"/>
              </a:ext>
            </a:extLst>
          </p:cNvPr>
          <p:cNvSpPr txBox="1">
            <a:spLocks/>
          </p:cNvSpPr>
          <p:nvPr/>
        </p:nvSpPr>
        <p:spPr>
          <a:xfrm>
            <a:off x="534950" y="1933330"/>
            <a:ext cx="5244645" cy="3821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1600" dirty="0">
                <a:latin typeface="Trebuchet MS" panose="020B0603020202020204" pitchFamily="34" charset="0"/>
              </a:rPr>
              <a:t>The focus is agricultural production in a sustainable way.  The project emphasizes increasing farmers’ productivity, while lowering emissions and impact on the natural environment. 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1600" dirty="0">
                <a:latin typeface="Trebuchet MS" panose="020B0603020202020204" pitchFamily="34" charset="0"/>
              </a:rPr>
              <a:t>With a population of 3.7 million people, Uruguay currently produces food for 28 M people.  The vision by 2050 is to produce food for 50 million people.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6914A5B-7EB3-47BE-8464-412E227B254F}"/>
              </a:ext>
            </a:extLst>
          </p:cNvPr>
          <p:cNvSpPr txBox="1">
            <a:spLocks/>
          </p:cNvSpPr>
          <p:nvPr/>
        </p:nvSpPr>
        <p:spPr bwMode="auto">
          <a:xfrm>
            <a:off x="8224" y="20135"/>
            <a:ext cx="12183776" cy="88696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cap="all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 defTabSz="457200">
              <a:lnSpc>
                <a:spcPct val="150000"/>
              </a:lnSpc>
              <a:buClr>
                <a:srgbClr val="404040"/>
              </a:buClr>
            </a:pPr>
            <a:r>
              <a:rPr lang="en-US" sz="2400" b="1" kern="1200" dirty="0">
                <a:solidFill>
                  <a:srgbClr val="FFFFFF"/>
                </a:solidFill>
                <a:latin typeface="Calibri Light"/>
                <a:ea typeface="+mj-ea"/>
                <a:cs typeface="Calibri Light"/>
              </a:rPr>
              <a:t>What makes the project stand out</a:t>
            </a:r>
          </a:p>
        </p:txBody>
      </p:sp>
    </p:spTree>
    <p:extLst>
      <p:ext uri="{BB962C8B-B14F-4D97-AF65-F5344CB8AC3E}">
        <p14:creationId xmlns:p14="http://schemas.microsoft.com/office/powerpoint/2010/main" val="329198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CB6AB981-0AAB-4769-9418-F2A3A5D85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59" y="128028"/>
            <a:ext cx="1922835" cy="4876953"/>
          </a:xfrm>
          <a:ln w="38100">
            <a:solidFill>
              <a:schemeClr val="bg1"/>
            </a:solidFill>
          </a:ln>
        </p:spPr>
        <p:txBody>
          <a:bodyPr anchor="ctr">
            <a:normAutofit fontScale="90000"/>
          </a:bodyPr>
          <a:lstStyle/>
          <a:p>
            <a:pPr algn="ctr"/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KEY MESSAGES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A0BC2-8EDE-492C-A17D-238D27D459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5507" y="11723"/>
            <a:ext cx="0" cy="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4E0CE6-842F-4929-B1EA-F006B2C4E554}"/>
              </a:ext>
            </a:extLst>
          </p:cNvPr>
          <p:cNvSpPr txBox="1">
            <a:spLocks/>
          </p:cNvSpPr>
          <p:nvPr/>
        </p:nvSpPr>
        <p:spPr bwMode="auto">
          <a:xfrm>
            <a:off x="2226075" y="631107"/>
            <a:ext cx="9734550" cy="1094294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fontAlgn="auto">
              <a:spcAft>
                <a:spcPts val="0"/>
              </a:spcAft>
              <a:buClr>
                <a:srgbClr val="404040"/>
              </a:buClr>
            </a:pPr>
            <a:r>
              <a:rPr lang="en-US" sz="2000" b="1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Global efficiency of added nutrients to soils through organic and synthetic fertilizers is only about 50% leading to 12% of total Emissions from Agriculture and aquatic pollution.   </a:t>
            </a:r>
            <a:endParaRPr lang="en-US" sz="2000" b="1" kern="120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5B540A1-9624-41EB-93B1-454892F8EFD6}"/>
              </a:ext>
            </a:extLst>
          </p:cNvPr>
          <p:cNvSpPr txBox="1">
            <a:spLocks/>
          </p:cNvSpPr>
          <p:nvPr/>
        </p:nvSpPr>
        <p:spPr bwMode="auto">
          <a:xfrm>
            <a:off x="2226075" y="2033098"/>
            <a:ext cx="9734550" cy="1095178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eaLnBrk="1" fontAlgn="auto" hangingPunct="1">
              <a:spcAft>
                <a:spcPts val="0"/>
              </a:spcAft>
              <a:buClr>
                <a:srgbClr val="404040"/>
              </a:buClr>
              <a:defRPr sz="2400" i="0" cap="none" baseline="0">
                <a:solidFill>
                  <a:sysClr val="window" lastClr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  <a:lvl2pPr eaLnBrk="1" hangingPunct="1">
              <a:defRPr sz="2600">
                <a:latin typeface="Arial Bold" charset="0"/>
              </a:defRPr>
            </a:lvl2pPr>
            <a:lvl3pPr eaLnBrk="1" hangingPunct="1">
              <a:defRPr sz="2600">
                <a:latin typeface="Arial Bold" charset="0"/>
              </a:defRPr>
            </a:lvl3pPr>
            <a:lvl4pPr eaLnBrk="1" hangingPunct="1">
              <a:defRPr sz="2600">
                <a:latin typeface="Arial Bold" charset="0"/>
              </a:defRPr>
            </a:lvl4pPr>
            <a:lvl5pPr eaLnBrk="1" hangingPunct="1">
              <a:defRPr sz="2600">
                <a:latin typeface="Arial Bold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14C6D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14C6D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14C6D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14C6D"/>
                </a:solidFill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>
                <a:solidFill>
                  <a:schemeClr val="tx1"/>
                </a:solidFill>
              </a:rPr>
              <a:t>Better nutrient efficiency through better fertilizer application, manure management and recycling of nutrients will contribute to making low-input more productive and high-input systems less emissions intense.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.  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96D8CFB-D96D-496B-B13D-9EA0E4320F79}"/>
              </a:ext>
            </a:extLst>
          </p:cNvPr>
          <p:cNvSpPr txBox="1">
            <a:spLocks/>
          </p:cNvSpPr>
          <p:nvPr/>
        </p:nvSpPr>
        <p:spPr bwMode="auto">
          <a:xfrm>
            <a:off x="2226075" y="3409892"/>
            <a:ext cx="9734550" cy="1092334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fontAlgn="auto">
              <a:spcAft>
                <a:spcPts val="0"/>
              </a:spcAft>
              <a:buClr>
                <a:srgbClr val="404040"/>
              </a:buClr>
            </a:pPr>
            <a:r>
              <a:rPr lang="en-US" sz="2000" b="1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Proven management practices that increase nutrient efficiency exist. However, more work is needed to enable these practices to be implemented at scale.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1EC6D74-C838-407D-8FF6-7DA4B9FDA00D}"/>
              </a:ext>
            </a:extLst>
          </p:cNvPr>
          <p:cNvSpPr txBox="1">
            <a:spLocks/>
          </p:cNvSpPr>
          <p:nvPr/>
        </p:nvSpPr>
        <p:spPr bwMode="auto">
          <a:xfrm>
            <a:off x="2226075" y="5130625"/>
            <a:ext cx="9734550" cy="1453896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fontAlgn="auto">
              <a:spcAft>
                <a:spcPts val="0"/>
              </a:spcAft>
              <a:buClr>
                <a:srgbClr val="404040"/>
              </a:buClr>
            </a:pPr>
            <a:r>
              <a:rPr lang="en-US" sz="2000" b="1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Increasing public awareness &amp; technical assistance; Realigning policies and financial mechanisms to incentivize nutrient and manure management planning; Improving soil data quality &amp; Monitoring, Reporting and Verification. </a:t>
            </a:r>
          </a:p>
        </p:txBody>
      </p:sp>
      <p:sp>
        <p:nvSpPr>
          <p:cNvPr id="9" name="Title 16">
            <a:extLst>
              <a:ext uri="{FF2B5EF4-FFF2-40B4-BE49-F238E27FC236}">
                <a16:creationId xmlns:a16="http://schemas.microsoft.com/office/drawing/2014/main" id="{38AA1734-E5B9-49D9-9CA8-2B07ACAC2D47}"/>
              </a:ext>
            </a:extLst>
          </p:cNvPr>
          <p:cNvSpPr txBox="1">
            <a:spLocks/>
          </p:cNvSpPr>
          <p:nvPr/>
        </p:nvSpPr>
        <p:spPr bwMode="auto">
          <a:xfrm>
            <a:off x="231375" y="5130625"/>
            <a:ext cx="1922835" cy="14356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br>
              <a:rPr lang="en-US" b="1" kern="0" dirty="0"/>
            </a:br>
            <a:br>
              <a:rPr lang="en-US" b="1" kern="0" dirty="0"/>
            </a:br>
            <a:br>
              <a:rPr lang="en-US" b="1" kern="0" dirty="0"/>
            </a:br>
            <a:br>
              <a:rPr lang="en-US" b="1" kern="0" dirty="0"/>
            </a:br>
            <a:br>
              <a:rPr lang="en-US" b="1" kern="0" dirty="0"/>
            </a:br>
            <a:br>
              <a:rPr lang="en-US" b="1" kern="0" dirty="0"/>
            </a:br>
            <a:br>
              <a:rPr lang="en-US" b="1" kern="0" dirty="0"/>
            </a:br>
            <a:br>
              <a:rPr lang="en-US" b="1" kern="0" dirty="0"/>
            </a:br>
            <a:br>
              <a:rPr lang="en-US" b="1" kern="0" dirty="0"/>
            </a:br>
            <a:br>
              <a:rPr lang="en-US" b="1" kern="0" dirty="0"/>
            </a:br>
            <a:br>
              <a:rPr lang="en-US" b="1" kern="0" dirty="0">
                <a:solidFill>
                  <a:srgbClr val="C00000"/>
                </a:solidFill>
              </a:rPr>
            </a:br>
            <a:br>
              <a:rPr lang="en-US" b="1" kern="0" dirty="0">
                <a:solidFill>
                  <a:srgbClr val="C00000"/>
                </a:solidFill>
              </a:rPr>
            </a:br>
            <a:r>
              <a:rPr lang="en-US" sz="8000" b="1" kern="0" dirty="0">
                <a:solidFill>
                  <a:srgbClr val="C00000"/>
                </a:solidFill>
              </a:rPr>
              <a:t>KEY ACTION AREAS</a:t>
            </a:r>
            <a:br>
              <a:rPr lang="en-US" b="1" kern="0" dirty="0">
                <a:solidFill>
                  <a:srgbClr val="C00000"/>
                </a:solidFill>
              </a:rPr>
            </a:br>
            <a:br>
              <a:rPr lang="en-US" b="1" kern="0" dirty="0"/>
            </a:br>
            <a:br>
              <a:rPr lang="en-US" b="1" kern="0" dirty="0"/>
            </a:br>
            <a:br>
              <a:rPr lang="en-US" b="1" kern="0" dirty="0"/>
            </a:br>
            <a:br>
              <a:rPr lang="en-US" b="1" kern="0" dirty="0"/>
            </a:br>
            <a:br>
              <a:rPr lang="en-US" b="1" kern="0" dirty="0"/>
            </a:br>
            <a:br>
              <a:rPr lang="en-US" b="1" kern="0" dirty="0"/>
            </a:br>
            <a:br>
              <a:rPr lang="en-US" b="1" kern="0" dirty="0"/>
            </a:br>
            <a:br>
              <a:rPr lang="en-US" b="1" kern="0" dirty="0"/>
            </a:br>
            <a:br>
              <a:rPr lang="en-US" b="1" kern="0" dirty="0"/>
            </a:br>
            <a:br>
              <a:rPr lang="en-US" b="1" kern="0" dirty="0"/>
            </a:b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383630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Karte, Essen, Zeichnung enthält.&#10;&#10;Automatisch generierte Beschreibung">
            <a:extLst>
              <a:ext uri="{FF2B5EF4-FFF2-40B4-BE49-F238E27FC236}">
                <a16:creationId xmlns:a16="http://schemas.microsoft.com/office/drawing/2014/main" id="{13521C4D-744D-4EC1-BC58-7BF88FFC9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27" y="999685"/>
            <a:ext cx="6249001" cy="40827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3D1A2-51A4-44EA-A5CC-45E611029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1457"/>
            <a:ext cx="12192000" cy="882352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404040"/>
              </a:buClr>
            </a:pPr>
            <a:r>
              <a:rPr lang="en-US" sz="2400" b="1" kern="1200" cap="none" dirty="0">
                <a:solidFill>
                  <a:sysClr val="window" lastClr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Better nutrient management for raising yields and decreasing greenhouse gases needed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B198C-034A-47B9-86ED-C7712058416B}"/>
              </a:ext>
            </a:extLst>
          </p:cNvPr>
          <p:cNvSpPr/>
          <p:nvPr/>
        </p:nvSpPr>
        <p:spPr>
          <a:xfrm>
            <a:off x="1207684" y="5467385"/>
            <a:ext cx="10537848" cy="2864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Improving nutrient use efficiency 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may increase production by up to 70% for most crops – and contribute significantly to closing global yield gaps.</a:t>
            </a:r>
            <a:endParaRPr lang="en-US" sz="2000" b="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b="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b="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b="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en-US" sz="1800" b="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en-US" sz="1800" b="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60DDD251-4DB1-476C-9590-EE82F7E1B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814" y="6684761"/>
            <a:ext cx="43463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28675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4338" indent="-285750" defTabSz="828675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8675" indent="-228600" defTabSz="828675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4600" indent="-228600" defTabSz="828675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58938" indent="-228600" defTabSz="828675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16138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3338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0538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87738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900" dirty="0"/>
              <a:t>ND Mueller </a:t>
            </a:r>
            <a:r>
              <a:rPr lang="en-GB" altLang="en-US" sz="900" i="1" dirty="0"/>
              <a:t>et al. Nature</a:t>
            </a:r>
            <a:r>
              <a:rPr lang="en-GB" altLang="en-US" sz="900" dirty="0"/>
              <a:t> </a:t>
            </a:r>
            <a:r>
              <a:rPr lang="en-GB" altLang="en-US" sz="900" b="1" dirty="0"/>
              <a:t>000</a:t>
            </a:r>
            <a:r>
              <a:rPr lang="en-GB" altLang="en-US" sz="900" dirty="0"/>
              <a:t>, </a:t>
            </a:r>
            <a:r>
              <a:rPr lang="en-GB" altLang="zh-CN" sz="900" dirty="0">
                <a:ea typeface="宋体" panose="02010600030101010101" pitchFamily="2" charset="-122"/>
              </a:rPr>
              <a:t>1-4</a:t>
            </a:r>
            <a:r>
              <a:rPr lang="en-GB" altLang="en-US" sz="900" dirty="0"/>
              <a:t> (2012) doi:10.1038/nature11420</a:t>
            </a:r>
          </a:p>
        </p:txBody>
      </p:sp>
    </p:spTree>
    <p:extLst>
      <p:ext uri="{BB962C8B-B14F-4D97-AF65-F5344CB8AC3E}">
        <p14:creationId xmlns:p14="http://schemas.microsoft.com/office/powerpoint/2010/main" val="2616436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3D1A2-51A4-44EA-A5CC-45E611029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1457"/>
            <a:ext cx="12192000" cy="882352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404040"/>
              </a:buClr>
            </a:pPr>
            <a:r>
              <a:rPr lang="en-US" sz="2400" b="1" kern="1200" cap="none" dirty="0">
                <a:solidFill>
                  <a:sysClr val="window" lastClr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Improving nutrient use efficiency could mitigate 0.71 GtCO2e annually by 2030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D4F005-127B-42A4-A256-9534063F6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467" y="892938"/>
            <a:ext cx="9423082" cy="57996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D69A27-EEBA-4786-BB5C-EEE990730A52}"/>
              </a:ext>
            </a:extLst>
          </p:cNvPr>
          <p:cNvSpPr/>
          <p:nvPr/>
        </p:nvSpPr>
        <p:spPr bwMode="auto">
          <a:xfrm>
            <a:off x="1453430" y="2906973"/>
            <a:ext cx="4441602" cy="257942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30852C-742C-4894-844C-D90FEF402DD2}"/>
              </a:ext>
            </a:extLst>
          </p:cNvPr>
          <p:cNvSpPr/>
          <p:nvPr/>
        </p:nvSpPr>
        <p:spPr bwMode="auto">
          <a:xfrm>
            <a:off x="1978125" y="3603009"/>
            <a:ext cx="3234520" cy="327546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42E1ACA0-ED11-4578-ABF7-DBFAE596D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3082" y="6692630"/>
            <a:ext cx="43463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28675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4338" indent="-285750" defTabSz="828675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8675" indent="-228600" defTabSz="828675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4600" indent="-228600" defTabSz="828675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58938" indent="-228600" defTabSz="828675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16138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3338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0538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87738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900" dirty="0" err="1"/>
              <a:t>Griscom</a:t>
            </a:r>
            <a:r>
              <a:rPr lang="en-GB" altLang="en-US" sz="900" dirty="0"/>
              <a:t> et. al 2017</a:t>
            </a:r>
          </a:p>
        </p:txBody>
      </p:sp>
    </p:spTree>
    <p:extLst>
      <p:ext uri="{BB962C8B-B14F-4D97-AF65-F5344CB8AC3E}">
        <p14:creationId xmlns:p14="http://schemas.microsoft.com/office/powerpoint/2010/main" val="90577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silient agriculture">
            <a:extLst>
              <a:ext uri="{FF2B5EF4-FFF2-40B4-BE49-F238E27FC236}">
                <a16:creationId xmlns:a16="http://schemas.microsoft.com/office/drawing/2014/main" id="{06A6CE7E-A867-49D4-B0F7-A1074F148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" b="99400" l="0" r="90000">
                        <a14:foregroundMark x1="28286" y1="12200" x2="28286" y2="12200"/>
                        <a14:foregroundMark x1="30857" y1="4200" x2="23429" y2="4800"/>
                        <a14:foregroundMark x1="23429" y1="4800" x2="20429" y2="14200"/>
                        <a14:foregroundMark x1="20429" y1="14200" x2="25286" y2="22800"/>
                        <a14:foregroundMark x1="25286" y1="22800" x2="32714" y2="22200"/>
                        <a14:foregroundMark x1="32714" y1="22200" x2="33143" y2="11600"/>
                        <a14:foregroundMark x1="33143" y1="11600" x2="30857" y2="4600"/>
                        <a14:foregroundMark x1="10714" y1="39600" x2="3714" y2="44000"/>
                        <a14:foregroundMark x1="3714" y1="44000" x2="11571" y2="62000"/>
                        <a14:foregroundMark x1="11571" y1="62000" x2="14714" y2="65000"/>
                        <a14:foregroundMark x1="9429" y1="40000" x2="2000" y2="40600"/>
                        <a14:foregroundMark x1="2000" y1="40600" x2="0" y2="51200"/>
                        <a14:foregroundMark x1="0" y1="51200" x2="7714" y2="51400"/>
                        <a14:foregroundMark x1="7714" y1="51400" x2="9286" y2="37800"/>
                        <a14:foregroundMark x1="39571" y1="81400" x2="41857" y2="91200"/>
                        <a14:foregroundMark x1="41857" y1="91200" x2="24571" y2="99400"/>
                        <a14:foregroundMark x1="24571" y1="99400" x2="15857" y2="99400"/>
                        <a14:foregroundMark x1="15857" y1="99400" x2="13286" y2="90000"/>
                        <a14:foregroundMark x1="13286" y1="90000" x2="16143" y2="79600"/>
                        <a14:foregroundMark x1="16143" y1="79600" x2="16000" y2="72000"/>
                        <a14:foregroundMark x1="74143" y1="69400" x2="72857" y2="99000"/>
                        <a14:foregroundMark x1="3286" y1="34400" x2="10857" y2="29000"/>
                        <a14:foregroundMark x1="10857" y1="29000" x2="13857" y2="8200"/>
                        <a14:foregroundMark x1="13857" y1="8200" x2="6286" y2="400"/>
                        <a14:foregroundMark x1="6286" y1="400" x2="2000" y2="8800"/>
                        <a14:foregroundMark x1="2000" y1="8800" x2="2000" y2="36400"/>
                        <a14:foregroundMark x1="2143" y1="74000" x2="8857" y2="94600"/>
                        <a14:foregroundMark x1="8857" y1="94600" x2="2000" y2="80400"/>
                        <a14:foregroundMark x1="2000" y1="80400" x2="2000" y2="74200"/>
                        <a14:foregroundMark x1="6714" y1="76400" x2="12143" y2="83400"/>
                        <a14:foregroundMark x1="12143" y1="83400" x2="10286" y2="93800"/>
                        <a14:foregroundMark x1="10286" y1="93800" x2="7429" y2="83800"/>
                        <a14:foregroundMark x1="7429" y1="83800" x2="6857" y2="7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39" y="1850509"/>
            <a:ext cx="5510331" cy="393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A188658-4EF1-49B8-AC1C-A7AF3AAE968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05285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cap="all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 fontAlgn="auto">
              <a:lnSpc>
                <a:spcPct val="150000"/>
              </a:lnSpc>
              <a:spcAft>
                <a:spcPts val="0"/>
              </a:spcAft>
              <a:buClr>
                <a:srgbClr val="404040"/>
              </a:buClr>
            </a:pPr>
            <a:r>
              <a:rPr lang="en-US" sz="2400" cap="none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Three priority action areas to advance the nutrient and manure management agenda</a:t>
            </a:r>
            <a:endParaRPr lang="en-US" sz="2400" b="1" kern="1200" cap="none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EDFA07-7ACD-4EE3-8629-969281010CAC}"/>
              </a:ext>
            </a:extLst>
          </p:cNvPr>
          <p:cNvSpPr txBox="1">
            <a:spLocks/>
          </p:cNvSpPr>
          <p:nvPr/>
        </p:nvSpPr>
        <p:spPr bwMode="auto">
          <a:xfrm>
            <a:off x="4662941" y="1694101"/>
            <a:ext cx="7428323" cy="499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4763" indent="909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To promote the nutrient and manure management agenda, we propose three priority action areas:</a:t>
            </a:r>
          </a:p>
          <a:p>
            <a:pPr marL="0" indent="0"/>
            <a:endParaRPr lang="en-US" sz="24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Priority #1: </a:t>
            </a:r>
            <a:r>
              <a:rPr lang="en-US" sz="2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Making nutrient and manure management a priority in NDCs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Priority #2: </a:t>
            </a:r>
            <a:r>
              <a:rPr lang="en-US" sz="2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Realigning public and private support for improving nutrient and manure management 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Priority #3: </a:t>
            </a:r>
            <a:r>
              <a:rPr lang="en-US" sz="2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Improving Monitoring, Reporting and Verification (MRV) for nutrient and manure management</a:t>
            </a:r>
            <a:endParaRPr lang="en-US" sz="2800" b="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3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83D1A2-51A4-44EA-A5CC-45E611029A0A}"/>
              </a:ext>
            </a:extLst>
          </p:cNvPr>
          <p:cNvSpPr txBox="1">
            <a:spLocks/>
          </p:cNvSpPr>
          <p:nvPr/>
        </p:nvSpPr>
        <p:spPr>
          <a:xfrm>
            <a:off x="0" y="-11457"/>
            <a:ext cx="12192000" cy="88235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rgbClr val="404040"/>
              </a:buClr>
            </a:pPr>
            <a:r>
              <a:rPr lang="en-US" sz="2400" dirty="0">
                <a:solidFill>
                  <a:srgbClr val="FFFFFF"/>
                </a:solidFill>
                <a:latin typeface="Calibri Light"/>
                <a:cs typeface="Calibri Light"/>
              </a:rPr>
              <a:t>Priority #1: Making nutrient and manure management a priority in NDCs</a:t>
            </a:r>
          </a:p>
        </p:txBody>
      </p:sp>
      <p:sp>
        <p:nvSpPr>
          <p:cNvPr id="5" name="Rectangle 4"/>
          <p:cNvSpPr/>
          <p:nvPr/>
        </p:nvSpPr>
        <p:spPr>
          <a:xfrm>
            <a:off x="346363" y="1028960"/>
            <a:ext cx="11373411" cy="297799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Aft>
                <a:spcPts val="400"/>
              </a:spcAft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Less than 25% of countries focused on mitigation commitments directly related to both fertilizer (43 countries) and manure management (46 countries)</a:t>
            </a: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Technical assistance is needed to support countries to define and/or raise the ambition of nutrient management targets in their NDCs as well as to capture and disseminate the (co-)benefits of the improved nutrient use efficiency achieved</a:t>
            </a: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Country updates to NDCs will be important entry points for providing technical support and awareness-raising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439" y="3324545"/>
            <a:ext cx="5046949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spcAft>
                <a:spcPts val="800"/>
              </a:spcAft>
            </a:pPr>
            <a:endParaRPr lang="en-US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F12A0B8-65AA-45BF-87A6-0FF0759C7B5F}"/>
              </a:ext>
            </a:extLst>
          </p:cNvPr>
          <p:cNvSpPr/>
          <p:nvPr/>
        </p:nvSpPr>
        <p:spPr>
          <a:xfrm>
            <a:off x="488803" y="3878632"/>
            <a:ext cx="11703197" cy="2215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endParaRPr lang="en-US" sz="20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KJWA could focus on: </a:t>
            </a:r>
          </a:p>
          <a:p>
            <a:pPr marL="285750" indent="-28575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Encouraging technical agencies to issue guidance for including nutrient management aspects into NDCs</a:t>
            </a:r>
          </a:p>
          <a:p>
            <a:pPr marL="285750" indent="-28575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Promoting the prevention of soil degradation as a key intervention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Enable NDC Partnership to provide nutrient management related support to help countries to implement     their NDCs</a:t>
            </a:r>
          </a:p>
        </p:txBody>
      </p:sp>
    </p:spTree>
    <p:extLst>
      <p:ext uri="{BB962C8B-B14F-4D97-AF65-F5344CB8AC3E}">
        <p14:creationId xmlns:p14="http://schemas.microsoft.com/office/powerpoint/2010/main" val="525210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83D1A2-51A4-44EA-A5CC-45E611029A0A}"/>
              </a:ext>
            </a:extLst>
          </p:cNvPr>
          <p:cNvSpPr txBox="1">
            <a:spLocks/>
          </p:cNvSpPr>
          <p:nvPr/>
        </p:nvSpPr>
        <p:spPr>
          <a:xfrm>
            <a:off x="0" y="-11457"/>
            <a:ext cx="12192000" cy="88235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rgbClr val="404040"/>
              </a:buClr>
            </a:pPr>
            <a:r>
              <a:rPr lang="en-US" sz="2400" dirty="0">
                <a:solidFill>
                  <a:srgbClr val="FFFFFF"/>
                </a:solidFill>
                <a:latin typeface="Calibri Light"/>
                <a:cs typeface="Calibri Light"/>
              </a:rPr>
              <a:t>Priority #2: Realigning public and private support for improving nutrient and manure management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439" y="3324545"/>
            <a:ext cx="5046949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spcAft>
                <a:spcPts val="800"/>
              </a:spcAft>
            </a:pPr>
            <a:endParaRPr lang="en-US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B48B87-314E-4C3B-8BFE-A8B308DA3E56}"/>
              </a:ext>
            </a:extLst>
          </p:cNvPr>
          <p:cNvSpPr/>
          <p:nvPr/>
        </p:nvSpPr>
        <p:spPr>
          <a:xfrm>
            <a:off x="346363" y="1369761"/>
            <a:ext cx="11703197" cy="2604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More work is needed to identify global hot spots for nutrient management as well as to realign public and private support for delivering public-good outcomes that promote nutrient use efficiency.  Promising strategies include:</a:t>
            </a:r>
          </a:p>
          <a:p>
            <a:pPr>
              <a:spcAft>
                <a:spcPts val="400"/>
              </a:spcAft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Improving soil data quality and availability to farmers  </a:t>
            </a: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Tailoring regulations, incentives, and outreach to local conditions as there is no blueprint</a:t>
            </a: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Improving extension and knowledge transfer systems</a:t>
            </a: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A5EEF7F-3496-4E2C-848E-9000D43401A4}"/>
              </a:ext>
            </a:extLst>
          </p:cNvPr>
          <p:cNvSpPr/>
          <p:nvPr/>
        </p:nvSpPr>
        <p:spPr>
          <a:xfrm>
            <a:off x="488803" y="3878632"/>
            <a:ext cx="11703197" cy="2164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endParaRPr lang="en-US" sz="20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KJWA could focus on: </a:t>
            </a:r>
          </a:p>
          <a:p>
            <a:pPr marL="285750" indent="-28575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Developing a policy brief under the Technology Executive Committee (TEC)13 on designing policy reforms to reduce distortions in public support programs related to nutrient management</a:t>
            </a:r>
          </a:p>
          <a:p>
            <a:pPr marL="285750" indent="-28575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Drafting inputs to Green Climate Fund (GCF) strategy development to identify hot spots and leverage public and private investments toward improving nutrient management in hot spot areas</a:t>
            </a:r>
          </a:p>
        </p:txBody>
      </p:sp>
    </p:spTree>
    <p:extLst>
      <p:ext uri="{BB962C8B-B14F-4D97-AF65-F5344CB8AC3E}">
        <p14:creationId xmlns:p14="http://schemas.microsoft.com/office/powerpoint/2010/main" val="2293457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363" y="1425360"/>
            <a:ext cx="11703196" cy="257236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Assessments of fertilizer-derived emissions and the accuracy of mitigation protocols needs to be improved</a:t>
            </a: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MRV related compliance cost needs to be lowered</a:t>
            </a:r>
          </a:p>
          <a:p>
            <a:pPr>
              <a:spcAft>
                <a:spcPts val="400"/>
              </a:spcAft>
            </a:pPr>
            <a:r>
              <a:rPr lang="en-US" sz="2000" b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A standardized, accurate and low cost approach to MRV for assessing nutrient use efficiency in the context of productivity and emission trade-offs would provide a significant rationale for the use of public funds in support of improving nutrient and manure management</a:t>
            </a:r>
          </a:p>
          <a:p>
            <a:pPr>
              <a:spcAft>
                <a:spcPts val="400"/>
              </a:spcAft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endParaRPr lang="en-US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83D1A2-51A4-44EA-A5CC-45E611029A0A}"/>
              </a:ext>
            </a:extLst>
          </p:cNvPr>
          <p:cNvSpPr txBox="1">
            <a:spLocks/>
          </p:cNvSpPr>
          <p:nvPr/>
        </p:nvSpPr>
        <p:spPr>
          <a:xfrm>
            <a:off x="0" y="-11457"/>
            <a:ext cx="12192000" cy="88235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rtlCol="0" anchor="ctr" anchorCtr="0" compatLnSpc="1">
            <a:prstTxWarp prst="textNoShape">
              <a:avLst/>
            </a:prstTxWarp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rgbClr val="404040"/>
              </a:buClr>
            </a:pPr>
            <a:r>
              <a:rPr lang="en-US" sz="2400" dirty="0">
                <a:solidFill>
                  <a:srgbClr val="FFFFFF"/>
                </a:solidFill>
                <a:latin typeface="Calibri Light"/>
                <a:cs typeface="Calibri Light"/>
              </a:rPr>
              <a:t>Priority #3: Improving Monitoring, Reporting and Verification (MRV) for nutrient and manure management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439" y="3324545"/>
            <a:ext cx="5046949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spcAft>
                <a:spcPts val="800"/>
              </a:spcAft>
            </a:pPr>
            <a:endParaRPr lang="en-US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2B76B74-5AF9-41B4-8A91-3C2B8FC708F9}"/>
              </a:ext>
            </a:extLst>
          </p:cNvPr>
          <p:cNvSpPr/>
          <p:nvPr/>
        </p:nvSpPr>
        <p:spPr>
          <a:xfrm>
            <a:off x="488803" y="3878632"/>
            <a:ext cx="11703197" cy="1886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endParaRPr lang="en-US" sz="20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KJWA could focus on: 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en-US" sz="2000" b="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Mobilizing requests from countries for support under the Climate Technology Centre and Network (CTCN)16 for  </a:t>
            </a:r>
          </a:p>
          <a:p>
            <a:pPr marL="742950" lvl="1" indent="-28575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Tools and methodologies for MRV on nutrient management </a:t>
            </a:r>
          </a:p>
          <a:p>
            <a:pPr marL="742950" lvl="1" indent="-28575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Global guidelines for fertilizer use</a:t>
            </a:r>
          </a:p>
        </p:txBody>
      </p:sp>
    </p:spTree>
    <p:extLst>
      <p:ext uri="{BB962C8B-B14F-4D97-AF65-F5344CB8AC3E}">
        <p14:creationId xmlns:p14="http://schemas.microsoft.com/office/powerpoint/2010/main" val="3006162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B3034-A2B2-46AF-B9A3-8EB9E065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8736" y="1568543"/>
            <a:ext cx="5244645" cy="382165"/>
          </a:xfrm>
        </p:spPr>
        <p:txBody>
          <a:bodyPr wrap="square">
            <a:noAutofit/>
          </a:bodyPr>
          <a:lstStyle/>
          <a:p>
            <a:pPr marL="400050" lvl="1" indent="0">
              <a:lnSpc>
                <a:spcPct val="100000"/>
              </a:lnSpc>
              <a:spcAft>
                <a:spcPts val="1200"/>
              </a:spcAft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To support Uruguay's efforts to promote farmer adoption of climate-smart agricultural and livestock practices, and improved natural resource management practices in project areas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9E123A-EAC6-42FC-8D09-6BB589D73704}"/>
              </a:ext>
            </a:extLst>
          </p:cNvPr>
          <p:cNvSpPr txBox="1">
            <a:spLocks/>
          </p:cNvSpPr>
          <p:nvPr/>
        </p:nvSpPr>
        <p:spPr>
          <a:xfrm>
            <a:off x="564487" y="1551354"/>
            <a:ext cx="1621623" cy="70458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Objective                    &amp; Means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3CEE3F-62C4-4CB5-BA59-456CF0DFBB12}"/>
              </a:ext>
            </a:extLst>
          </p:cNvPr>
          <p:cNvSpPr txBox="1">
            <a:spLocks/>
          </p:cNvSpPr>
          <p:nvPr/>
        </p:nvSpPr>
        <p:spPr>
          <a:xfrm>
            <a:off x="1876663" y="3911077"/>
            <a:ext cx="4952321" cy="45367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16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Sustainable Intensification of Livestock Sector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3F9F22-BB0A-409C-9C1F-ECE19971CA35}"/>
              </a:ext>
            </a:extLst>
          </p:cNvPr>
          <p:cNvSpPr txBox="1">
            <a:spLocks/>
          </p:cNvSpPr>
          <p:nvPr/>
        </p:nvSpPr>
        <p:spPr>
          <a:xfrm>
            <a:off x="564487" y="3250030"/>
            <a:ext cx="1742399" cy="70458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Soil and manure management approaches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4A3C32-7676-49CA-B4F0-3AB688980EAB}"/>
              </a:ext>
            </a:extLst>
          </p:cNvPr>
          <p:cNvSpPr txBox="1">
            <a:spLocks/>
          </p:cNvSpPr>
          <p:nvPr/>
        </p:nvSpPr>
        <p:spPr>
          <a:xfrm>
            <a:off x="6937363" y="1518033"/>
            <a:ext cx="5417741" cy="54031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6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Establishment of an Agricultural Information and Decision Support System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6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On Farm CSA-Investments and Livestock Management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6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Capacity Building and Training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14A50A-3443-400F-B8A0-9F9712103AFF}"/>
              </a:ext>
            </a:extLst>
          </p:cNvPr>
          <p:cNvSpPr txBox="1">
            <a:spLocks/>
          </p:cNvSpPr>
          <p:nvPr/>
        </p:nvSpPr>
        <p:spPr>
          <a:xfrm>
            <a:off x="6980822" y="2979873"/>
            <a:ext cx="5330821" cy="54031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6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Crop rotation and ground cover to minimize erosion and land degradation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6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Regulated use of agrochemicals, including monitoring of applications, to reduce emissions from main agricultural systems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6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Minimize and collect all effluent waste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endParaRPr lang="en-US" sz="16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lang="en-US" sz="16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2D212A-A316-423F-AB99-A7F6A2952B95}"/>
              </a:ext>
            </a:extLst>
          </p:cNvPr>
          <p:cNvSpPr/>
          <p:nvPr/>
        </p:nvSpPr>
        <p:spPr>
          <a:xfrm>
            <a:off x="1876663" y="3275908"/>
            <a:ext cx="5497145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685800" lvl="1" indent="-228600"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Soil Management Use Plans for sustainable land use practices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9C91C37-4613-42F2-9A7B-DDFFFE4B4575}"/>
              </a:ext>
            </a:extLst>
          </p:cNvPr>
          <p:cNvCxnSpPr>
            <a:cxnSpLocks/>
          </p:cNvCxnSpPr>
          <p:nvPr/>
        </p:nvCxnSpPr>
        <p:spPr>
          <a:xfrm>
            <a:off x="4909" y="2893593"/>
            <a:ext cx="12187091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3C0C86C-C1AA-46DB-91ED-2FDFD4051180}"/>
              </a:ext>
            </a:extLst>
          </p:cNvPr>
          <p:cNvSpPr txBox="1">
            <a:spLocks/>
          </p:cNvSpPr>
          <p:nvPr/>
        </p:nvSpPr>
        <p:spPr>
          <a:xfrm>
            <a:off x="7451508" y="2153957"/>
            <a:ext cx="4645638" cy="54031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lang="en-US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F40642A-B31A-4C7A-9061-791849AA7F88}"/>
              </a:ext>
            </a:extLst>
          </p:cNvPr>
          <p:cNvSpPr txBox="1">
            <a:spLocks/>
          </p:cNvSpPr>
          <p:nvPr/>
        </p:nvSpPr>
        <p:spPr>
          <a:xfrm>
            <a:off x="2369176" y="5058097"/>
            <a:ext cx="8673961" cy="45367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lnSpc>
                <a:spcPct val="100000"/>
              </a:lnSpc>
              <a:spcAft>
                <a:spcPts val="1200"/>
              </a:spcAft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2,509,000 hectares of land </a:t>
            </a:r>
            <a:r>
              <a:rPr lang="en-US" sz="16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are under sustainable land management practices</a:t>
            </a:r>
          </a:p>
          <a:p>
            <a:pPr marL="228600" lvl="1">
              <a:lnSpc>
                <a:spcPct val="100000"/>
              </a:lnSpc>
              <a:spcAft>
                <a:spcPts val="1200"/>
              </a:spcAft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36% increase in adaptive capacity, </a:t>
            </a:r>
            <a:r>
              <a:rPr lang="en-US" sz="16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measured by a vulnerability matrix at department level including socio-economic, biophysical, and technical indicators</a:t>
            </a:r>
          </a:p>
          <a:p>
            <a:pPr marL="228600" lvl="1">
              <a:lnSpc>
                <a:spcPct val="100000"/>
              </a:lnSpc>
              <a:spcAft>
                <a:spcPts val="1200"/>
              </a:spcAft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DACC on-farm investment in CSA has supported 5,139 farmers </a:t>
            </a:r>
            <a:r>
              <a:rPr lang="en-US" sz="16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to increase energy efficiency, soil management capacity and dairy production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7F05255-9CD6-4C85-9E7A-758462222C92}"/>
              </a:ext>
            </a:extLst>
          </p:cNvPr>
          <p:cNvSpPr txBox="1">
            <a:spLocks/>
          </p:cNvSpPr>
          <p:nvPr/>
        </p:nvSpPr>
        <p:spPr bwMode="auto">
          <a:xfrm>
            <a:off x="-26949" y="-13115"/>
            <a:ext cx="12254123" cy="88696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cap="all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 defTabSz="457200">
              <a:lnSpc>
                <a:spcPct val="150000"/>
              </a:lnSpc>
              <a:buClr>
                <a:srgbClr val="404040"/>
              </a:buClr>
            </a:pPr>
            <a:r>
              <a:rPr lang="en-US" sz="2400" b="1" kern="1200" cap="none" dirty="0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Soil management and manure management often go hand in hand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28E674-3327-4634-94AE-36A90E56B644}"/>
              </a:ext>
            </a:extLst>
          </p:cNvPr>
          <p:cNvSpPr/>
          <p:nvPr/>
        </p:nvSpPr>
        <p:spPr>
          <a:xfrm>
            <a:off x="75320" y="994746"/>
            <a:ext cx="105496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Project Example</a:t>
            </a: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  Uruguay - Sustainable management of natural resources and climate change (DACC)</a:t>
            </a:r>
            <a:endParaRPr lang="en-US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471B86-E676-49A7-BA95-FE64BD648080}"/>
              </a:ext>
            </a:extLst>
          </p:cNvPr>
          <p:cNvCxnSpPr>
            <a:cxnSpLocks/>
          </p:cNvCxnSpPr>
          <p:nvPr/>
        </p:nvCxnSpPr>
        <p:spPr>
          <a:xfrm>
            <a:off x="4909" y="4874793"/>
            <a:ext cx="12187091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DABE975-39F4-4A55-A29E-6E8FCAA0DEF0}"/>
              </a:ext>
            </a:extLst>
          </p:cNvPr>
          <p:cNvSpPr txBox="1">
            <a:spLocks/>
          </p:cNvSpPr>
          <p:nvPr/>
        </p:nvSpPr>
        <p:spPr>
          <a:xfrm>
            <a:off x="564488" y="5415721"/>
            <a:ext cx="1742399" cy="70458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Impacts</a:t>
            </a:r>
          </a:p>
        </p:txBody>
      </p:sp>
    </p:spTree>
    <p:extLst>
      <p:ext uri="{BB962C8B-B14F-4D97-AF65-F5344CB8AC3E}">
        <p14:creationId xmlns:p14="http://schemas.microsoft.com/office/powerpoint/2010/main" val="61387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014 WB Treasury Slide Deck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pdated TRE PPT with new Logo.pptx" id="{7E6A5106-0875-4EAA-ADED-F398810DD862}" vid="{9EDFCD4C-1D6E-4FD8-AE63-6EA1D25EA099}"/>
    </a:ext>
  </a:extLst>
</a:theme>
</file>

<file path=ppt/theme/theme2.xml><?xml version="1.0" encoding="utf-8"?>
<a:theme xmlns:a="http://schemas.openxmlformats.org/drawingml/2006/main" name="Full Page Interior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pdated TRE PPT with new Logo.pptx" id="{7E6A5106-0875-4EAA-ADED-F398810DD862}" vid="{D42F63A1-DC98-4810-B1DF-62CA8C2D6CF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World Bank Approved">
    <a:dk1>
      <a:srgbClr val="021F43"/>
    </a:dk1>
    <a:lt1>
      <a:sysClr val="window" lastClr="FFFFFF"/>
    </a:lt1>
    <a:dk2>
      <a:srgbClr val="000000"/>
    </a:dk2>
    <a:lt2>
      <a:srgbClr val="139AF0"/>
    </a:lt2>
    <a:accent1>
      <a:srgbClr val="0A5157"/>
    </a:accent1>
    <a:accent2>
      <a:srgbClr val="18B844"/>
    </a:accent2>
    <a:accent3>
      <a:srgbClr val="E79B08"/>
    </a:accent3>
    <a:accent4>
      <a:srgbClr val="920016"/>
    </a:accent4>
    <a:accent5>
      <a:srgbClr val="532C63"/>
    </a:accent5>
    <a:accent6>
      <a:srgbClr val="128F9C"/>
    </a:accent6>
    <a:hlink>
      <a:srgbClr val="AF7B05"/>
    </a:hlink>
    <a:folHlink>
      <a:srgbClr val="0B5740"/>
    </a:folHlink>
  </a:clrScheme>
</a:themeOverride>
</file>

<file path=ppt/theme/themeOverride2.xml><?xml version="1.0" encoding="utf-8"?>
<a:themeOverride xmlns:a="http://schemas.openxmlformats.org/drawingml/2006/main">
  <a:clrScheme name="World Bank Approved">
    <a:dk1>
      <a:srgbClr val="021F43"/>
    </a:dk1>
    <a:lt1>
      <a:sysClr val="window" lastClr="FFFFFF"/>
    </a:lt1>
    <a:dk2>
      <a:srgbClr val="000000"/>
    </a:dk2>
    <a:lt2>
      <a:srgbClr val="139AF0"/>
    </a:lt2>
    <a:accent1>
      <a:srgbClr val="0A5157"/>
    </a:accent1>
    <a:accent2>
      <a:srgbClr val="18B844"/>
    </a:accent2>
    <a:accent3>
      <a:srgbClr val="E79B08"/>
    </a:accent3>
    <a:accent4>
      <a:srgbClr val="920016"/>
    </a:accent4>
    <a:accent5>
      <a:srgbClr val="532C63"/>
    </a:accent5>
    <a:accent6>
      <a:srgbClr val="128F9C"/>
    </a:accent6>
    <a:hlink>
      <a:srgbClr val="AF7B05"/>
    </a:hlink>
    <a:folHlink>
      <a:srgbClr val="0B5740"/>
    </a:folHlink>
  </a:clrScheme>
</a:themeOverride>
</file>

<file path=ppt/theme/themeOverride3.xml><?xml version="1.0" encoding="utf-8"?>
<a:themeOverride xmlns:a="http://schemas.openxmlformats.org/drawingml/2006/main">
  <a:clrScheme name="World Bank Approved">
    <a:dk1>
      <a:srgbClr val="021F43"/>
    </a:dk1>
    <a:lt1>
      <a:sysClr val="window" lastClr="FFFFFF"/>
    </a:lt1>
    <a:dk2>
      <a:srgbClr val="000000"/>
    </a:dk2>
    <a:lt2>
      <a:srgbClr val="139AF0"/>
    </a:lt2>
    <a:accent1>
      <a:srgbClr val="0A5157"/>
    </a:accent1>
    <a:accent2>
      <a:srgbClr val="18B844"/>
    </a:accent2>
    <a:accent3>
      <a:srgbClr val="E79B08"/>
    </a:accent3>
    <a:accent4>
      <a:srgbClr val="920016"/>
    </a:accent4>
    <a:accent5>
      <a:srgbClr val="532C63"/>
    </a:accent5>
    <a:accent6>
      <a:srgbClr val="128F9C"/>
    </a:accent6>
    <a:hlink>
      <a:srgbClr val="AF7B05"/>
    </a:hlink>
    <a:folHlink>
      <a:srgbClr val="0B574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FCCC Powerpoint Presentation" ma:contentTypeID="0x01010039B8B36D1000D743A50BEFF069B09C100063DC6F8912AF9B4FAEF5FFD750CA4BC6" ma:contentTypeVersion="1" ma:contentTypeDescription="Creates a new UNFCCC presentation" ma:contentTypeScope="" ma:versionID="35596aa15fa91fd541f42c49040f76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61D307-1D71-4229-B809-1C4081EDFCB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FA846A5-5FDF-4678-B900-6DDA0FCF3C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D64711-75DE-4474-8B07-A8F56A7049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818</TotalTime>
  <Words>1498</Words>
  <Application>Microsoft Office PowerPoint</Application>
  <PresentationFormat>แบบจอกว้าง</PresentationFormat>
  <Paragraphs>127</Paragraphs>
  <Slides>14</Slides>
  <Notes>13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4" baseType="lpstr">
      <vt:lpstr>Andes ExtraLight</vt:lpstr>
      <vt:lpstr>Arial</vt:lpstr>
      <vt:lpstr>Arial Bold</vt:lpstr>
      <vt:lpstr>Calibri</vt:lpstr>
      <vt:lpstr>Calibri Light</vt:lpstr>
      <vt:lpstr>Courier New</vt:lpstr>
      <vt:lpstr>Trebuchet MS</vt:lpstr>
      <vt:lpstr>Wingdings</vt:lpstr>
      <vt:lpstr>2014 WB Treasury Slide Deck</vt:lpstr>
      <vt:lpstr>Full Page Interior</vt:lpstr>
      <vt:lpstr>   Improving nutrient use and manure management for sustainable and resilient agricultural systems</vt:lpstr>
      <vt:lpstr>            KEY MESSAGES            </vt:lpstr>
      <vt:lpstr>Better nutrient management for raising yields and decreasing greenhouse gases needed</vt:lpstr>
      <vt:lpstr>Improving nutrient use efficiency could mitigate 0.71 GtCO2e annually by 2030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Thank you</vt:lpstr>
      <vt:lpstr>Annex: Public Finance: Aligning Incentives for Adoption of Climate Smart Agriculture Options</vt:lpstr>
      <vt:lpstr>Annex: Better nutrient management for raising yields and decreasing greenhouse gases needed</vt:lpstr>
      <vt:lpstr>งานนำเสนอ PowerPoint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Heinz</dc:creator>
  <cp:lastModifiedBy>กิตติมา จินตนสนธิ</cp:lastModifiedBy>
  <cp:revision>158</cp:revision>
  <dcterms:created xsi:type="dcterms:W3CDTF">2018-03-01T14:42:27Z</dcterms:created>
  <dcterms:modified xsi:type="dcterms:W3CDTF">2019-12-05T10:55:38Z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0x01010039B8B36D1000D743A50BEFF069B09C100063DC6F8912AF9B4FAEF5FFD750CA4BC6</vt:lpwstr>
  </property>
</Properties>
</file>