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7" r:id="rId6"/>
    <p:sldId id="269" r:id="rId7"/>
    <p:sldId id="270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7"/>
    <a:srgbClr val="FFFFFF"/>
    <a:srgbClr val="74B335"/>
    <a:srgbClr val="82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15EA68-4091-4325-A713-0938BF52C90B}" v="17" dt="2019-11-28T11:48:36.253"/>
    <p1510:client id="{9A837AB2-2181-48CF-A308-75EFF84BAAA8}" v="1" dt="2019-11-28T14:47:42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55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A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2945" y="89427"/>
            <a:ext cx="8905795" cy="709712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rgbClr val="004A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3" y="4466866"/>
            <a:ext cx="1329338" cy="53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A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3" y="4466866"/>
            <a:ext cx="1329338" cy="53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5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AF168D6-3446-4059-ACEC-B0E10D6D564A}" type="datetimeFigureOut">
              <a:rPr lang="fr-FR" smtClean="0"/>
              <a:t>05/12/2019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106F299-1227-4E6B-B3FF-53F925A9BE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43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77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7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2" y="343808"/>
            <a:ext cx="2566466" cy="1028218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98222" y="1636721"/>
            <a:ext cx="5232752" cy="106900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tr-TR" sz="2800" b="1" dirty="0">
                <a:solidFill>
                  <a:srgbClr val="004A97"/>
                </a:solidFill>
                <a:latin typeface="Tw Cen MT" pitchFamily="34" charset="0"/>
                <a:cs typeface="Roboto Light" charset="0"/>
              </a:rPr>
              <a:t>Improving nutrient use efficiency for sustainable agricultural systems</a:t>
            </a:r>
            <a:endParaRPr lang="en-US" altLang="tr-TR" sz="3600" b="1" dirty="0">
              <a:solidFill>
                <a:srgbClr val="004A97"/>
              </a:solidFill>
              <a:latin typeface="Tw Cen MT" pitchFamily="34" charset="0"/>
              <a:cs typeface="Roboto Light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22913" y="3243533"/>
            <a:ext cx="5232752" cy="106900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tr-TR" sz="2400" dirty="0">
                <a:solidFill>
                  <a:srgbClr val="74B335"/>
                </a:solidFill>
                <a:latin typeface="Tw Cen MT" pitchFamily="34" charset="0"/>
                <a:cs typeface="Roboto Light" charset="0"/>
              </a:rPr>
              <a:t>Dr. Yvonne Harz- </a:t>
            </a:r>
            <a:r>
              <a:rPr lang="en-US" altLang="tr-TR" sz="2400" dirty="0" err="1">
                <a:solidFill>
                  <a:srgbClr val="74B335"/>
                </a:solidFill>
                <a:latin typeface="Tw Cen MT" pitchFamily="34" charset="0"/>
                <a:cs typeface="Roboto Light" charset="0"/>
              </a:rPr>
              <a:t>Pitre</a:t>
            </a:r>
            <a:endParaRPr lang="en-US" altLang="tr-TR" sz="2400" dirty="0">
              <a:solidFill>
                <a:srgbClr val="74B335"/>
              </a:solidFill>
              <a:latin typeface="Tw Cen MT" pitchFamily="34" charset="0"/>
              <a:cs typeface="Roboto Light" charset="0"/>
            </a:endParaRPr>
          </a:p>
          <a:p>
            <a:r>
              <a:rPr lang="en-US" altLang="tr-TR" sz="2400" dirty="0">
                <a:solidFill>
                  <a:srgbClr val="74B335"/>
                </a:solidFill>
                <a:latin typeface="Tw Cen MT" pitchFamily="34" charset="0"/>
                <a:cs typeface="Roboto Light" charset="0"/>
              </a:rPr>
              <a:t>Director of Communications and Public Affairs</a:t>
            </a:r>
          </a:p>
        </p:txBody>
      </p:sp>
    </p:spTree>
    <p:extLst>
      <p:ext uri="{BB962C8B-B14F-4D97-AF65-F5344CB8AC3E}">
        <p14:creationId xmlns:p14="http://schemas.microsoft.com/office/powerpoint/2010/main" val="3339832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2E706-6D52-491F-9E67-ADFB60FC0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" y="94343"/>
            <a:ext cx="8948911" cy="704796"/>
          </a:xfrm>
        </p:spPr>
        <p:txBody>
          <a:bodyPr/>
          <a:lstStyle/>
          <a:p>
            <a:pPr algn="l"/>
            <a:r>
              <a:rPr lang="en-US" sz="2800" dirty="0"/>
              <a:t>Crucial to improve fertilizer use efficiency (NUE) worldwide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927C83-191C-42F4-A19F-60460D771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90" y="1328502"/>
            <a:ext cx="4046102" cy="3720655"/>
          </a:xfrm>
          <a:prstGeom prst="rect">
            <a:avLst/>
          </a:prstGeom>
        </p:spPr>
      </p:pic>
      <p:pic>
        <p:nvPicPr>
          <p:cNvPr id="15" name="Image 11">
            <a:extLst>
              <a:ext uri="{FF2B5EF4-FFF2-40B4-BE49-F238E27FC236}">
                <a16:creationId xmlns:a16="http://schemas.microsoft.com/office/drawing/2014/main" id="{EE658F3B-FF99-41A0-968A-04DD8BF0A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228687"/>
            <a:ext cx="4276383" cy="37433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702BD1-28A3-49E3-80DC-2343A67C1C38}"/>
              </a:ext>
            </a:extLst>
          </p:cNvPr>
          <p:cNvSpPr txBox="1"/>
          <p:nvPr/>
        </p:nvSpPr>
        <p:spPr>
          <a:xfrm>
            <a:off x="4750081" y="682171"/>
            <a:ext cx="2527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NUE= N input/N output</a:t>
            </a:r>
          </a:p>
          <a:p>
            <a:endParaRPr lang="en-US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817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7B7DB-F15C-47E1-9976-1B6BF45F4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Fertilizer Best Management Practices: 4Rs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79653-EEB5-4E64-821B-B2DC34297210}"/>
              </a:ext>
            </a:extLst>
          </p:cNvPr>
          <p:cNvSpPr/>
          <p:nvPr/>
        </p:nvSpPr>
        <p:spPr>
          <a:xfrm>
            <a:off x="3230847" y="799139"/>
            <a:ext cx="564815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71B9"/>
              </a:buClr>
            </a:pPr>
            <a:endParaRPr lang="en-US" sz="2000" b="1" dirty="0">
              <a:solidFill>
                <a:srgbClr val="004A97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1B9"/>
              </a:buClr>
            </a:pPr>
            <a:r>
              <a:rPr lang="en-US" sz="2000" b="1" dirty="0">
                <a:solidFill>
                  <a:srgbClr val="29292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Right fertilizer Source, at the Right Rate, at the Right time and in the Right Place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1B9"/>
              </a:buClr>
            </a:pPr>
            <a:endParaRPr lang="en-US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0071B9"/>
              </a:buClr>
              <a:buBlip>
                <a:blip r:embed="rId2"/>
              </a:buBlip>
            </a:pPr>
            <a:endParaRPr lang="en-US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A29C9A-A461-4D53-9563-756FF23FA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94" y="3088376"/>
            <a:ext cx="3071143" cy="807728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5E4E2EA2-038D-40B7-A0AE-D6AF33858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96" y="799139"/>
            <a:ext cx="2823800" cy="209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009EC95C-5368-4D57-AE48-C86076DC7095}"/>
              </a:ext>
            </a:extLst>
          </p:cNvPr>
          <p:cNvSpPr/>
          <p:nvPr/>
        </p:nvSpPr>
        <p:spPr>
          <a:xfrm>
            <a:off x="3536156" y="3275085"/>
            <a:ext cx="735807" cy="434310"/>
          </a:xfrm>
          <a:prstGeom prst="stripedRightArrow">
            <a:avLst/>
          </a:prstGeom>
          <a:noFill/>
          <a:ln>
            <a:solidFill>
              <a:srgbClr val="737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73FA3B-F901-44E1-8197-C29F54ABD2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7317" y="2850883"/>
            <a:ext cx="3971925" cy="13999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BDB22B-268D-401F-8D00-CB1F0FB2012B}"/>
              </a:ext>
            </a:extLst>
          </p:cNvPr>
          <p:cNvSpPr txBox="1"/>
          <p:nvPr/>
        </p:nvSpPr>
        <p:spPr>
          <a:xfrm>
            <a:off x="1605152" y="4404836"/>
            <a:ext cx="7135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Conservation practices </a:t>
            </a:r>
            <a:r>
              <a:rPr lang="en-US" dirty="0">
                <a:latin typeface="Arial Narrow" panose="020B0606020202030204" pitchFamily="34" charset="0"/>
              </a:rPr>
              <a:t>include: Cover crops; No-till; Strip-till; Grass waterways; Drainage water management </a:t>
            </a:r>
            <a:r>
              <a:rPr lang="en-US" dirty="0" err="1">
                <a:latin typeface="Arial Narrow" panose="020B0606020202030204" pitchFamily="34" charset="0"/>
              </a:rPr>
              <a:t>etc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72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456E6B-E21C-4A18-A613-9CCB34A32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Fertilizer Best Management Practices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54365-1975-42A8-BF2E-BF7B08F540C3}"/>
              </a:ext>
            </a:extLst>
          </p:cNvPr>
          <p:cNvSpPr txBox="1"/>
          <p:nvPr/>
        </p:nvSpPr>
        <p:spPr>
          <a:xfrm>
            <a:off x="434069" y="1098105"/>
            <a:ext cx="746302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 Narrow" panose="020B0606020202030204" pitchFamily="34" charset="0"/>
              </a:rPr>
              <a:t>Integrated Plant Nutrient Management (IPNM): </a:t>
            </a:r>
            <a:r>
              <a:rPr lang="en-US" sz="2000" dirty="0">
                <a:latin typeface="Arial Narrow" panose="020B0606020202030204" pitchFamily="34" charset="0"/>
              </a:rPr>
              <a:t>applying</a:t>
            </a:r>
            <a:r>
              <a:rPr lang="en-US" sz="2000" b="1" dirty="0">
                <a:latin typeface="Arial Narrow" panose="020B0606020202030204" pitchFamily="34" charset="0"/>
              </a:rPr>
              <a:t> </a:t>
            </a:r>
            <a:r>
              <a:rPr lang="en-US" sz="2000" dirty="0">
                <a:solidFill>
                  <a:srgbClr val="252729"/>
                </a:solidFill>
                <a:latin typeface="Arial Narrow" panose="020B0606020202030204" pitchFamily="34" charset="0"/>
              </a:rPr>
              <a:t>on-farm </a:t>
            </a:r>
            <a:r>
              <a:rPr lang="en-US" sz="2000" b="1" dirty="0">
                <a:solidFill>
                  <a:srgbClr val="252729"/>
                </a:solidFill>
                <a:latin typeface="Arial Narrow" panose="020B0606020202030204" pitchFamily="34" charset="0"/>
              </a:rPr>
              <a:t>organic</a:t>
            </a:r>
            <a:r>
              <a:rPr lang="en-US" sz="2000" dirty="0">
                <a:solidFill>
                  <a:srgbClr val="252729"/>
                </a:solidFill>
                <a:latin typeface="Arial Narrow" panose="020B0606020202030204" pitchFamily="34" charset="0"/>
              </a:rPr>
              <a:t> fertilizers and supplementing them with </a:t>
            </a:r>
            <a:r>
              <a:rPr lang="en-US" sz="2000" b="1" dirty="0">
                <a:solidFill>
                  <a:srgbClr val="252729"/>
                </a:solidFill>
                <a:latin typeface="Arial Narrow" panose="020B0606020202030204" pitchFamily="34" charset="0"/>
              </a:rPr>
              <a:t>mineral</a:t>
            </a:r>
            <a:r>
              <a:rPr lang="en-US" sz="2000" dirty="0">
                <a:solidFill>
                  <a:srgbClr val="252729"/>
                </a:solidFill>
                <a:latin typeface="Arial Narrow" panose="020B0606020202030204" pitchFamily="34" charset="0"/>
              </a:rPr>
              <a:t> fertilizers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 Narrow" panose="020B0606020202030204" pitchFamily="34" charset="0"/>
              </a:rPr>
              <a:t>Balanced fertilization</a:t>
            </a:r>
            <a:r>
              <a:rPr lang="en-US" sz="2000" dirty="0">
                <a:solidFill>
                  <a:srgbClr val="252729"/>
                </a:solidFill>
                <a:latin typeface="Arial Narrow" panose="020B0606020202030204" pitchFamily="34" charset="0"/>
              </a:rPr>
              <a:t>, i.e. assuring a proper supply of all macronutrients and micronutrients in a balanced ration;</a:t>
            </a:r>
          </a:p>
          <a:p>
            <a:endParaRPr lang="en-US" sz="2000" dirty="0">
              <a:solidFill>
                <a:srgbClr val="252729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 Narrow" panose="020B0606020202030204" pitchFamily="34" charset="0"/>
              </a:rPr>
              <a:t>Site-specific nutrient management (SSNM), </a:t>
            </a:r>
            <a:r>
              <a:rPr lang="en-US" sz="2000" dirty="0">
                <a:solidFill>
                  <a:srgbClr val="252729"/>
                </a:solidFill>
                <a:latin typeface="Arial Narrow" panose="020B0606020202030204" pitchFamily="34" charset="0"/>
              </a:rPr>
              <a:t>i.e. supplying plants with nutrients to optimally match their needs for nutrients;</a:t>
            </a:r>
          </a:p>
          <a:p>
            <a:endParaRPr lang="en-US" sz="2000" dirty="0">
              <a:solidFill>
                <a:srgbClr val="252729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 Narrow" panose="020B0606020202030204" pitchFamily="34" charset="0"/>
              </a:rPr>
              <a:t>Fertigation</a:t>
            </a:r>
            <a:r>
              <a:rPr lang="en-US" sz="2000" b="1" dirty="0">
                <a:solidFill>
                  <a:srgbClr val="252729"/>
                </a:solidFill>
                <a:latin typeface="Arial Narrow" panose="020B0606020202030204" pitchFamily="34" charset="0"/>
              </a:rPr>
              <a:t>,</a:t>
            </a:r>
            <a:r>
              <a:rPr lang="en-US" sz="2000" dirty="0">
                <a:solidFill>
                  <a:srgbClr val="252729"/>
                </a:solidFill>
                <a:latin typeface="Arial Narrow" panose="020B0606020202030204" pitchFamily="34" charset="0"/>
              </a:rPr>
              <a:t> entails combining fertilizers with irrigation water.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003AF4-6EC2-4D39-B575-AE6509D7FFFC}"/>
              </a:ext>
            </a:extLst>
          </p:cNvPr>
          <p:cNvSpPr txBox="1"/>
          <p:nvPr/>
        </p:nvSpPr>
        <p:spPr>
          <a:xfrm>
            <a:off x="0" y="717649"/>
            <a:ext cx="273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Also part of the 4R toolbox</a:t>
            </a:r>
            <a:r>
              <a:rPr lang="en-US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6922717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FCCC Powerpoint Presentation" ma:contentTypeID="0x01010039B8B36D1000D743A50BEFF069B09C100063DC6F8912AF9B4FAEF5FFD750CA4BC6" ma:contentTypeVersion="1" ma:contentTypeDescription="Creates a new UNFCCC presentation" ma:contentTypeScope="" ma:versionID="35596aa15fa91fd541f42c49040f76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410FAD-9ECB-4427-B1B7-B974E60E88FD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D2F266E-607A-4146-AD8B-0E46F5A4A4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CAAF8B-7890-4072-ADEC-2220B29D4C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159</Words>
  <Application>Microsoft Office PowerPoint</Application>
  <PresentationFormat>นำเสนอทางหน้าจอ (16:9)</PresentationFormat>
  <Paragraphs>18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Calibri</vt:lpstr>
      <vt:lpstr>Tw Cen MT</vt:lpstr>
      <vt:lpstr>Wingdings</vt:lpstr>
      <vt:lpstr>Thème Office</vt:lpstr>
      <vt:lpstr>งานนำเสนอ PowerPoint</vt:lpstr>
      <vt:lpstr>Crucial to improve fertilizer use efficiency (NUE) worldwide</vt:lpstr>
      <vt:lpstr>Fertilizer Best Management Practices: 4Rs</vt:lpstr>
      <vt:lpstr>Fertilizer Best Management Practices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Hélène GINET</dc:creator>
  <cp:lastModifiedBy>กิตติมา จินตนสนธิ</cp:lastModifiedBy>
  <cp:revision>8</cp:revision>
  <dcterms:created xsi:type="dcterms:W3CDTF">2016-11-24T16:09:33Z</dcterms:created>
  <dcterms:modified xsi:type="dcterms:W3CDTF">2019-12-05T11:01:09Z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0x01010039B8B36D1000D743A50BEFF069B09C100063DC6F8912AF9B4FAEF5FFD750CA4BC6</vt:lpwstr>
  </property>
</Properties>
</file>