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9"/>
  </p:notesMasterIdLst>
  <p:sldIdLst>
    <p:sldId id="256" r:id="rId5"/>
    <p:sldId id="257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967B"/>
    <a:srgbClr val="1F5B4B"/>
    <a:srgbClr val="3D73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130" autoAdjust="0"/>
  </p:normalViewPr>
  <p:slideViewPr>
    <p:cSldViewPr snapToGrid="0">
      <p:cViewPr varScale="1">
        <p:scale>
          <a:sx n="66" d="100"/>
          <a:sy n="66" d="100"/>
        </p:scale>
        <p:origin x="9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A488BA-8621-4C43-ACA0-1FE1D88BF665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E09E89-85C9-4065-8CE2-6BA1D7AA2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63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09E89-85C9-4065-8CE2-6BA1D7AA2A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66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09E89-85C9-4065-8CE2-6BA1D7AA2A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27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09E89-85C9-4065-8CE2-6BA1D7AA2A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40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6B61C-8DC7-416E-9D9D-1449E023F1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09622E-7989-4BEE-AD26-FC0846DEC1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D24BD-13C8-4D14-BD00-9986E9528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2E941-799D-4B86-9D50-E7E7E6F89E42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B534E-B2E6-42D1-99AA-2C5A1DBC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18AC2-1A3E-4CB9-BB7D-535F79EDC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BDE1-E0FD-4633-8D16-3CDCFA42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5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BD730-0258-4A48-9BAB-774A681FD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203735-E498-4660-BE26-97EFC98D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29169-6950-4A07-BA6D-AABF85A37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2E941-799D-4B86-9D50-E7E7E6F89E42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EED47-48F3-42D8-A764-83C2237A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304D8-C961-4F29-A9C1-6A3F581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BDE1-E0FD-4633-8D16-3CDCFA42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31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517AAE-D26C-45A3-B9F9-7734858FF1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A34E43-1E49-4E62-B962-8466AE37A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0985A-73AF-4F92-86F0-2555B3996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2E941-799D-4B86-9D50-E7E7E6F89E42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783A2-0673-477A-A5BE-B957398A8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FE2F-0453-462E-84B5-2B0A1CDB6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BDE1-E0FD-4633-8D16-3CDCFA42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89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A3A8A-F365-4094-94BF-CE3CB97E4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9BF3B-6C6E-49B5-B7F7-363841D7B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D0967-4320-48E2-B8C1-A6424F0F8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2E941-799D-4B86-9D50-E7E7E6F89E42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3CC14-F2C4-4EFC-ABFB-4E8A5CDF0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FF06D-409F-4D0F-A06F-1C6BEEC07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BDE1-E0FD-4633-8D16-3CDCFA42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15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66052-876E-4FFB-A8BA-DC37C76BF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5D298-0D0F-45E8-ABE2-8393DA538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8CDB8-1D2A-464F-8C21-9E7BCD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2E941-799D-4B86-9D50-E7E7E6F89E42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B80E0-5D68-48CB-801F-CEC38B7F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5173F-E3A8-440E-BE84-21CFBCDF0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BDE1-E0FD-4633-8D16-3CDCFA42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66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78692-696D-44EA-AB6C-7409E04B7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9CFFD-5D34-4237-BEA4-C6F043A03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9333A-46D7-4C96-B206-92C2EC98A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256734-846A-4D28-81ED-77B49D905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2E941-799D-4B86-9D50-E7E7E6F89E42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34346-EBDF-498A-851A-EF7D1C08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E71FBC-91D7-4246-AAF4-369EFC6BF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BDE1-E0FD-4633-8D16-3CDCFA42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69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6A318-AF2F-482C-854B-D5B48C447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94430-1AE2-4BAB-9206-77BA4DEEB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34DD4-A0BA-4D2C-ACDA-9AC2D34313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866A0C-4195-42D5-921C-2B1217F47E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DD6597-EE93-4D45-8ED2-E02270A818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1CF371-2696-4062-8077-1933308A1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2E941-799D-4B86-9D50-E7E7E6F89E42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5987A6-5592-4458-A792-44B73FD3C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01C119-9FF0-4EFE-8ED6-306F8A450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BDE1-E0FD-4633-8D16-3CDCFA42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84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800D6-792A-4BB2-93A6-C4C870C2D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EC921C-860F-4FEC-8958-D7FE9A6B5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2E941-799D-4B86-9D50-E7E7E6F89E42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501FEE-A55C-4727-8143-9F44D77D9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7FDB5C-D83A-4CF7-8275-93A6D4CD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BDE1-E0FD-4633-8D16-3CDCFA42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86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D0758-879C-433A-B329-40DC3FA4B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2E941-799D-4B86-9D50-E7E7E6F89E42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F074F-496C-482B-9FFD-81A1E50D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15D41-1277-461C-9E00-A6DF33EE4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BDE1-E0FD-4633-8D16-3CDCFA42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331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B66EB-C2EE-4A0A-BA6D-F0ED39DD9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30894-E7DE-441E-BF4E-63FA37CE3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16404-464C-478F-A322-C4CB60F0D3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8C9E44-3DC5-4621-AE3B-B3FB57741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2E941-799D-4B86-9D50-E7E7E6F89E42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CCB505-8465-42F6-9839-791AEE72B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AD560C-B0D3-485B-A091-DABEFE0C0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BDE1-E0FD-4633-8D16-3CDCFA42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98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4E041-A84F-4CF2-A536-606983CEC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07B412-EA61-4972-9150-E7B5A8DE90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60449B-165D-430D-B075-164C2321E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AE51F8-09F2-4FF0-A067-095B3B5FB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2E941-799D-4B86-9D50-E7E7E6F89E42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EC04A9-C3DD-4F36-A236-850279CE9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4954BB-FAF4-48F9-8888-B5CCC22F2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2BDE1-E0FD-4633-8D16-3CDCFA42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41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6094AA-A70F-4427-8548-559F9E64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59EBB-21E0-4DCE-9667-8B128386B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C60DA-62A7-4AD7-B5BC-F218AB1420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2E941-799D-4B86-9D50-E7E7E6F89E42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1A252-935E-4DA1-A2A5-973FD9B727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110B0-653C-4134-97B0-D1281B07A5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2BDE1-E0FD-4633-8D16-3CDCFA422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4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AE4BD-E1ED-41D4-8F9B-35BDF4782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842" y="1486133"/>
            <a:ext cx="7311776" cy="3312845"/>
          </a:xfrm>
        </p:spPr>
        <p:txBody>
          <a:bodyPr>
            <a:noAutofit/>
          </a:bodyPr>
          <a:lstStyle/>
          <a:p>
            <a:pPr algn="l"/>
            <a:r>
              <a:rPr lang="en-US" sz="4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Improved Nutrient Use &amp; Manure Management Towards Sustainable &amp; Resilient Agricultural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26817-6F05-451F-85D5-7F52C0C33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3842" y="4927404"/>
            <a:ext cx="5244958" cy="193059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Colorado State University</a:t>
            </a:r>
          </a:p>
          <a:p>
            <a:pPr algn="l"/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Shelby McClelland</a:t>
            </a:r>
          </a:p>
          <a:p>
            <a:pPr algn="l"/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Ph.D. Candidate</a:t>
            </a:r>
          </a:p>
          <a:p>
            <a:pPr algn="l"/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December 03-04, 2019</a:t>
            </a:r>
          </a:p>
          <a:p>
            <a:pPr algn="l"/>
            <a:r>
              <a:rPr lang="en-US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Koronivia</a:t>
            </a: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Joint Work on Agriculture Civil Society Panel</a:t>
            </a:r>
            <a:endParaRPr lang="en-US" sz="1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640BA59-30C3-4076-9949-DB8EB77604F9}"/>
              </a:ext>
            </a:extLst>
          </p:cNvPr>
          <p:cNvCxnSpPr>
            <a:cxnSpLocks/>
          </p:cNvCxnSpPr>
          <p:nvPr/>
        </p:nvCxnSpPr>
        <p:spPr>
          <a:xfrm>
            <a:off x="501721" y="1359990"/>
            <a:ext cx="814398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F2288176-D155-4A92-ACE5-2F91B7BB3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18" y="74814"/>
            <a:ext cx="5845581" cy="13471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5232D0-3CFF-47CF-87E1-4CAE84F8D495}"/>
              </a:ext>
            </a:extLst>
          </p:cNvPr>
          <p:cNvSpPr/>
          <p:nvPr/>
        </p:nvSpPr>
        <p:spPr>
          <a:xfrm rot="16200000">
            <a:off x="4200630" y="2774601"/>
            <a:ext cx="6858000" cy="1308797"/>
          </a:xfrm>
          <a:prstGeom prst="rect">
            <a:avLst/>
          </a:prstGeom>
          <a:solidFill>
            <a:srgbClr val="6A96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nature, outdoor, standing, elephant&#10;&#10;Description automatically generated">
            <a:extLst>
              <a:ext uri="{FF2B5EF4-FFF2-40B4-BE49-F238E27FC236}">
                <a16:creationId xmlns:a16="http://schemas.microsoft.com/office/drawing/2014/main" id="{3D733F83-8A1F-4469-BD90-0DAE51AEEB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3" t="17345" r="9700" b="11530"/>
          <a:stretch/>
        </p:blipFill>
        <p:spPr>
          <a:xfrm rot="5400000">
            <a:off x="7526718" y="676195"/>
            <a:ext cx="5339920" cy="3984661"/>
          </a:xfrm>
          <a:prstGeom prst="rect">
            <a:avLst/>
          </a:prstGeom>
        </p:spPr>
      </p:pic>
      <p:pic>
        <p:nvPicPr>
          <p:cNvPr id="5" name="Picture 4" descr="A group of people standing in the grass&#10;&#10;Description automatically generated">
            <a:extLst>
              <a:ext uri="{FF2B5EF4-FFF2-40B4-BE49-F238E27FC236}">
                <a16:creationId xmlns:a16="http://schemas.microsoft.com/office/drawing/2014/main" id="{202F4945-7EC2-4458-99DA-DB49B9046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233" y="3926685"/>
            <a:ext cx="5213776" cy="29327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C3C782-9A01-4812-B705-143D90244641}"/>
              </a:ext>
            </a:extLst>
          </p:cNvPr>
          <p:cNvSpPr txBox="1"/>
          <p:nvPr/>
        </p:nvSpPr>
        <p:spPr>
          <a:xfrm>
            <a:off x="9386122" y="6444667"/>
            <a:ext cx="2802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Photo: Blessing </a:t>
            </a:r>
            <a:r>
              <a:rPr lang="en-US" sz="1200" b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Magonziwa</a:t>
            </a:r>
            <a:endParaRPr lang="en-US" sz="12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229D7D-759F-4101-8BCA-33EA31D9DC2B}"/>
              </a:ext>
            </a:extLst>
          </p:cNvPr>
          <p:cNvSpPr txBox="1"/>
          <p:nvPr/>
        </p:nvSpPr>
        <p:spPr>
          <a:xfrm>
            <a:off x="9389113" y="3649686"/>
            <a:ext cx="2802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Photo: Shelby McClelland</a:t>
            </a:r>
          </a:p>
        </p:txBody>
      </p:sp>
    </p:spTree>
    <p:extLst>
      <p:ext uri="{BB962C8B-B14F-4D97-AF65-F5344CB8AC3E}">
        <p14:creationId xmlns:p14="http://schemas.microsoft.com/office/powerpoint/2010/main" val="2565229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9FEC08-5840-40D2-BD8F-66D3DDC7159F}"/>
              </a:ext>
            </a:extLst>
          </p:cNvPr>
          <p:cNvSpPr/>
          <p:nvPr/>
        </p:nvSpPr>
        <p:spPr>
          <a:xfrm>
            <a:off x="9267290" y="5072639"/>
            <a:ext cx="2924710" cy="1785361"/>
          </a:xfrm>
          <a:prstGeom prst="rect">
            <a:avLst/>
          </a:prstGeom>
          <a:solidFill>
            <a:srgbClr val="1F5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A large body of water&#10;&#10;Description automatically generated">
            <a:extLst>
              <a:ext uri="{FF2B5EF4-FFF2-40B4-BE49-F238E27FC236}">
                <a16:creationId xmlns:a16="http://schemas.microsoft.com/office/drawing/2014/main" id="{0E4577DB-83EE-49AA-ACCD-3013897DC5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4" b="41270"/>
          <a:stretch/>
        </p:blipFill>
        <p:spPr>
          <a:xfrm>
            <a:off x="0" y="4808306"/>
            <a:ext cx="9570532" cy="20496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1BE967-7565-4CC0-AF41-A5A10CAAFAC0}"/>
              </a:ext>
            </a:extLst>
          </p:cNvPr>
          <p:cNvSpPr txBox="1"/>
          <p:nvPr/>
        </p:nvSpPr>
        <p:spPr>
          <a:xfrm>
            <a:off x="9041259" y="5609464"/>
            <a:ext cx="1289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>
                    <a:alpha val="70000"/>
                  </a:schemeClr>
                </a:solidFill>
                <a:latin typeface="Arial Black" panose="020B0A04020102020204" pitchFamily="34" charset="0"/>
              </a:rPr>
              <a:t>02</a:t>
            </a:r>
          </a:p>
        </p:txBody>
      </p:sp>
      <p:pic>
        <p:nvPicPr>
          <p:cNvPr id="7" name="Picture 6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A214B05B-BF6B-4A13-9113-F3D2857BBB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4105" cy="5724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3B801B-D726-4725-82BF-799DA1188BAE}"/>
              </a:ext>
            </a:extLst>
          </p:cNvPr>
          <p:cNvSpPr txBox="1"/>
          <p:nvPr/>
        </p:nvSpPr>
        <p:spPr>
          <a:xfrm>
            <a:off x="4909457" y="6512772"/>
            <a:ext cx="4708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Koronivia</a:t>
            </a:r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Joint Work on Agriculture Civil Society Panel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B2220E7-2AB7-4EC2-80DF-38A436F17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7200"/>
            <a:ext cx="10531929" cy="1104900"/>
          </a:xfrm>
        </p:spPr>
        <p:txBody>
          <a:bodyPr>
            <a:normAutofit/>
          </a:bodyPr>
          <a:lstStyle/>
          <a:p>
            <a:r>
              <a:rPr lang="en-US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Challenges and barriers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1DB40B-F3C1-44BB-994D-6065C7241A10}"/>
              </a:ext>
            </a:extLst>
          </p:cNvPr>
          <p:cNvCxnSpPr>
            <a:cxnSpLocks/>
          </p:cNvCxnSpPr>
          <p:nvPr/>
        </p:nvCxnSpPr>
        <p:spPr>
          <a:xfrm>
            <a:off x="0" y="1562100"/>
            <a:ext cx="69153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38ADFB2-3C8B-4E33-88AB-BF646CE4E501}"/>
              </a:ext>
            </a:extLst>
          </p:cNvPr>
          <p:cNvSpPr/>
          <p:nvPr/>
        </p:nvSpPr>
        <p:spPr>
          <a:xfrm>
            <a:off x="0" y="2251894"/>
            <a:ext cx="12192000" cy="2842519"/>
          </a:xfrm>
          <a:prstGeom prst="rect">
            <a:avLst/>
          </a:prstGeom>
          <a:solidFill>
            <a:srgbClr val="6A96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2FEBBD-D976-458E-A709-3894622E9A0D}"/>
              </a:ext>
            </a:extLst>
          </p:cNvPr>
          <p:cNvSpPr/>
          <p:nvPr/>
        </p:nvSpPr>
        <p:spPr>
          <a:xfrm>
            <a:off x="210891" y="2581815"/>
            <a:ext cx="2634590" cy="1711440"/>
          </a:xfrm>
          <a:prstGeom prst="rect">
            <a:avLst/>
          </a:prstGeom>
          <a:solidFill>
            <a:srgbClr val="3D73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Soil organic N as a primary N resource in agroecosystems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D3C7CF-6065-4F1A-9B78-89BD36F852AC}"/>
              </a:ext>
            </a:extLst>
          </p:cNvPr>
          <p:cNvSpPr/>
          <p:nvPr/>
        </p:nvSpPr>
        <p:spPr>
          <a:xfrm>
            <a:off x="3250407" y="2581815"/>
            <a:ext cx="2634590" cy="1711440"/>
          </a:xfrm>
          <a:prstGeom prst="rect">
            <a:avLst/>
          </a:prstGeom>
          <a:solidFill>
            <a:srgbClr val="3D73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Decoupled crop-livestock systems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EC099E-0BE4-40EC-A1A8-4ED79582B801}"/>
              </a:ext>
            </a:extLst>
          </p:cNvPr>
          <p:cNvSpPr/>
          <p:nvPr/>
        </p:nvSpPr>
        <p:spPr>
          <a:xfrm>
            <a:off x="6289923" y="2593703"/>
            <a:ext cx="2634590" cy="1711440"/>
          </a:xfrm>
          <a:prstGeom prst="rect">
            <a:avLst/>
          </a:prstGeom>
          <a:solidFill>
            <a:srgbClr val="3D73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Link between soil nutrients &amp; crop quality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38E31A-52EF-4EBE-AE09-D8ABA35BEAA3}"/>
              </a:ext>
            </a:extLst>
          </p:cNvPr>
          <p:cNvSpPr/>
          <p:nvPr/>
        </p:nvSpPr>
        <p:spPr>
          <a:xfrm>
            <a:off x="9346519" y="2593703"/>
            <a:ext cx="2634590" cy="1711440"/>
          </a:xfrm>
          <a:prstGeom prst="rect">
            <a:avLst/>
          </a:prstGeom>
          <a:solidFill>
            <a:srgbClr val="3D73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Robust &amp; relevant decision-support tools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48886A-B24F-41FC-9B62-810296327AF5}"/>
              </a:ext>
            </a:extLst>
          </p:cNvPr>
          <p:cNvSpPr txBox="1"/>
          <p:nvPr/>
        </p:nvSpPr>
        <p:spPr>
          <a:xfrm>
            <a:off x="0" y="3966944"/>
            <a:ext cx="783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>
                    <a:alpha val="70000"/>
                  </a:schemeClr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78AF9B-5795-47D4-8F32-820E5CA503B9}"/>
              </a:ext>
            </a:extLst>
          </p:cNvPr>
          <p:cNvSpPr txBox="1"/>
          <p:nvPr/>
        </p:nvSpPr>
        <p:spPr>
          <a:xfrm>
            <a:off x="3067257" y="3966944"/>
            <a:ext cx="783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>
                    <a:alpha val="70000"/>
                  </a:schemeClr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7B3E29-79AE-4847-8833-473952869CA1}"/>
              </a:ext>
            </a:extLst>
          </p:cNvPr>
          <p:cNvSpPr txBox="1"/>
          <p:nvPr/>
        </p:nvSpPr>
        <p:spPr>
          <a:xfrm>
            <a:off x="6131554" y="3966944"/>
            <a:ext cx="783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>
                    <a:alpha val="70000"/>
                  </a:schemeClr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297E48-76F4-43DC-82CB-82B79829F2FB}"/>
              </a:ext>
            </a:extLst>
          </p:cNvPr>
          <p:cNvSpPr txBox="1"/>
          <p:nvPr/>
        </p:nvSpPr>
        <p:spPr>
          <a:xfrm>
            <a:off x="9161777" y="3960869"/>
            <a:ext cx="783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>
                    <a:alpha val="70000"/>
                  </a:schemeClr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25" name="Picture 24" descr="A group of people standing on top of a dirt field&#10;&#10;Description automatically generated">
            <a:extLst>
              <a:ext uri="{FF2B5EF4-FFF2-40B4-BE49-F238E27FC236}">
                <a16:creationId xmlns:a16="http://schemas.microsoft.com/office/drawing/2014/main" id="{360A913C-3251-4673-B8CA-6D1E5F09A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951" y="3960869"/>
            <a:ext cx="1669070" cy="1104889"/>
          </a:xfrm>
          <a:prstGeom prst="rect">
            <a:avLst/>
          </a:prstGeom>
        </p:spPr>
      </p:pic>
      <p:pic>
        <p:nvPicPr>
          <p:cNvPr id="26" name="Picture 25" descr="A herd of cattle standing on top of a dry grass field&#10;&#10;Description automatically generated">
            <a:extLst>
              <a:ext uri="{FF2B5EF4-FFF2-40B4-BE49-F238E27FC236}">
                <a16:creationId xmlns:a16="http://schemas.microsoft.com/office/drawing/2014/main" id="{5B94DABE-5325-4350-9E00-0B74B6044A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8"/>
          <a:stretch/>
        </p:blipFill>
        <p:spPr>
          <a:xfrm>
            <a:off x="4433345" y="3958643"/>
            <a:ext cx="1669070" cy="1107115"/>
          </a:xfrm>
          <a:prstGeom prst="rect">
            <a:avLst/>
          </a:prstGeom>
        </p:spPr>
      </p:pic>
      <p:pic>
        <p:nvPicPr>
          <p:cNvPr id="27" name="Picture 26" descr="A picture containing cake, plate, table, food&#10;&#10;Description automatically generated">
            <a:extLst>
              <a:ext uri="{FF2B5EF4-FFF2-40B4-BE49-F238E27FC236}">
                <a16:creationId xmlns:a16="http://schemas.microsoft.com/office/drawing/2014/main" id="{F6C80C14-D0BE-4B69-B8F6-E273EF2AD9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6"/>
          <a:stretch/>
        </p:blipFill>
        <p:spPr>
          <a:xfrm>
            <a:off x="1242052" y="3958643"/>
            <a:ext cx="1667029" cy="1103538"/>
          </a:xfrm>
          <a:prstGeom prst="rect">
            <a:avLst/>
          </a:prstGeom>
        </p:spPr>
      </p:pic>
      <p:pic>
        <p:nvPicPr>
          <p:cNvPr id="28" name="Picture 27" descr="A picture containing game&#10;&#10;Description automatically generated">
            <a:extLst>
              <a:ext uri="{FF2B5EF4-FFF2-40B4-BE49-F238E27FC236}">
                <a16:creationId xmlns:a16="http://schemas.microsoft.com/office/drawing/2014/main" id="{8D098073-5C0A-491F-A930-F58870E0AD9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78"/>
          <a:stretch/>
        </p:blipFill>
        <p:spPr>
          <a:xfrm>
            <a:off x="10367554" y="3957532"/>
            <a:ext cx="1664965" cy="109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6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81B23-5968-4D88-B96C-124BF4B12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0426" y="118545"/>
            <a:ext cx="7300645" cy="2080124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How can the KJWA and the UNFCCC address these challenges?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A4DB17-3AA4-43B6-8C0F-FABC3F0A28F9}"/>
              </a:ext>
            </a:extLst>
          </p:cNvPr>
          <p:cNvSpPr/>
          <p:nvPr/>
        </p:nvSpPr>
        <p:spPr>
          <a:xfrm rot="16200000">
            <a:off x="-1363895" y="1363895"/>
            <a:ext cx="6858000" cy="4130211"/>
          </a:xfrm>
          <a:prstGeom prst="rect">
            <a:avLst/>
          </a:prstGeom>
          <a:solidFill>
            <a:srgbClr val="6A96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D2B82D-927C-4C25-971D-505328B9DC40}"/>
              </a:ext>
            </a:extLst>
          </p:cNvPr>
          <p:cNvSpPr txBox="1"/>
          <p:nvPr/>
        </p:nvSpPr>
        <p:spPr>
          <a:xfrm>
            <a:off x="4130212" y="2907586"/>
            <a:ext cx="73614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Expand nitrogen nutrient management frameworks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0797CA-E10D-4B43-8BFF-B864F1A1EC70}"/>
              </a:ext>
            </a:extLst>
          </p:cNvPr>
          <p:cNvSpPr txBox="1"/>
          <p:nvPr/>
        </p:nvSpPr>
        <p:spPr>
          <a:xfrm>
            <a:off x="5061857" y="3428998"/>
            <a:ext cx="6429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Soil organic nitrogen is a key crop nitrogen source.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1D483D-F096-4685-95E0-1FD0E37E5164}"/>
              </a:ext>
            </a:extLst>
          </p:cNvPr>
          <p:cNvSpPr txBox="1"/>
          <p:nvPr/>
        </p:nvSpPr>
        <p:spPr>
          <a:xfrm>
            <a:off x="4700426" y="4026156"/>
            <a:ext cx="67912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Incentivize coupled crop-livestock systems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CB7E3A-3412-4933-87FD-9063F8E20E4F}"/>
              </a:ext>
            </a:extLst>
          </p:cNvPr>
          <p:cNvSpPr txBox="1"/>
          <p:nvPr/>
        </p:nvSpPr>
        <p:spPr>
          <a:xfrm>
            <a:off x="5061857" y="4547569"/>
            <a:ext cx="6429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Remove structural &amp; financial barriers.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F414DA-6729-415B-819C-F8588F2FB684}"/>
              </a:ext>
            </a:extLst>
          </p:cNvPr>
          <p:cNvSpPr txBox="1"/>
          <p:nvPr/>
        </p:nvSpPr>
        <p:spPr>
          <a:xfrm>
            <a:off x="5061857" y="5149542"/>
            <a:ext cx="64297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Invest in robust decision-support tools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A0ACD5-9108-4540-B783-CF32EB878B2A}"/>
              </a:ext>
            </a:extLst>
          </p:cNvPr>
          <p:cNvSpPr txBox="1"/>
          <p:nvPr/>
        </p:nvSpPr>
        <p:spPr>
          <a:xfrm>
            <a:off x="5061857" y="5670954"/>
            <a:ext cx="6429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Allow for management flexibility to meet targets.</a:t>
            </a:r>
          </a:p>
        </p:txBody>
      </p:sp>
      <p:pic>
        <p:nvPicPr>
          <p:cNvPr id="20" name="Picture 19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B2888F68-7A4A-4208-93F2-6A668358E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4105" cy="57245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A71542-7C02-4B58-A69A-6D6A8A4796BC}"/>
              </a:ext>
            </a:extLst>
          </p:cNvPr>
          <p:cNvSpPr txBox="1"/>
          <p:nvPr/>
        </p:nvSpPr>
        <p:spPr>
          <a:xfrm rot="5400000">
            <a:off x="1547570" y="3241867"/>
            <a:ext cx="4688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Koronivia</a:t>
            </a:r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Joint Work on Agriculture Civil Society Panel</a:t>
            </a:r>
          </a:p>
        </p:txBody>
      </p:sp>
      <p:pic>
        <p:nvPicPr>
          <p:cNvPr id="23" name="Picture 22" descr="A person standing on top of a dirt field&#10;&#10;Description automatically generated">
            <a:extLst>
              <a:ext uri="{FF2B5EF4-FFF2-40B4-BE49-F238E27FC236}">
                <a16:creationId xmlns:a16="http://schemas.microsoft.com/office/drawing/2014/main" id="{E3AAF880-9EF7-475D-AEDD-DF23C23DD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642"/>
            <a:ext cx="3002946" cy="199832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D42C632-E0D5-4CE2-B4F5-2CEAFFF48E57}"/>
              </a:ext>
            </a:extLst>
          </p:cNvPr>
          <p:cNvSpPr txBox="1"/>
          <p:nvPr/>
        </p:nvSpPr>
        <p:spPr>
          <a:xfrm>
            <a:off x="231860" y="2409827"/>
            <a:ext cx="2802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Source: Colorado State University</a:t>
            </a:r>
          </a:p>
        </p:txBody>
      </p:sp>
      <p:pic>
        <p:nvPicPr>
          <p:cNvPr id="26" name="Picture 25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94C36E14-DC5B-4933-915F-6E44539E52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 t="23824" r="14368" b="34757"/>
          <a:stretch/>
        </p:blipFill>
        <p:spPr>
          <a:xfrm>
            <a:off x="-44890" y="2791390"/>
            <a:ext cx="3047836" cy="199832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9725132-FFC8-47AB-8BD2-1BA1BE70F1E4}"/>
              </a:ext>
            </a:extLst>
          </p:cNvPr>
          <p:cNvSpPr txBox="1"/>
          <p:nvPr/>
        </p:nvSpPr>
        <p:spPr>
          <a:xfrm>
            <a:off x="244948" y="4512715"/>
            <a:ext cx="2802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Photo: Blessing </a:t>
            </a:r>
            <a:r>
              <a:rPr lang="en-US" sz="1200" b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Magonziwa</a:t>
            </a:r>
            <a:endParaRPr lang="en-US" sz="12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group of people in a field&#10;&#10;Description automatically generated">
            <a:extLst>
              <a:ext uri="{FF2B5EF4-FFF2-40B4-BE49-F238E27FC236}">
                <a16:creationId xmlns:a16="http://schemas.microsoft.com/office/drawing/2014/main" id="{D9849335-E5C1-4F68-961C-C779668BC6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054"/>
          <a:stretch/>
        </p:blipFill>
        <p:spPr>
          <a:xfrm>
            <a:off x="0" y="4869815"/>
            <a:ext cx="3002946" cy="198818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50950E8-07B5-4C2C-8A0D-A4B42F53A423}"/>
              </a:ext>
            </a:extLst>
          </p:cNvPr>
          <p:cNvSpPr txBox="1"/>
          <p:nvPr/>
        </p:nvSpPr>
        <p:spPr>
          <a:xfrm>
            <a:off x="210988" y="6581001"/>
            <a:ext cx="2802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Photo: Roman </a:t>
            </a:r>
            <a:r>
              <a:rPr lang="en-US" sz="1200" b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Borys</a:t>
            </a:r>
            <a:endParaRPr lang="en-US" sz="12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11422D-E80E-4F2C-B5EA-12338E0F9A09}"/>
              </a:ext>
            </a:extLst>
          </p:cNvPr>
          <p:cNvSpPr txBox="1"/>
          <p:nvPr/>
        </p:nvSpPr>
        <p:spPr>
          <a:xfrm>
            <a:off x="2484105" y="5796170"/>
            <a:ext cx="1289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>
                    <a:alpha val="70000"/>
                  </a:schemeClr>
                </a:solidFill>
                <a:latin typeface="Arial Black" panose="020B0A04020102020204" pitchFamily="34" charset="0"/>
              </a:rPr>
              <a:t>03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CADC604-C6DC-4040-8DFF-32F9CDEC7E56}"/>
              </a:ext>
            </a:extLst>
          </p:cNvPr>
          <p:cNvCxnSpPr>
            <a:cxnSpLocks/>
          </p:cNvCxnSpPr>
          <p:nvPr/>
        </p:nvCxnSpPr>
        <p:spPr>
          <a:xfrm>
            <a:off x="5276675" y="2198669"/>
            <a:ext cx="69153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790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dry grass field&#10;&#10;Description automatically generated">
            <a:extLst>
              <a:ext uri="{FF2B5EF4-FFF2-40B4-BE49-F238E27FC236}">
                <a16:creationId xmlns:a16="http://schemas.microsoft.com/office/drawing/2014/main" id="{E92B8D0C-88FF-4B87-94A6-EAFDF44A4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6" b="35154"/>
          <a:stretch/>
        </p:blipFill>
        <p:spPr>
          <a:xfrm>
            <a:off x="-15411" y="-1"/>
            <a:ext cx="10147229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3359DBC-F8C4-4B88-9FDA-7BF341795147}"/>
              </a:ext>
            </a:extLst>
          </p:cNvPr>
          <p:cNvSpPr/>
          <p:nvPr/>
        </p:nvSpPr>
        <p:spPr>
          <a:xfrm>
            <a:off x="1546261" y="5763802"/>
            <a:ext cx="10645739" cy="1094198"/>
          </a:xfrm>
          <a:prstGeom prst="rect">
            <a:avLst/>
          </a:prstGeom>
          <a:solidFill>
            <a:srgbClr val="6A96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E137B0-6BDA-49C5-9864-0EE5DAB7907F}"/>
              </a:ext>
            </a:extLst>
          </p:cNvPr>
          <p:cNvSpPr txBox="1"/>
          <p:nvPr/>
        </p:nvSpPr>
        <p:spPr>
          <a:xfrm rot="5400000">
            <a:off x="9517896" y="2574509"/>
            <a:ext cx="4703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Koronivia</a:t>
            </a:r>
            <a:r>
              <a:rPr lang="en-U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 Joint Work on Agriculture Civil Society Panel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97F2FC-3608-45D7-B509-E51AEAB2483A}"/>
              </a:ext>
            </a:extLst>
          </p:cNvPr>
          <p:cNvSpPr txBox="1"/>
          <p:nvPr/>
        </p:nvSpPr>
        <p:spPr>
          <a:xfrm>
            <a:off x="620293" y="46025"/>
            <a:ext cx="3770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 Black" panose="020B0A040201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11" name="Picture 1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02CF8597-A5C6-4AAD-A584-BE9C828D10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966" y="6024672"/>
            <a:ext cx="2484105" cy="5724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D35DF0-5742-4544-A0D7-A2306FB3C665}"/>
              </a:ext>
            </a:extLst>
          </p:cNvPr>
          <p:cNvSpPr txBox="1"/>
          <p:nvPr/>
        </p:nvSpPr>
        <p:spPr>
          <a:xfrm>
            <a:off x="1029983" y="5849236"/>
            <a:ext cx="1289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>
                    <a:alpha val="70000"/>
                  </a:schemeClr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5764A1-75DC-4679-A901-AA7B7DD66925}"/>
              </a:ext>
            </a:extLst>
          </p:cNvPr>
          <p:cNvSpPr txBox="1"/>
          <p:nvPr/>
        </p:nvSpPr>
        <p:spPr>
          <a:xfrm>
            <a:off x="620288" y="3557699"/>
            <a:ext cx="5390924" cy="1123384"/>
          </a:xfrm>
          <a:prstGeom prst="rect">
            <a:avLst/>
          </a:prstGeom>
          <a:solidFill>
            <a:schemeClr val="bg1">
              <a:lumMod val="9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rial" panose="020B0604020202020204" pitchFamily="34" charset="0"/>
              </a:rPr>
              <a:t>Smallholder Soil Health Assessment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smallholder-sha.org | blessing.magonziwa@colostate.edu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43470F-4D0E-43F8-A2F2-B3EF94DF1075}"/>
              </a:ext>
            </a:extLst>
          </p:cNvPr>
          <p:cNvSpPr txBox="1"/>
          <p:nvPr/>
        </p:nvSpPr>
        <p:spPr>
          <a:xfrm>
            <a:off x="6241501" y="3534970"/>
            <a:ext cx="3660027" cy="1169551"/>
          </a:xfrm>
          <a:prstGeom prst="rect">
            <a:avLst/>
          </a:prstGeom>
          <a:solidFill>
            <a:schemeClr val="bg1">
              <a:lumMod val="9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  <a:cs typeface="Arial" panose="020B0604020202020204" pitchFamily="34" charset="0"/>
              </a:rPr>
              <a:t>Research Team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Blessing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Magonziwa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Steven Vanek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Steven Fonte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1E488A-5E07-4FB7-A09C-B3F05325322D}"/>
              </a:ext>
            </a:extLst>
          </p:cNvPr>
          <p:cNvSpPr txBox="1"/>
          <p:nvPr/>
        </p:nvSpPr>
        <p:spPr>
          <a:xfrm>
            <a:off x="620289" y="878146"/>
            <a:ext cx="5390924" cy="1123384"/>
          </a:xfrm>
          <a:prstGeom prst="rect">
            <a:avLst/>
          </a:prstGeom>
          <a:solidFill>
            <a:schemeClr val="bg1">
              <a:lumMod val="9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rial" panose="020B0604020202020204" pitchFamily="34" charset="0"/>
              </a:rPr>
              <a:t>Manure Fertilization &amp; Crop Quality</a:t>
            </a:r>
          </a:p>
          <a:p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ars.usda.gov | grace.miner@colostate.edu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5865F5-B48B-45C7-AE93-C26C825EAB83}"/>
              </a:ext>
            </a:extLst>
          </p:cNvPr>
          <p:cNvSpPr txBox="1"/>
          <p:nvPr/>
        </p:nvSpPr>
        <p:spPr>
          <a:xfrm>
            <a:off x="6241501" y="870451"/>
            <a:ext cx="3660027" cy="1138773"/>
          </a:xfrm>
          <a:prstGeom prst="rect">
            <a:avLst/>
          </a:prstGeom>
          <a:solidFill>
            <a:schemeClr val="bg1">
              <a:lumMod val="9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  <a:cs typeface="Arial" panose="020B0604020202020204" pitchFamily="34" charset="0"/>
              </a:rPr>
              <a:t>Research Team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Grace Miner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Jim Ippolito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Jorge Delgado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A9A219-B9F8-45A2-AC49-B7C8C8664FA6}"/>
              </a:ext>
            </a:extLst>
          </p:cNvPr>
          <p:cNvSpPr txBox="1"/>
          <p:nvPr/>
        </p:nvSpPr>
        <p:spPr>
          <a:xfrm>
            <a:off x="620288" y="2218083"/>
            <a:ext cx="5390925" cy="1123384"/>
          </a:xfrm>
          <a:prstGeom prst="rect">
            <a:avLst/>
          </a:prstGeom>
          <a:solidFill>
            <a:schemeClr val="bg1">
              <a:lumMod val="9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rial" panose="020B0604020202020204" pitchFamily="34" charset="0"/>
              </a:rPr>
              <a:t>Composting, Grazing, and Soil Health </a:t>
            </a:r>
          </a:p>
          <a:p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sylvandale.com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6D906E-4F3D-4FA2-BCD4-903240DADCDE}"/>
              </a:ext>
            </a:extLst>
          </p:cNvPr>
          <p:cNvSpPr txBox="1"/>
          <p:nvPr/>
        </p:nvSpPr>
        <p:spPr>
          <a:xfrm>
            <a:off x="6241501" y="2193771"/>
            <a:ext cx="3660027" cy="1169551"/>
          </a:xfrm>
          <a:prstGeom prst="rect">
            <a:avLst/>
          </a:prstGeom>
          <a:solidFill>
            <a:schemeClr val="bg1">
              <a:lumMod val="9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  <a:cs typeface="Arial" panose="020B0604020202020204" pitchFamily="34" charset="0"/>
              </a:rPr>
              <a:t>Research Team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Shelby C. McClelland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Meagan E.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Schipanski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David Jessup (Producer)</a:t>
            </a:r>
          </a:p>
        </p:txBody>
      </p:sp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B905BF93-B6EC-4A27-981D-7ADA3EA349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435" y="5996508"/>
            <a:ext cx="620486" cy="6204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21C706B-B20E-4F88-9703-B8C1DAA26306}"/>
              </a:ext>
            </a:extLst>
          </p:cNvPr>
          <p:cNvSpPr txBox="1"/>
          <p:nvPr/>
        </p:nvSpPr>
        <p:spPr>
          <a:xfrm>
            <a:off x="2943965" y="6161314"/>
            <a:ext cx="1874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@shelbycarol27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Graphic 22" descr="Envelope">
            <a:extLst>
              <a:ext uri="{FF2B5EF4-FFF2-40B4-BE49-F238E27FC236}">
                <a16:creationId xmlns:a16="http://schemas.microsoft.com/office/drawing/2014/main" id="{CB6822DD-C1D9-4BBE-81AB-79584E4FE5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07915" y="5996508"/>
            <a:ext cx="620486" cy="62048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0C1B4C9-8234-4F96-BCC4-4EA6C132DC34}"/>
              </a:ext>
            </a:extLst>
          </p:cNvPr>
          <p:cNvSpPr txBox="1"/>
          <p:nvPr/>
        </p:nvSpPr>
        <p:spPr>
          <a:xfrm>
            <a:off x="5157247" y="6161313"/>
            <a:ext cx="2680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shelby.mcclelland@colostate.edu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629077-3E76-42FC-8808-FFFA195BDEC3}"/>
              </a:ext>
            </a:extLst>
          </p:cNvPr>
          <p:cNvSpPr txBox="1"/>
          <p:nvPr/>
        </p:nvSpPr>
        <p:spPr>
          <a:xfrm>
            <a:off x="620288" y="4882259"/>
            <a:ext cx="5390924" cy="830997"/>
          </a:xfrm>
          <a:prstGeom prst="rect">
            <a:avLst/>
          </a:prstGeom>
          <a:solidFill>
            <a:schemeClr val="bg1">
              <a:lumMod val="9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  <a:cs typeface="Arial" panose="020B0604020202020204" pitchFamily="34" charset="0"/>
              </a:rPr>
              <a:t>COMET-Farm </a:t>
            </a:r>
          </a:p>
          <a:p>
            <a:endParaRPr lang="en-US" sz="5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cometfarm.nrel.colostate.edu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AEFDE4-230F-4CD9-9970-AEEDDF18F366}"/>
              </a:ext>
            </a:extLst>
          </p:cNvPr>
          <p:cNvSpPr txBox="1"/>
          <p:nvPr/>
        </p:nvSpPr>
        <p:spPr>
          <a:xfrm>
            <a:off x="6241501" y="4849312"/>
            <a:ext cx="3660027" cy="892552"/>
          </a:xfrm>
          <a:prstGeom prst="rect">
            <a:avLst/>
          </a:prstGeom>
          <a:solidFill>
            <a:schemeClr val="bg1">
              <a:lumMod val="9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  <a:cs typeface="Arial" panose="020B0604020202020204" pitchFamily="34" charset="0"/>
              </a:rPr>
              <a:t>Research Team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Keith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Paustian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Mark Easter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365D199E-8F10-444F-802C-EF5D04B4A8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51" y="1528447"/>
            <a:ext cx="1767177" cy="377734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1F9EB34E-411C-4934-A39A-C537B24CB1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2" y="4133285"/>
            <a:ext cx="1436234" cy="46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91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FCCC Powerpoint Presentation" ma:contentTypeID="0x01010039B8B36D1000D743A50BEFF069B09C100063DC6F8912AF9B4FAEF5FFD750CA4BC6" ma:contentTypeVersion="1" ma:contentTypeDescription="Creates a new UNFCCC presentation" ma:contentTypeScope="" ma:versionID="35596aa15fa91fd541f42c49040f762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29C144-466A-4701-9E06-FAB153373A6E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6404B48-58FC-459C-B0A2-C54783B186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2ED340-1866-423C-8280-F5C0922203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8440</TotalTime>
  <Words>265</Words>
  <Application>Microsoft Office PowerPoint</Application>
  <PresentationFormat>แบบจอกว้าง</PresentationFormat>
  <Paragraphs>62</Paragraphs>
  <Slides>4</Slides>
  <Notes>3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4</vt:i4>
      </vt:variant>
    </vt:vector>
  </HeadingPairs>
  <TitlesOfParts>
    <vt:vector size="11" baseType="lpstr">
      <vt:lpstr>Arial</vt:lpstr>
      <vt:lpstr>Arial Black</vt:lpstr>
      <vt:lpstr>Arial Narrow</vt:lpstr>
      <vt:lpstr>Calibri</vt:lpstr>
      <vt:lpstr>Calibri Light</vt:lpstr>
      <vt:lpstr>Microsoft Sans Serif</vt:lpstr>
      <vt:lpstr>Office Theme</vt:lpstr>
      <vt:lpstr>Improved Nutrient Use &amp; Manure Management Towards Sustainable &amp; Resilient Agricultural Systems</vt:lpstr>
      <vt:lpstr>Challenges and barriers</vt:lpstr>
      <vt:lpstr>How can the KJWA and the UNFCCC address these challenges?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Improved Nutrient Use &amp; Manure Management Towards Sustainable &amp; Resilient Agricultural Systems</dc:title>
  <dc:creator>Shelby McClelland</dc:creator>
  <cp:lastModifiedBy>กิตติมา จินตนสนธิ</cp:lastModifiedBy>
  <cp:revision>49</cp:revision>
  <dcterms:created xsi:type="dcterms:W3CDTF">2019-11-20T19:19:27Z</dcterms:created>
  <dcterms:modified xsi:type="dcterms:W3CDTF">2019-12-05T11:03:42Z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0x01010039B8B36D1000D743A50BEFF069B09C100063DC6F8912AF9B4FAEF5FFD750CA4BC6</vt:lpwstr>
  </property>
</Properties>
</file>