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6"/>
  </p:notesMasterIdLst>
  <p:sldIdLst>
    <p:sldId id="256" r:id="rId2"/>
    <p:sldId id="258" r:id="rId3"/>
    <p:sldId id="262" r:id="rId4"/>
    <p:sldId id="263" r:id="rId5"/>
  </p:sldIdLst>
  <p:sldSz cx="6858000" cy="9906000" type="A4"/>
  <p:notesSz cx="6797675" cy="9926638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Kanit Light" panose="020B0604020202020204" charset="-34"/>
      <p:regular r:id="rId13"/>
      <p:italic r:id="rId14"/>
    </p:embeddedFont>
    <p:embeddedFont>
      <p:font typeface="Kanit Medium" panose="020B0604020202020204" charset="-34"/>
      <p:regular r:id="rId15"/>
      <p:italic r:id="rId16"/>
    </p:embeddedFont>
    <p:embeddedFont>
      <p:font typeface="Kanit SemiBold" panose="020B0604020202020204" charset="-34"/>
      <p:bold r:id="rId17"/>
      <p:boldItalic r:id="rId18"/>
    </p:embeddedFont>
    <p:embeddedFont>
      <p:font typeface="TH Chakra Petch" panose="02000506000000020004" pitchFamily="2" charset="-34"/>
      <p:regular r:id="rId19"/>
      <p:bold r:id="rId20"/>
      <p:italic r:id="rId21"/>
      <p:boldItalic r:id="rId22"/>
    </p:embeddedFont>
    <p:embeddedFont>
      <p:font typeface="TH SarabunPSK" panose="020B0500040200020003" pitchFamily="34" charset="-34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79" userDrawn="1">
          <p15:clr>
            <a:srgbClr val="A4A3A4"/>
          </p15:clr>
        </p15:guide>
        <p15:guide id="2" pos="2024" userDrawn="1">
          <p15:clr>
            <a:srgbClr val="A4A3A4"/>
          </p15:clr>
        </p15:guide>
        <p15:guide id="3" pos="119" userDrawn="1">
          <p15:clr>
            <a:srgbClr val="A4A3A4"/>
          </p15:clr>
        </p15:guide>
        <p15:guide id="4" orient="horz" pos="5819" userDrawn="1">
          <p15:clr>
            <a:srgbClr val="A4A3A4"/>
          </p15:clr>
        </p15:guide>
        <p15:guide id="5" orient="horz" pos="126" userDrawn="1">
          <p15:clr>
            <a:srgbClr val="A4A3A4"/>
          </p15:clr>
        </p15:guide>
        <p15:guide id="6" pos="4178" userDrawn="1">
          <p15:clr>
            <a:srgbClr val="A4A3A4"/>
          </p15:clr>
        </p15:guide>
        <p15:guide id="8" pos="2092" userDrawn="1">
          <p15:clr>
            <a:srgbClr val="A4A3A4"/>
          </p15:clr>
        </p15:guide>
        <p15:guide id="9" pos="2205" userDrawn="1">
          <p15:clr>
            <a:srgbClr val="A4A3A4"/>
          </p15:clr>
        </p15:guide>
        <p15:guide id="10" pos="4247" userDrawn="1">
          <p15:clr>
            <a:srgbClr val="A4A3A4"/>
          </p15:clr>
        </p15:guide>
        <p15:guide id="11" pos="7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มินท์ฐิตา ธนวงศ์จิรสิน" initials="มธ" lastIdx="3" clrIdx="0">
    <p:extLst>
      <p:ext uri="{19B8F6BF-5375-455C-9EA6-DF929625EA0E}">
        <p15:presenceInfo xmlns:p15="http://schemas.microsoft.com/office/powerpoint/2012/main" userId="S-1-5-21-2754410009-3993834111-1703453625-12241" providerId="AD"/>
      </p:ext>
    </p:extLst>
  </p:cmAuthor>
  <p:cmAuthor id="2" name="จิรายุ ชะเรียมพันธุ์" initials="จช" lastIdx="1" clrIdx="1">
    <p:extLst>
      <p:ext uri="{19B8F6BF-5375-455C-9EA6-DF929625EA0E}">
        <p15:presenceInfo xmlns:p15="http://schemas.microsoft.com/office/powerpoint/2012/main" userId="S-1-5-21-2754410009-3993834111-1703453625-144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12A"/>
    <a:srgbClr val="B8E9EE"/>
    <a:srgbClr val="89DAE3"/>
    <a:srgbClr val="64D0DA"/>
    <a:srgbClr val="065381"/>
    <a:srgbClr val="BFBFBF"/>
    <a:srgbClr val="2F2F2F"/>
    <a:srgbClr val="DCDCDC"/>
    <a:srgbClr val="F2F2F2"/>
    <a:srgbClr val="64C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ไม่มีสไตล์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99" autoAdjust="0"/>
    <p:restoredTop sz="92899" autoAdjust="0"/>
  </p:normalViewPr>
  <p:slideViewPr>
    <p:cSldViewPr snapToGrid="0">
      <p:cViewPr>
        <p:scale>
          <a:sx n="130" d="100"/>
          <a:sy n="130" d="100"/>
        </p:scale>
        <p:origin x="1164" y="-2994"/>
      </p:cViewPr>
      <p:guideLst>
        <p:guide orient="horz" pos="5479"/>
        <p:guide pos="2024"/>
        <p:guide pos="119"/>
        <p:guide orient="horz" pos="5819"/>
        <p:guide orient="horz" pos="126"/>
        <p:guide pos="4178"/>
        <p:guide pos="2092"/>
        <p:guide pos="2205"/>
        <p:guide pos="4247"/>
        <p:guide pos="73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font" Target="fonts/font17.fntdata"/><Relationship Id="rId28" Type="http://schemas.openxmlformats.org/officeDocument/2006/relationships/presProps" Target="presProp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2849027035904"/>
          <c:y val="8.2283919282643364E-2"/>
          <c:w val="0.84091765642440219"/>
          <c:h val="0.65051844799188274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2564 </c:v>
                </c:pt>
              </c:strCache>
            </c:strRef>
          </c:tx>
          <c:spPr>
            <a:ln w="19050" cap="rnd" cmpd="sng" algn="ctr">
              <a:solidFill>
                <a:srgbClr val="8B103E"/>
              </a:solidFill>
              <a:prstDash val="solid"/>
              <a:round/>
            </a:ln>
            <a:effectLst/>
          </c:spPr>
          <c:marker>
            <c:symbol val="triangle"/>
            <c:size val="5"/>
            <c:spPr>
              <a:solidFill>
                <a:srgbClr val="8B103E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 ม.ค. </c:v>
                </c:pt>
                <c:pt idx="1">
                  <c:v> ก.พ. </c:v>
                </c:pt>
                <c:pt idx="2">
                  <c:v> มี.ค. </c:v>
                </c:pt>
                <c:pt idx="3">
                  <c:v> เม.ย. </c:v>
                </c:pt>
                <c:pt idx="4">
                  <c:v> พ.ค. </c:v>
                </c:pt>
                <c:pt idx="5">
                  <c:v> มิ.ย. </c:v>
                </c:pt>
                <c:pt idx="6">
                  <c:v> ก.ค. </c:v>
                </c:pt>
                <c:pt idx="7">
                  <c:v> ส.ค. </c:v>
                </c:pt>
                <c:pt idx="8">
                  <c:v> ก.ย. </c:v>
                </c:pt>
                <c:pt idx="9">
                  <c:v> ต.ค. </c:v>
                </c:pt>
                <c:pt idx="10">
                  <c:v> พ.ย. </c:v>
                </c:pt>
                <c:pt idx="11">
                  <c:v> ธ.ค. </c:v>
                </c:pt>
              </c:strCache>
            </c:strRef>
          </c:cat>
          <c:val>
            <c:numRef>
              <c:f>Sheet1!$C$2:$C$13</c:f>
              <c:numCache>
                <c:formatCode>0.0</c:formatCode>
                <c:ptCount val="12"/>
                <c:pt idx="0">
                  <c:v>113.49364256189074</c:v>
                </c:pt>
                <c:pt idx="1">
                  <c:v>116.49751919361707</c:v>
                </c:pt>
                <c:pt idx="2">
                  <c:v>119.10272734215664</c:v>
                </c:pt>
                <c:pt idx="3">
                  <c:v>122.06139321899511</c:v>
                </c:pt>
                <c:pt idx="4">
                  <c:v>128.3515856198228</c:v>
                </c:pt>
                <c:pt idx="5">
                  <c:v>125.36148779894319</c:v>
                </c:pt>
                <c:pt idx="6">
                  <c:v>124.3727886747043</c:v>
                </c:pt>
                <c:pt idx="7">
                  <c:v>127.9860600129327</c:v>
                </c:pt>
                <c:pt idx="8">
                  <c:v>129.14486699463782</c:v>
                </c:pt>
                <c:pt idx="9">
                  <c:v>133.27435051497795</c:v>
                </c:pt>
                <c:pt idx="10">
                  <c:v>135.44056329946903</c:v>
                </c:pt>
                <c:pt idx="11">
                  <c:v>133.7218515098582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61D-4890-8DC7-0F828F85756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2565 </c:v>
                </c:pt>
              </c:strCache>
            </c:strRef>
          </c:tx>
          <c:spPr>
            <a:ln w="19050" cap="rnd" cmpd="sng" algn="ctr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 ม.ค. </c:v>
                </c:pt>
                <c:pt idx="1">
                  <c:v> ก.พ. </c:v>
                </c:pt>
                <c:pt idx="2">
                  <c:v> มี.ค. </c:v>
                </c:pt>
                <c:pt idx="3">
                  <c:v> เม.ย. </c:v>
                </c:pt>
                <c:pt idx="4">
                  <c:v> พ.ค. </c:v>
                </c:pt>
                <c:pt idx="5">
                  <c:v> มิ.ย. </c:v>
                </c:pt>
                <c:pt idx="6">
                  <c:v> ก.ค. </c:v>
                </c:pt>
                <c:pt idx="7">
                  <c:v> ส.ค. </c:v>
                </c:pt>
                <c:pt idx="8">
                  <c:v> ก.ย. </c:v>
                </c:pt>
                <c:pt idx="9">
                  <c:v> ต.ค. </c:v>
                </c:pt>
                <c:pt idx="10">
                  <c:v> พ.ย. </c:v>
                </c:pt>
                <c:pt idx="11">
                  <c:v> ธ.ค. </c:v>
                </c:pt>
              </c:strCache>
            </c:strRef>
          </c:cat>
          <c:val>
            <c:numRef>
              <c:f>Sheet1!$D$2:$D$13</c:f>
              <c:numCache>
                <c:formatCode>0.0</c:formatCode>
                <c:ptCount val="12"/>
                <c:pt idx="0">
                  <c:v>135.69780588364443</c:v>
                </c:pt>
                <c:pt idx="1">
                  <c:v>141.66977095291551</c:v>
                </c:pt>
                <c:pt idx="2">
                  <c:v>160.22445466222428</c:v>
                </c:pt>
                <c:pt idx="3">
                  <c:v>158.79942040312292</c:v>
                </c:pt>
                <c:pt idx="4">
                  <c:v>158.69229501394321</c:v>
                </c:pt>
                <c:pt idx="5">
                  <c:v>155.66312893928134</c:v>
                </c:pt>
                <c:pt idx="6">
                  <c:v>141.60507728200506</c:v>
                </c:pt>
                <c:pt idx="7">
                  <c:v>138.69153831893465</c:v>
                </c:pt>
                <c:pt idx="8">
                  <c:v>137.33160413680997</c:v>
                </c:pt>
                <c:pt idx="9">
                  <c:v>136.66577500353668</c:v>
                </c:pt>
                <c:pt idx="10">
                  <c:v>135.97859321247356</c:v>
                </c:pt>
                <c:pt idx="11">
                  <c:v>133.09893257721535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E-461D-4890-8DC7-0F828F85756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2566 </c:v>
                </c:pt>
              </c:strCache>
            </c:strRef>
          </c:tx>
          <c:spPr>
            <a:ln w="19050" cap="rnd" cmpd="sng" algn="ctr">
              <a:solidFill>
                <a:srgbClr val="FE912A"/>
              </a:solidFill>
              <a:prstDash val="solid"/>
              <a:round/>
            </a:ln>
            <a:effectLst/>
          </c:spPr>
          <c:marker>
            <c:symbol val="diamond"/>
            <c:size val="5"/>
            <c:spPr>
              <a:solidFill>
                <a:srgbClr val="FE912A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dLbls>
            <c:dLbl>
              <c:idx val="11"/>
              <c:layout>
                <c:manualLayout>
                  <c:x val="-2.8280117908050649E-2"/>
                  <c:y val="2.5812968781043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116-4DEF-AC41-63905F5B8A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50" b="1" i="0" u="none" strike="noStrike" kern="1200" baseline="0">
                    <a:solidFill>
                      <a:schemeClr val="tx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 ม.ค. </c:v>
                </c:pt>
                <c:pt idx="1">
                  <c:v> ก.พ. </c:v>
                </c:pt>
                <c:pt idx="2">
                  <c:v> มี.ค. </c:v>
                </c:pt>
                <c:pt idx="3">
                  <c:v> เม.ย. </c:v>
                </c:pt>
                <c:pt idx="4">
                  <c:v> พ.ค. </c:v>
                </c:pt>
                <c:pt idx="5">
                  <c:v> มิ.ย. </c:v>
                </c:pt>
                <c:pt idx="6">
                  <c:v> ก.ค. </c:v>
                </c:pt>
                <c:pt idx="7">
                  <c:v> ส.ค. </c:v>
                </c:pt>
                <c:pt idx="8">
                  <c:v> ก.ย. </c:v>
                </c:pt>
                <c:pt idx="9">
                  <c:v> ต.ค. </c:v>
                </c:pt>
                <c:pt idx="10">
                  <c:v> พ.ย. </c:v>
                </c:pt>
                <c:pt idx="11">
                  <c:v> ธ.ค. </c:v>
                </c:pt>
              </c:strCache>
            </c:strRef>
          </c:cat>
          <c:val>
            <c:numRef>
              <c:f>Sheet1!$E$2:$E$13</c:f>
              <c:numCache>
                <c:formatCode>0.0</c:formatCode>
                <c:ptCount val="12"/>
                <c:pt idx="0">
                  <c:v>131.42987652342231</c:v>
                </c:pt>
                <c:pt idx="1">
                  <c:v>130.73316319559891</c:v>
                </c:pt>
                <c:pt idx="2">
                  <c:v>127.98604812676369</c:v>
                </c:pt>
                <c:pt idx="3">
                  <c:v>128.3884752652535</c:v>
                </c:pt>
                <c:pt idx="4">
                  <c:v>124.46266276043217</c:v>
                </c:pt>
                <c:pt idx="5">
                  <c:v>123.00744235936649</c:v>
                </c:pt>
                <c:pt idx="6">
                  <c:v>124.35991296032483</c:v>
                </c:pt>
                <c:pt idx="7">
                  <c:v>121.79858561713715</c:v>
                </c:pt>
                <c:pt idx="8">
                  <c:v>121.66964695848252</c:v>
                </c:pt>
                <c:pt idx="9">
                  <c:v>120.72453036002507</c:v>
                </c:pt>
                <c:pt idx="10">
                  <c:v>120.60622410101105</c:v>
                </c:pt>
                <c:pt idx="11">
                  <c:v>119.06942919244582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461D-4890-8DC7-0F828F85756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2567 </c:v>
                </c:pt>
              </c:strCache>
            </c:strRef>
          </c:tx>
          <c:spPr>
            <a:ln w="19050" cap="rnd" cmpd="sng" algn="ctr">
              <a:solidFill>
                <a:srgbClr val="065381"/>
              </a:solidFill>
              <a:prstDash val="solid"/>
              <a:round/>
            </a:ln>
            <a:effectLst/>
          </c:spPr>
          <c:marker>
            <c:symbol val="x"/>
            <c:size val="5"/>
            <c:spPr>
              <a:solidFill>
                <a:srgbClr val="065381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858-4C08-8EE5-9257F328412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858-4C08-8EE5-9257F328412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EB-4EC6-A4B7-B1B7FF456C5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16-4BEB-A199-5EFA6219638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6F-41AA-973A-9D9E5D5553A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A2-442C-97E4-FA7A10B15FE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2519630465703399"/>
                      <c:h val="0.104316914151045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C24-4A6C-995F-FB5BA439AB8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4D-4393-9F94-E415E452DE3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A4-407E-8700-F2FF4CC8DB55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9EA-40C7-B611-92E52E964CEE}"/>
                </c:ext>
              </c:extLst>
            </c:dLbl>
            <c:dLbl>
              <c:idx val="10"/>
              <c:layout>
                <c:manualLayout>
                  <c:x val="-7.0700294770126626E-2"/>
                  <c:y val="-0.122611601709956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67-48B2-B9C8-F5A5BE3AD42D}"/>
                </c:ext>
              </c:extLst>
            </c:dLbl>
            <c:dLbl>
              <c:idx val="11"/>
              <c:layout>
                <c:manualLayout>
                  <c:x val="-7.0700294770126623E-3"/>
                  <c:y val="-0.1419713282957394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19-4BA7-88F6-E2D9189FAF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50" b="1" i="0" u="none" strike="noStrike" kern="1200" baseline="0">
                    <a:solidFill>
                      <a:srgbClr val="06538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 ม.ค. </c:v>
                </c:pt>
                <c:pt idx="1">
                  <c:v> ก.พ. </c:v>
                </c:pt>
                <c:pt idx="2">
                  <c:v> มี.ค. </c:v>
                </c:pt>
                <c:pt idx="3">
                  <c:v> เม.ย. </c:v>
                </c:pt>
                <c:pt idx="4">
                  <c:v> พ.ค. </c:v>
                </c:pt>
                <c:pt idx="5">
                  <c:v> มิ.ย. </c:v>
                </c:pt>
                <c:pt idx="6">
                  <c:v> ก.ค. </c:v>
                </c:pt>
                <c:pt idx="7">
                  <c:v> ส.ค. </c:v>
                </c:pt>
                <c:pt idx="8">
                  <c:v> ก.ย. </c:v>
                </c:pt>
                <c:pt idx="9">
                  <c:v> ต.ค. </c:v>
                </c:pt>
                <c:pt idx="10">
                  <c:v> พ.ย. </c:v>
                </c:pt>
                <c:pt idx="11">
                  <c:v> ธ.ค. </c:v>
                </c:pt>
              </c:strCache>
            </c:strRef>
          </c:cat>
          <c:val>
            <c:numRef>
              <c:f>Sheet1!$F$2:$F$13</c:f>
              <c:numCache>
                <c:formatCode>0.0</c:formatCode>
                <c:ptCount val="12"/>
                <c:pt idx="0">
                  <c:v>117.64823715481582</c:v>
                </c:pt>
                <c:pt idx="1">
                  <c:v>117.44870961302701</c:v>
                </c:pt>
                <c:pt idx="2">
                  <c:v>118.94674437043133</c:v>
                </c:pt>
                <c:pt idx="3">
                  <c:v>119.24981652077558</c:v>
                </c:pt>
                <c:pt idx="4">
                  <c:v>120.48915811885604</c:v>
                </c:pt>
                <c:pt idx="5">
                  <c:v>120.99067025563961</c:v>
                </c:pt>
                <c:pt idx="6">
                  <c:v>120.88184059068954</c:v>
                </c:pt>
                <c:pt idx="7">
                  <c:v>121.66764957126611</c:v>
                </c:pt>
                <c:pt idx="8">
                  <c:v>124.59062091258453</c:v>
                </c:pt>
                <c:pt idx="9">
                  <c:v>126.93889957725449</c:v>
                </c:pt>
                <c:pt idx="10">
                  <c:v>127.63126658394745</c:v>
                </c:pt>
                <c:pt idx="11">
                  <c:v>127.0409666984239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480-4E75-B9B3-3ABBA5343F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130096"/>
        <c:axId val="20913127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2563 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6"/>
                    </a:solidFill>
                    <a:prstDash val="solid"/>
                    <a:round/>
                  </a:ln>
                  <a:effectLst/>
                </c:spPr>
                <c:marker>
                  <c:symbol val="triangle"/>
                  <c:size val="4"/>
                  <c:spPr>
                    <a:solidFill>
                      <a:schemeClr val="accent6"/>
                    </a:solidFill>
                    <a:ln w="6350" cap="flat" cmpd="sng" algn="ctr">
                      <a:solidFill>
                        <a:schemeClr val="accent6"/>
                      </a:solidFill>
                      <a:prstDash val="solid"/>
                      <a:round/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Sheet1!$A$2:$A$13</c15:sqref>
                        </c15:formulaRef>
                      </c:ext>
                    </c:extLst>
                    <c:strCache>
                      <c:ptCount val="12"/>
                      <c:pt idx="0">
                        <c:v> ม.ค. </c:v>
                      </c:pt>
                      <c:pt idx="1">
                        <c:v> ก.พ. </c:v>
                      </c:pt>
                      <c:pt idx="2">
                        <c:v> มี.ค. </c:v>
                      </c:pt>
                      <c:pt idx="3">
                        <c:v> เม.ย. </c:v>
                      </c:pt>
                      <c:pt idx="4">
                        <c:v> พ.ค. </c:v>
                      </c:pt>
                      <c:pt idx="5">
                        <c:v> มิ.ย. </c:v>
                      </c:pt>
                      <c:pt idx="6">
                        <c:v> ก.ค. </c:v>
                      </c:pt>
                      <c:pt idx="7">
                        <c:v> ส.ค. </c:v>
                      </c:pt>
                      <c:pt idx="8">
                        <c:v> ก.ย. </c:v>
                      </c:pt>
                      <c:pt idx="9">
                        <c:v> ต.ค. </c:v>
                      </c:pt>
                      <c:pt idx="10">
                        <c:v> พ.ย. </c:v>
                      </c:pt>
                      <c:pt idx="11">
                        <c:v> ธ.ค.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Sheet1!$B$2:$B$13</c15:sqref>
                        </c15:formulaRef>
                      </c:ext>
                    </c:extLst>
                    <c:numCache>
                      <c:formatCode>0.0</c:formatCode>
                      <c:ptCount val="12"/>
                      <c:pt idx="0">
                        <c:v>102.46725884054419</c:v>
                      </c:pt>
                      <c:pt idx="1">
                        <c:v>99.586712177364134</c:v>
                      </c:pt>
                      <c:pt idx="2">
                        <c:v>95.214884514896625</c:v>
                      </c:pt>
                      <c:pt idx="3">
                        <c:v>92.42099237950778</c:v>
                      </c:pt>
                      <c:pt idx="4">
                        <c:v>91.152274887661804</c:v>
                      </c:pt>
                      <c:pt idx="5">
                        <c:v>93.135596691232607</c:v>
                      </c:pt>
                      <c:pt idx="6">
                        <c:v>93.775106068256321</c:v>
                      </c:pt>
                      <c:pt idx="7">
                        <c:v>95.667727100110298</c:v>
                      </c:pt>
                      <c:pt idx="8">
                        <c:v>97.914606671334127</c:v>
                      </c:pt>
                      <c:pt idx="9">
                        <c:v>101.31856844694124</c:v>
                      </c:pt>
                      <c:pt idx="10">
                        <c:v>105.51219139335447</c:v>
                      </c:pt>
                      <c:pt idx="11">
                        <c:v>108.46413920901965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0-461D-4890-8DC7-0F828F857561}"/>
                  </c:ext>
                </c:extLst>
              </c15:ser>
            </c15:filteredLineSeries>
          </c:ext>
        </c:extLst>
      </c:lineChart>
      <c:catAx>
        <c:axId val="20913009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rgbClr val="2F2F2F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209131272"/>
        <c:crosses val="autoZero"/>
        <c:auto val="1"/>
        <c:lblAlgn val="ctr"/>
        <c:lblOffset val="100"/>
        <c:noMultiLvlLbl val="0"/>
      </c:catAx>
      <c:valAx>
        <c:axId val="209131272"/>
        <c:scaling>
          <c:orientation val="minMax"/>
          <c:max val="170"/>
          <c:min val="9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190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209130096"/>
        <c:crosses val="autoZero"/>
        <c:crossBetween val="between"/>
        <c:majorUnit val="10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18070559292978514"/>
          <c:y val="0.88067886784422522"/>
          <c:w val="0.7095473322805359"/>
          <c:h val="0.119320956319680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1" i="0" u="none" strike="noStrike" kern="120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50"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2566</c:v>
                </c:pt>
              </c:strCache>
            </c:strRef>
          </c:tx>
          <c:spPr>
            <a:ln w="28575" cap="rnd">
              <a:solidFill>
                <a:srgbClr val="FE912A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E912A"/>
              </a:solidFill>
              <a:ln w="9525">
                <a:noFill/>
              </a:ln>
              <a:effectLst/>
            </c:spPr>
          </c:marker>
          <c:dLbls>
            <c:dLbl>
              <c:idx val="11"/>
              <c:layout>
                <c:manualLayout>
                  <c:x val="-1.9345388607729139E-2"/>
                  <c:y val="4.5010402010228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F53-463C-946C-7997FC592F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0.0</c:formatCode>
                <c:ptCount val="12"/>
                <c:pt idx="0">
                  <c:v>110.51292620227657</c:v>
                </c:pt>
                <c:pt idx="1">
                  <c:v>112.14827790646636</c:v>
                </c:pt>
                <c:pt idx="2">
                  <c:v>114.05600978768972</c:v>
                </c:pt>
                <c:pt idx="3">
                  <c:v>116.01536474308985</c:v>
                </c:pt>
                <c:pt idx="4">
                  <c:v>117.38608477258801</c:v>
                </c:pt>
                <c:pt idx="5">
                  <c:v>118.6262826023717</c:v>
                </c:pt>
                <c:pt idx="6">
                  <c:v>117.87831607030833</c:v>
                </c:pt>
                <c:pt idx="7">
                  <c:v>114.54622972399062</c:v>
                </c:pt>
                <c:pt idx="8">
                  <c:v>113.43166900912738</c:v>
                </c:pt>
                <c:pt idx="9">
                  <c:v>111.99637131372081</c:v>
                </c:pt>
                <c:pt idx="10">
                  <c:v>111.55192873824849</c:v>
                </c:pt>
                <c:pt idx="11">
                  <c:v>111.15278206903891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336-44C2-BEB3-667E70DB3E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2567</c:v>
                </c:pt>
              </c:strCache>
            </c:strRef>
          </c:tx>
          <c:spPr>
            <a:ln w="28575" cap="rnd">
              <a:solidFill>
                <a:srgbClr val="065381"/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rgbClr val="065381"/>
              </a:solidFill>
              <a:ln w="9525"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53-463C-946C-7997FC592F2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53-463C-946C-7997FC592F2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53-463C-946C-7997FC592F2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53-463C-946C-7997FC592F2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53-463C-946C-7997FC592F2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2382998480396873"/>
                      <c:h val="0.124003657538179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F53-463C-946C-7997FC592F2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F53-463C-946C-7997FC592F2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66-463F-9E7B-6A55448A4F8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66-463F-9E7B-6A55448A4F8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1F-4040-9867-BE7BE1D485A0}"/>
                </c:ext>
              </c:extLst>
            </c:dLbl>
            <c:dLbl>
              <c:idx val="10"/>
              <c:layout>
                <c:manualLayout>
                  <c:x val="-9.3167391534823674E-2"/>
                  <c:y val="-8.80325492544930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6F-49EA-945B-8BA8F0C625AA}"/>
                </c:ext>
              </c:extLst>
            </c:dLbl>
            <c:dLbl>
              <c:idx val="11"/>
              <c:layout>
                <c:manualLayout>
                  <c:x val="-1.5393750251337868E-2"/>
                  <c:y val="-8.80325492544930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C2-4838-B5C9-A9BC414BC1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6538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Sheet1!$C$2:$C$13</c:f>
              <c:numCache>
                <c:formatCode>0.0</c:formatCode>
                <c:ptCount val="12"/>
                <c:pt idx="0">
                  <c:v>108.86367604404812</c:v>
                </c:pt>
                <c:pt idx="1">
                  <c:v>112.53887045054051</c:v>
                </c:pt>
                <c:pt idx="2">
                  <c:v>114.91342203776082</c:v>
                </c:pt>
                <c:pt idx="3">
                  <c:v>116.57360888672882</c:v>
                </c:pt>
                <c:pt idx="4">
                  <c:v>116.6745930916185</c:v>
                </c:pt>
                <c:pt idx="5">
                  <c:v>118.0812185633477</c:v>
                </c:pt>
                <c:pt idx="6">
                  <c:v>120.00373017702002</c:v>
                </c:pt>
                <c:pt idx="7">
                  <c:v>122.020416150356</c:v>
                </c:pt>
                <c:pt idx="8">
                  <c:v>119.88997495298089</c:v>
                </c:pt>
                <c:pt idx="9">
                  <c:v>119.2326977423909</c:v>
                </c:pt>
                <c:pt idx="10">
                  <c:v>118.54694751412504</c:v>
                </c:pt>
                <c:pt idx="11">
                  <c:v>119.04340182586698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336-44C2-BEB3-667E70DB3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0519519"/>
        <c:axId val="833413935"/>
      </c:lineChart>
      <c:catAx>
        <c:axId val="1160519519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rgbClr val="2F2F2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833413935"/>
        <c:crosses val="autoZero"/>
        <c:auto val="1"/>
        <c:lblAlgn val="ctr"/>
        <c:lblOffset val="100"/>
        <c:noMultiLvlLbl val="0"/>
      </c:catAx>
      <c:valAx>
        <c:axId val="833413935"/>
        <c:scaling>
          <c:orientation val="minMax"/>
          <c:max val="160"/>
          <c:min val="80"/>
        </c:scaling>
        <c:delete val="0"/>
        <c:axPos val="l"/>
        <c:majorGridlines>
          <c:spPr>
            <a:ln w="6350" cap="flat" cmpd="sng" algn="ctr">
              <a:solidFill>
                <a:srgbClr val="BFBFBF"/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160519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081987889482081"/>
          <c:y val="0.7703530304050582"/>
          <c:w val="0.39836024221035843"/>
          <c:h val="0.147127899242856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1" i="0" u="none" strike="noStrike" kern="120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2566</c:v>
                </c:pt>
              </c:strCache>
            </c:strRef>
          </c:tx>
          <c:spPr>
            <a:ln w="28575" cap="rnd">
              <a:solidFill>
                <a:srgbClr val="FE912A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E912A"/>
              </a:solidFill>
              <a:ln w="9525">
                <a:noFill/>
              </a:ln>
              <a:effectLst/>
            </c:spPr>
          </c:marker>
          <c:dLbls>
            <c:dLbl>
              <c:idx val="11"/>
              <c:layout>
                <c:manualLayout>
                  <c:x val="-2.3214466329274965E-2"/>
                  <c:y val="5.251213567859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A65-4DB2-A19A-F54D43ACD1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0.0</c:formatCode>
                <c:ptCount val="12"/>
                <c:pt idx="0">
                  <c:v>144.74101798934225</c:v>
                </c:pt>
                <c:pt idx="1">
                  <c:v>138.66090509328433</c:v>
                </c:pt>
                <c:pt idx="2">
                  <c:v>135.28810446565109</c:v>
                </c:pt>
                <c:pt idx="3">
                  <c:v>129.2594521825061</c:v>
                </c:pt>
                <c:pt idx="4">
                  <c:v>121.71315850114374</c:v>
                </c:pt>
                <c:pt idx="5">
                  <c:v>119.87971732741291</c:v>
                </c:pt>
                <c:pt idx="6">
                  <c:v>119.11241658595642</c:v>
                </c:pt>
                <c:pt idx="7">
                  <c:v>114.34966640560717</c:v>
                </c:pt>
                <c:pt idx="8">
                  <c:v>111.96634864641469</c:v>
                </c:pt>
                <c:pt idx="9">
                  <c:v>114.57267286551735</c:v>
                </c:pt>
                <c:pt idx="10">
                  <c:v>116.45648433457833</c:v>
                </c:pt>
                <c:pt idx="11">
                  <c:v>118.69488841591547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DA28-4A45-ACAB-71D0AC8EB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2567</c:v>
                </c:pt>
              </c:strCache>
            </c:strRef>
          </c:tx>
          <c:spPr>
            <a:ln w="28575" cap="rnd">
              <a:solidFill>
                <a:srgbClr val="065381"/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rgbClr val="065381"/>
              </a:solidFill>
              <a:ln w="9525"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A28-4A45-ACAB-71D0AC8EB37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A28-4A45-ACAB-71D0AC8EB3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A28-4A45-ACAB-71D0AC8EB37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A28-4A45-ACAB-71D0AC8EB37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A28-4A45-ACAB-71D0AC8EB37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2382998480396873"/>
                      <c:h val="0.124003657538179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DA28-4A45-ACAB-71D0AC8EB37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A28-4A45-ACAB-71D0AC8EB37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FE-4226-BEF3-E07C9B240D8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FE-4226-BEF3-E07C9B240D8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D7-44CD-86E8-04F6FFF23E49}"/>
                </c:ext>
              </c:extLst>
            </c:dLbl>
            <c:dLbl>
              <c:idx val="10"/>
              <c:layout>
                <c:manualLayout>
                  <c:x val="-0.10864370242100697"/>
                  <c:y val="-6.95032670936157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20-4BCA-82EB-5E8E77A3B8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6538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Sheet1!$C$2:$C$13</c:f>
              <c:numCache>
                <c:formatCode>0.0</c:formatCode>
                <c:ptCount val="12"/>
                <c:pt idx="0">
                  <c:v>118.68774601311117</c:v>
                </c:pt>
                <c:pt idx="1">
                  <c:v>120.69648869787466</c:v>
                </c:pt>
                <c:pt idx="2">
                  <c:v>124.03920597593935</c:v>
                </c:pt>
                <c:pt idx="3">
                  <c:v>123.76597380079383</c:v>
                </c:pt>
                <c:pt idx="4">
                  <c:v>126.27744905082898</c:v>
                </c:pt>
                <c:pt idx="5">
                  <c:v>127.85826021327898</c:v>
                </c:pt>
                <c:pt idx="6">
                  <c:v>127.8691476410994</c:v>
                </c:pt>
                <c:pt idx="7">
                  <c:v>131.29584651955133</c:v>
                </c:pt>
                <c:pt idx="8">
                  <c:v>136.51915087405553</c:v>
                </c:pt>
                <c:pt idx="9">
                  <c:v>139.00518497647687</c:v>
                </c:pt>
                <c:pt idx="10">
                  <c:v>139.86208387077471</c:v>
                </c:pt>
                <c:pt idx="11">
                  <c:v>138.91127247613963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4-DA28-4A45-ACAB-71D0AC8EB3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0519519"/>
        <c:axId val="833413935"/>
      </c:lineChart>
      <c:catAx>
        <c:axId val="1160519519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rgbClr val="2F2F2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833413935"/>
        <c:crosses val="autoZero"/>
        <c:auto val="1"/>
        <c:lblAlgn val="ctr"/>
        <c:lblOffset val="100"/>
        <c:noMultiLvlLbl val="0"/>
      </c:catAx>
      <c:valAx>
        <c:axId val="833413935"/>
        <c:scaling>
          <c:orientation val="minMax"/>
          <c:max val="160"/>
          <c:min val="80"/>
        </c:scaling>
        <c:delete val="0"/>
        <c:axPos val="l"/>
        <c:majorGridlines>
          <c:spPr>
            <a:ln w="6350" cap="flat" cmpd="sng" algn="ctr">
              <a:solidFill>
                <a:srgbClr val="BFBFBF"/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160519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081987889482081"/>
          <c:y val="0.7703530304050582"/>
          <c:w val="0.39836024221035843"/>
          <c:h val="0.147127899242856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1" i="0" u="none" strike="noStrike" kern="120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7248787181228"/>
          <c:y val="7.4398900071450863E-2"/>
          <c:w val="0.82956042402654617"/>
          <c:h val="0.6104158460100030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2566</c:v>
                </c:pt>
              </c:strCache>
            </c:strRef>
          </c:tx>
          <c:spPr>
            <a:ln w="28575" cap="rnd">
              <a:solidFill>
                <a:srgbClr val="FE912A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E912A"/>
              </a:solidFill>
              <a:ln w="9525">
                <a:noFill/>
              </a:ln>
              <a:effectLst/>
            </c:spPr>
          </c:marker>
          <c:dLbls>
            <c:dLbl>
              <c:idx val="11"/>
              <c:layout>
                <c:manualLayout>
                  <c:x val="-2.7083544050820793E-2"/>
                  <c:y val="-5.7797826943293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1A-4C85-86E9-D417825ACD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0.0</c:formatCode>
                <c:ptCount val="12"/>
                <c:pt idx="0">
                  <c:v>140.41189698409724</c:v>
                </c:pt>
                <c:pt idx="1">
                  <c:v>135.86914677360059</c:v>
                </c:pt>
                <c:pt idx="2">
                  <c:v>131.7866585516208</c:v>
                </c:pt>
                <c:pt idx="3">
                  <c:v>130.03002452539272</c:v>
                </c:pt>
                <c:pt idx="4">
                  <c:v>118.68241972646851</c:v>
                </c:pt>
                <c:pt idx="5">
                  <c:v>115.78969709280045</c:v>
                </c:pt>
                <c:pt idx="6">
                  <c:v>129.80602565566767</c:v>
                </c:pt>
                <c:pt idx="7">
                  <c:v>125.82185036318569</c:v>
                </c:pt>
                <c:pt idx="8">
                  <c:v>120.86619351626094</c:v>
                </c:pt>
                <c:pt idx="9">
                  <c:v>120.00844948843765</c:v>
                </c:pt>
                <c:pt idx="10">
                  <c:v>124.12279167226745</c:v>
                </c:pt>
                <c:pt idx="11">
                  <c:v>122.3021873378223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EAA1-477D-9CE7-67848A6011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2567</c:v>
                </c:pt>
              </c:strCache>
            </c:strRef>
          </c:tx>
          <c:spPr>
            <a:ln w="28575" cap="rnd">
              <a:solidFill>
                <a:srgbClr val="065381"/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rgbClr val="065381"/>
              </a:solidFill>
              <a:ln w="9525"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AA1-477D-9CE7-67848A60115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AA1-477D-9CE7-67848A60115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AA1-477D-9CE7-67848A60115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AA1-477D-9CE7-67848A60115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AA1-477D-9CE7-67848A60115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2382998480396873"/>
                      <c:h val="0.124003657538179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EAA1-477D-9CE7-67848A60115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AA1-477D-9CE7-67848A60115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5D-413C-8669-191142BF827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75-4423-8F48-B935231E022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5D-413C-8669-191142BF827C}"/>
                </c:ext>
              </c:extLst>
            </c:dLbl>
            <c:dLbl>
              <c:idx val="10"/>
              <c:layout>
                <c:manualLayout>
                  <c:x val="-8.9298313813277699E-2"/>
                  <c:y val="-4.7049352669394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13-49B1-9733-43B687DE29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6538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Sheet1!$C$2:$C$13</c:f>
              <c:numCache>
                <c:formatCode>0.0</c:formatCode>
                <c:ptCount val="12"/>
                <c:pt idx="0">
                  <c:v>122.47143696337406</c:v>
                </c:pt>
                <c:pt idx="1">
                  <c:v>120.87166242237595</c:v>
                </c:pt>
                <c:pt idx="2">
                  <c:v>130.55874483183703</c:v>
                </c:pt>
                <c:pt idx="3">
                  <c:v>130.89848929509543</c:v>
                </c:pt>
                <c:pt idx="4">
                  <c:v>127.82154604905487</c:v>
                </c:pt>
                <c:pt idx="5">
                  <c:v>131.81119050217671</c:v>
                </c:pt>
                <c:pt idx="6">
                  <c:v>135.00056862524897</c:v>
                </c:pt>
                <c:pt idx="7">
                  <c:v>136.12427349341891</c:v>
                </c:pt>
                <c:pt idx="8">
                  <c:v>142.36174832020089</c:v>
                </c:pt>
                <c:pt idx="9">
                  <c:v>152.71668778748904</c:v>
                </c:pt>
                <c:pt idx="10">
                  <c:v>164.10377486244832</c:v>
                </c:pt>
                <c:pt idx="11">
                  <c:v>163.25189289120431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4-EAA1-477D-9CE7-67848A601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0519519"/>
        <c:axId val="833413935"/>
      </c:lineChart>
      <c:catAx>
        <c:axId val="1160519519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rgbClr val="2F2F2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833413935"/>
        <c:crosses val="autoZero"/>
        <c:auto val="1"/>
        <c:lblAlgn val="ctr"/>
        <c:lblOffset val="100"/>
        <c:noMultiLvlLbl val="0"/>
      </c:catAx>
      <c:valAx>
        <c:axId val="833413935"/>
        <c:scaling>
          <c:orientation val="minMax"/>
          <c:max val="170"/>
          <c:min val="100"/>
        </c:scaling>
        <c:delete val="0"/>
        <c:axPos val="l"/>
        <c:majorGridlines>
          <c:spPr>
            <a:ln w="6350" cap="flat" cmpd="sng" algn="ctr">
              <a:solidFill>
                <a:srgbClr val="BFBFBF"/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160519519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081987889482081"/>
          <c:y val="0.7703530304050582"/>
          <c:w val="0.39836024221035843"/>
          <c:h val="0.147127899242856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1" i="0" u="none" strike="noStrike" kern="120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7248787181228"/>
          <c:y val="7.4398900071450863E-2"/>
          <c:w val="0.82956042402654617"/>
          <c:h val="0.6104158460100030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2566</c:v>
                </c:pt>
              </c:strCache>
            </c:strRef>
          </c:tx>
          <c:spPr>
            <a:ln w="28575" cap="rnd">
              <a:solidFill>
                <a:srgbClr val="FE912A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E912A"/>
              </a:solidFill>
              <a:ln w="9525">
                <a:noFill/>
              </a:ln>
              <a:effectLst/>
            </c:spPr>
          </c:marker>
          <c:dLbls>
            <c:dLbl>
              <c:idx val="11"/>
              <c:layout>
                <c:manualLayout>
                  <c:x val="-1.5476310886183311E-2"/>
                  <c:y val="-7.0641788486248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25-41BA-B717-329ECA600B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0.0</c:formatCode>
                <c:ptCount val="12"/>
                <c:pt idx="0">
                  <c:v>147.49215298753472</c:v>
                </c:pt>
                <c:pt idx="1">
                  <c:v>146.71582798064685</c:v>
                </c:pt>
                <c:pt idx="2">
                  <c:v>138.55434406068113</c:v>
                </c:pt>
                <c:pt idx="3">
                  <c:v>136.140683440396</c:v>
                </c:pt>
                <c:pt idx="4">
                  <c:v>129.27120755716504</c:v>
                </c:pt>
                <c:pt idx="5">
                  <c:v>126.60244652014822</c:v>
                </c:pt>
                <c:pt idx="6">
                  <c:v>125.86001580206025</c:v>
                </c:pt>
                <c:pt idx="7">
                  <c:v>124.99307173273587</c:v>
                </c:pt>
                <c:pt idx="8">
                  <c:v>126.29259069889878</c:v>
                </c:pt>
                <c:pt idx="9">
                  <c:v>124.77051165018291</c:v>
                </c:pt>
                <c:pt idx="10">
                  <c:v>121.04259956488769</c:v>
                </c:pt>
                <c:pt idx="11">
                  <c:v>122.80125390791844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B5E4-427B-9640-8561BAEE8D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2567</c:v>
                </c:pt>
              </c:strCache>
            </c:strRef>
          </c:tx>
          <c:spPr>
            <a:ln w="28575" cap="rnd">
              <a:solidFill>
                <a:srgbClr val="065381"/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rgbClr val="065381"/>
              </a:solidFill>
              <a:ln w="9525"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5E4-427B-9640-8561BAEE8DE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5E4-427B-9640-8561BAEE8DE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5E4-427B-9640-8561BAEE8DE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5E4-427B-9640-8561BAEE8DE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5E4-427B-9640-8561BAEE8DE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2382998480396873"/>
                      <c:h val="0.124003657538179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B5E4-427B-9640-8561BAEE8DE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5E4-427B-9640-8561BAEE8DE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7A-403A-A1C6-CDB5598F3DE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7A-403A-A1C6-CDB5598F3DE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3216769496800546"/>
                      <c:h val="0.10615534215251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120-40B0-A091-42197ED91C2E}"/>
                </c:ext>
              </c:extLst>
            </c:dLbl>
            <c:dLbl>
              <c:idx val="10"/>
              <c:layout>
                <c:manualLayout>
                  <c:x val="-8.5429236091731878E-2"/>
                  <c:y val="3.04083317868327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65381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21507319563885"/>
                      <c:h val="0.118999303695470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C3D-4EC6-B91E-144975588A5E}"/>
                </c:ext>
              </c:extLst>
            </c:dLbl>
            <c:dLbl>
              <c:idx val="11"/>
              <c:layout>
                <c:manualLayout>
                  <c:x val="-1.1040885488704121E-2"/>
                  <c:y val="5.60962548727411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25-41BA-B717-329ECA600B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6538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Sheet1!$C$2:$C$13</c:f>
              <c:numCache>
                <c:formatCode>0.0</c:formatCode>
                <c:ptCount val="12"/>
                <c:pt idx="0">
                  <c:v>119.89747824849087</c:v>
                </c:pt>
                <c:pt idx="1">
                  <c:v>113.84436127699854</c:v>
                </c:pt>
                <c:pt idx="2">
                  <c:v>110.89314609378091</c:v>
                </c:pt>
                <c:pt idx="3">
                  <c:v>111.61605795454115</c:v>
                </c:pt>
                <c:pt idx="4">
                  <c:v>118.67478079922535</c:v>
                </c:pt>
                <c:pt idx="5">
                  <c:v>115.16507087751788</c:v>
                </c:pt>
                <c:pt idx="6">
                  <c:v>110.68277088198548</c:v>
                </c:pt>
                <c:pt idx="7">
                  <c:v>110.15323408492542</c:v>
                </c:pt>
                <c:pt idx="8">
                  <c:v>113.55441378100556</c:v>
                </c:pt>
                <c:pt idx="9">
                  <c:v>114.44694599170506</c:v>
                </c:pt>
                <c:pt idx="10">
                  <c:v>111.41344374575408</c:v>
                </c:pt>
                <c:pt idx="11">
                  <c:v>111.32642448766195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4-B5E4-427B-9640-8561BAEE8D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0519519"/>
        <c:axId val="833413935"/>
      </c:lineChart>
      <c:catAx>
        <c:axId val="1160519519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rgbClr val="2F2F2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833413935"/>
        <c:crosses val="autoZero"/>
        <c:auto val="1"/>
        <c:lblAlgn val="ctr"/>
        <c:lblOffset val="100"/>
        <c:noMultiLvlLbl val="0"/>
      </c:catAx>
      <c:valAx>
        <c:axId val="833413935"/>
        <c:scaling>
          <c:orientation val="minMax"/>
          <c:max val="170"/>
          <c:min val="100"/>
        </c:scaling>
        <c:delete val="0"/>
        <c:axPos val="l"/>
        <c:majorGridlines>
          <c:spPr>
            <a:ln w="6350" cap="flat" cmpd="sng" algn="ctr">
              <a:solidFill>
                <a:srgbClr val="BFBFBF"/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160519519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081987889482081"/>
          <c:y val="0.7703530304050582"/>
          <c:w val="0.39836024221035843"/>
          <c:h val="0.147127899242856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1" i="0" u="none" strike="noStrike" kern="120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7248787181228"/>
          <c:y val="7.4398900071450863E-2"/>
          <c:w val="0.82569134630500041"/>
          <c:h val="0.6104158460100030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2566</c:v>
                </c:pt>
              </c:strCache>
            </c:strRef>
          </c:tx>
          <c:spPr>
            <a:ln w="28575" cap="rnd">
              <a:solidFill>
                <a:srgbClr val="FE912A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E912A"/>
              </a:solidFill>
              <a:ln w="9525">
                <a:noFill/>
              </a:ln>
              <a:effectLst/>
            </c:spPr>
          </c:marker>
          <c:dLbls>
            <c:dLbl>
              <c:idx val="11"/>
              <c:layout>
                <c:manualLayout>
                  <c:x val="-1.1345258858011851E-2"/>
                  <c:y val="-4.4953865400339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C9-483D-B8E2-55B3F271A2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0.0</c:formatCode>
                <c:ptCount val="12"/>
                <c:pt idx="0">
                  <c:v>116.78734091056793</c:v>
                </c:pt>
                <c:pt idx="1">
                  <c:v>125.1702142376989</c:v>
                </c:pt>
                <c:pt idx="2">
                  <c:v>126.99503806101731</c:v>
                </c:pt>
                <c:pt idx="3">
                  <c:v>149.39882971513404</c:v>
                </c:pt>
                <c:pt idx="4">
                  <c:v>157.21242984539512</c:v>
                </c:pt>
                <c:pt idx="5">
                  <c:v>152.15748537731301</c:v>
                </c:pt>
                <c:pt idx="6">
                  <c:v>146.3274949677855</c:v>
                </c:pt>
                <c:pt idx="7">
                  <c:v>148.19495977131766</c:v>
                </c:pt>
                <c:pt idx="8">
                  <c:v>162.71249661963398</c:v>
                </c:pt>
                <c:pt idx="9">
                  <c:v>159.18152340558296</c:v>
                </c:pt>
                <c:pt idx="10">
                  <c:v>161.39253417459381</c:v>
                </c:pt>
                <c:pt idx="11">
                  <c:v>134.23338929708336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5FC3-4572-983F-A973B9121A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2567</c:v>
                </c:pt>
              </c:strCache>
            </c:strRef>
          </c:tx>
          <c:spPr>
            <a:ln w="28575" cap="rnd">
              <a:solidFill>
                <a:srgbClr val="065381"/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rgbClr val="065381"/>
              </a:solidFill>
              <a:ln w="9525"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FC3-4572-983F-A973B9121A3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FC3-4572-983F-A973B9121A3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FC3-4572-983F-A973B9121A3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FC3-4572-983F-A973B9121A3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FC3-4572-983F-A973B9121A3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2382998480396873"/>
                      <c:h val="0.124003657538179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5FC3-4572-983F-A973B9121A3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FC3-4572-983F-A973B9121A3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88-4348-8FFA-E74F607B651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C3-4673-97F2-A20ECE8A8DC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88-4348-8FFA-E74F607B651B}"/>
                </c:ext>
              </c:extLst>
            </c:dLbl>
            <c:dLbl>
              <c:idx val="10"/>
              <c:layout>
                <c:manualLayout>
                  <c:x val="-6.0810587478943669E-2"/>
                  <c:y val="4.9674274101263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50-47E2-BAA4-735591EC5AC6}"/>
                </c:ext>
              </c:extLst>
            </c:dLbl>
            <c:dLbl>
              <c:idx val="11"/>
              <c:layout>
                <c:manualLayout>
                  <c:x val="-3.541120310068023E-2"/>
                  <c:y val="5.6096254872741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C9-483D-B8E2-55B3F271A2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6538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Sheet1!$C$2:$C$13</c:f>
              <c:numCache>
                <c:formatCode>0.0</c:formatCode>
                <c:ptCount val="12"/>
                <c:pt idx="0">
                  <c:v>136.39911091420996</c:v>
                </c:pt>
                <c:pt idx="1">
                  <c:v>140.76956095422679</c:v>
                </c:pt>
                <c:pt idx="2">
                  <c:v>133.35770526095988</c:v>
                </c:pt>
                <c:pt idx="3">
                  <c:v>126.61552891087678</c:v>
                </c:pt>
                <c:pt idx="4">
                  <c:v>117.10480701516961</c:v>
                </c:pt>
                <c:pt idx="5">
                  <c:v>119.36223213238495</c:v>
                </c:pt>
                <c:pt idx="6">
                  <c:v>119.5364541060798</c:v>
                </c:pt>
                <c:pt idx="7">
                  <c:v>113.86424161326055</c:v>
                </c:pt>
                <c:pt idx="8">
                  <c:v>126.25586794427102</c:v>
                </c:pt>
                <c:pt idx="9">
                  <c:v>129.56464400508847</c:v>
                </c:pt>
                <c:pt idx="10">
                  <c:v>126.4385783943456</c:v>
                </c:pt>
                <c:pt idx="11">
                  <c:v>120.00959014681507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4-5FC3-4572-983F-A973B9121A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0519519"/>
        <c:axId val="833413935"/>
      </c:lineChart>
      <c:catAx>
        <c:axId val="1160519519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rgbClr val="2F2F2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833413935"/>
        <c:crosses val="autoZero"/>
        <c:auto val="1"/>
        <c:lblAlgn val="ctr"/>
        <c:lblOffset val="100"/>
        <c:noMultiLvlLbl val="0"/>
      </c:catAx>
      <c:valAx>
        <c:axId val="833413935"/>
        <c:scaling>
          <c:orientation val="minMax"/>
          <c:max val="170"/>
          <c:min val="100"/>
        </c:scaling>
        <c:delete val="0"/>
        <c:axPos val="l"/>
        <c:majorGridlines>
          <c:spPr>
            <a:ln w="6350" cap="flat" cmpd="sng" algn="ctr">
              <a:solidFill>
                <a:srgbClr val="BFBFBF"/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160519519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081987889482081"/>
          <c:y val="0.7703530304050582"/>
          <c:w val="0.39836024221035843"/>
          <c:h val="0.147127899242856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1" i="0" u="none" strike="noStrike" kern="120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46189" cy="497923"/>
          </a:xfrm>
          <a:prstGeom prst="rect">
            <a:avLst/>
          </a:prstGeom>
        </p:spPr>
        <p:txBody>
          <a:bodyPr vert="horz" lIns="91499" tIns="45745" rIns="91499" bIns="457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49906" y="0"/>
            <a:ext cx="2946189" cy="497923"/>
          </a:xfrm>
          <a:prstGeom prst="rect">
            <a:avLst/>
          </a:prstGeom>
        </p:spPr>
        <p:txBody>
          <a:bodyPr vert="horz" lIns="91499" tIns="45745" rIns="91499" bIns="45745" rtlCol="0"/>
          <a:lstStyle>
            <a:lvl1pPr algn="r">
              <a:defRPr sz="1200"/>
            </a:lvl1pPr>
          </a:lstStyle>
          <a:p>
            <a:fld id="{02E94F54-8837-4AD2-88BC-73DD86BEFDE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99" tIns="45745" rIns="91499" bIns="45745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9" y="4777203"/>
            <a:ext cx="5438140" cy="3908613"/>
          </a:xfrm>
          <a:prstGeom prst="rect">
            <a:avLst/>
          </a:prstGeom>
        </p:spPr>
        <p:txBody>
          <a:bodyPr vert="horz" lIns="91499" tIns="45745" rIns="91499" bIns="45745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8" y="9428716"/>
            <a:ext cx="2946189" cy="497922"/>
          </a:xfrm>
          <a:prstGeom prst="rect">
            <a:avLst/>
          </a:prstGeom>
        </p:spPr>
        <p:txBody>
          <a:bodyPr vert="horz" lIns="91499" tIns="45745" rIns="91499" bIns="457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49906" y="9428716"/>
            <a:ext cx="2946189" cy="497922"/>
          </a:xfrm>
          <a:prstGeom prst="rect">
            <a:avLst/>
          </a:prstGeom>
        </p:spPr>
        <p:txBody>
          <a:bodyPr vert="horz" lIns="91499" tIns="45745" rIns="91499" bIns="45745" rtlCol="0" anchor="b"/>
          <a:lstStyle>
            <a:lvl1pPr algn="r">
              <a:defRPr sz="1200"/>
            </a:lvl1pPr>
          </a:lstStyle>
          <a:p>
            <a:fld id="{DA9D4F55-BE73-4C51-9107-A1F7CE5D1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1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D4F55-BE73-4C51-9107-A1F7CE5D12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1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 b="1" dirty="0">
              <a:solidFill>
                <a:srgbClr val="4D908E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D4F55-BE73-4C51-9107-A1F7CE5D12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1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D4F55-BE73-4C51-9107-A1F7CE5D12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34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F49E1-61E8-599B-24D2-4A238AFDD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9439A466-C476-DEA7-92E0-B1CB25AF5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42DE4795-BC92-B21F-CD08-A99426D4C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00C89FA-8AB5-3896-6140-7FA117BA5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D4F55-BE73-4C51-9107-A1F7CE5D12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2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FDE4-64C1-40EC-BCAA-E85A0D4C777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B6ABB-DEC1-4301-8663-44D7AA9D7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86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FDE4-64C1-40EC-BCAA-E85A0D4C777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B6ABB-DEC1-4301-8663-44D7AA9D7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1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FDE4-64C1-40EC-BCAA-E85A0D4C777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B6ABB-DEC1-4301-8663-44D7AA9D7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FDE4-64C1-40EC-BCAA-E85A0D4C777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B6ABB-DEC1-4301-8663-44D7AA9D7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7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FDE4-64C1-40EC-BCAA-E85A0D4C777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B6ABB-DEC1-4301-8663-44D7AA9D7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2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FDE4-64C1-40EC-BCAA-E85A0D4C777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B6ABB-DEC1-4301-8663-44D7AA9D7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9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FDE4-64C1-40EC-BCAA-E85A0D4C777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B6ABB-DEC1-4301-8663-44D7AA9D7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7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FDE4-64C1-40EC-BCAA-E85A0D4C777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B6ABB-DEC1-4301-8663-44D7AA9D7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FDE4-64C1-40EC-BCAA-E85A0D4C777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B6ABB-DEC1-4301-8663-44D7AA9D7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3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FDE4-64C1-40EC-BCAA-E85A0D4C777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B6ABB-DEC1-4301-8663-44D7AA9D7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63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FDE4-64C1-40EC-BCAA-E85A0D4C777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B6ABB-DEC1-4301-8663-44D7AA9D7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0FDE4-64C1-40EC-BCAA-E85A0D4C7773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B6ABB-DEC1-4301-8663-44D7AA9D7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4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D356416B-4F27-3BE7-3995-953AB069F44F}"/>
              </a:ext>
            </a:extLst>
          </p:cNvPr>
          <p:cNvSpPr/>
          <p:nvPr/>
        </p:nvSpPr>
        <p:spPr>
          <a:xfrm>
            <a:off x="0" y="3771456"/>
            <a:ext cx="7159643" cy="357168"/>
          </a:xfrm>
          <a:prstGeom prst="rect">
            <a:avLst/>
          </a:prstGeom>
          <a:gradFill>
            <a:gsLst>
              <a:gs pos="100000">
                <a:srgbClr val="64D0DA">
                  <a:alpha val="8000"/>
                </a:srgbClr>
              </a:gs>
              <a:gs pos="33000">
                <a:srgbClr val="64D0DA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33" name="วงรี 1032">
            <a:extLst>
              <a:ext uri="{FF2B5EF4-FFF2-40B4-BE49-F238E27FC236}">
                <a16:creationId xmlns:a16="http://schemas.microsoft.com/office/drawing/2014/main" id="{D9521AFD-9D0B-C358-51B0-8E6765675A7A}"/>
              </a:ext>
            </a:extLst>
          </p:cNvPr>
          <p:cNvSpPr/>
          <p:nvPr/>
        </p:nvSpPr>
        <p:spPr>
          <a:xfrm>
            <a:off x="-1066325" y="-1887560"/>
            <a:ext cx="3355212" cy="3355212"/>
          </a:xfrm>
          <a:prstGeom prst="ellipse">
            <a:avLst/>
          </a:prstGeom>
          <a:solidFill>
            <a:srgbClr val="64D0D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35" name="วงรี 1034">
            <a:extLst>
              <a:ext uri="{FF2B5EF4-FFF2-40B4-BE49-F238E27FC236}">
                <a16:creationId xmlns:a16="http://schemas.microsoft.com/office/drawing/2014/main" id="{4FCCD328-51A9-DA31-F70D-9686604486A9}"/>
              </a:ext>
            </a:extLst>
          </p:cNvPr>
          <p:cNvSpPr/>
          <p:nvPr/>
        </p:nvSpPr>
        <p:spPr>
          <a:xfrm>
            <a:off x="5537574" y="-425095"/>
            <a:ext cx="727826" cy="727826"/>
          </a:xfrm>
          <a:prstGeom prst="ellipse">
            <a:avLst/>
          </a:prstGeom>
          <a:solidFill>
            <a:srgbClr val="065381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0FFE75E1-0ECE-8280-ED0C-2E5AB568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7" t="17617" r="4153" b="2656"/>
          <a:stretch>
            <a:fillRect/>
          </a:stretch>
        </p:blipFill>
        <p:spPr bwMode="auto">
          <a:xfrm>
            <a:off x="5856961" y="-245478"/>
            <a:ext cx="1183997" cy="1183997"/>
          </a:xfrm>
          <a:custGeom>
            <a:avLst/>
            <a:gdLst>
              <a:gd name="connsiteX0" fmla="*/ 1822541 w 3645082"/>
              <a:gd name="connsiteY0" fmla="*/ 0 h 3645082"/>
              <a:gd name="connsiteX1" fmla="*/ 3645082 w 3645082"/>
              <a:gd name="connsiteY1" fmla="*/ 1822541 h 3645082"/>
              <a:gd name="connsiteX2" fmla="*/ 1822541 w 3645082"/>
              <a:gd name="connsiteY2" fmla="*/ 3645082 h 3645082"/>
              <a:gd name="connsiteX3" fmla="*/ 0 w 3645082"/>
              <a:gd name="connsiteY3" fmla="*/ 1822541 h 3645082"/>
              <a:gd name="connsiteX4" fmla="*/ 1822541 w 3645082"/>
              <a:gd name="connsiteY4" fmla="*/ 0 h 364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082" h="3645082">
                <a:moveTo>
                  <a:pt x="1822541" y="0"/>
                </a:moveTo>
                <a:cubicBezTo>
                  <a:pt x="2829103" y="0"/>
                  <a:pt x="3645082" y="815979"/>
                  <a:pt x="3645082" y="1822541"/>
                </a:cubicBezTo>
                <a:cubicBezTo>
                  <a:pt x="3645082" y="2829103"/>
                  <a:pt x="2829103" y="3645082"/>
                  <a:pt x="1822541" y="3645082"/>
                </a:cubicBezTo>
                <a:cubicBezTo>
                  <a:pt x="815979" y="3645082"/>
                  <a:pt x="0" y="2829103"/>
                  <a:pt x="0" y="1822541"/>
                </a:cubicBezTo>
                <a:cubicBezTo>
                  <a:pt x="0" y="815979"/>
                  <a:pt x="815979" y="0"/>
                  <a:pt x="182254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บล็อกส่วนโค้ง 43">
            <a:extLst>
              <a:ext uri="{FF2B5EF4-FFF2-40B4-BE49-F238E27FC236}">
                <a16:creationId xmlns:a16="http://schemas.microsoft.com/office/drawing/2014/main" id="{BE4AF5D2-F5CF-1289-DFBA-0A22301253A2}"/>
              </a:ext>
            </a:extLst>
          </p:cNvPr>
          <p:cNvSpPr/>
          <p:nvPr/>
        </p:nvSpPr>
        <p:spPr>
          <a:xfrm rot="13974207">
            <a:off x="6003548" y="-116459"/>
            <a:ext cx="963100" cy="963100"/>
          </a:xfrm>
          <a:prstGeom prst="blockArc">
            <a:avLst>
              <a:gd name="adj1" fmla="val 6529209"/>
              <a:gd name="adj2" fmla="val 21567880"/>
              <a:gd name="adj3" fmla="val 8849"/>
            </a:avLst>
          </a:prstGeom>
          <a:solidFill>
            <a:srgbClr val="64D0DA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54" name="กลุ่ม 53">
            <a:extLst>
              <a:ext uri="{FF2B5EF4-FFF2-40B4-BE49-F238E27FC236}">
                <a16:creationId xmlns:a16="http://schemas.microsoft.com/office/drawing/2014/main" id="{5B2DDC64-1EA3-360A-6A71-B7E4E62E6337}"/>
              </a:ext>
            </a:extLst>
          </p:cNvPr>
          <p:cNvGrpSpPr/>
          <p:nvPr/>
        </p:nvGrpSpPr>
        <p:grpSpPr>
          <a:xfrm>
            <a:off x="45284" y="85156"/>
            <a:ext cx="5752010" cy="1314784"/>
            <a:chOff x="45284" y="-3744"/>
            <a:chExt cx="5752010" cy="1314784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F6D257D4-CBA6-435D-9C60-7FB4E9346B04}"/>
                </a:ext>
              </a:extLst>
            </p:cNvPr>
            <p:cNvSpPr>
              <a:spLocks/>
            </p:cNvSpPr>
            <p:nvPr/>
          </p:nvSpPr>
          <p:spPr>
            <a:xfrm>
              <a:off x="445394" y="114540"/>
              <a:ext cx="5351900" cy="75251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b">
              <a:spAutoFit/>
            </a:bodyPr>
            <a:lstStyle/>
            <a:p>
              <a:pPr>
                <a:lnSpc>
                  <a:spcPct val="80000"/>
                </a:lnSpc>
                <a:spcAft>
                  <a:spcPts val="600"/>
                </a:spcAft>
              </a:pPr>
              <a:r>
                <a:rPr lang="th-TH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ดัชนีราคาอาหารของ </a:t>
              </a:r>
              <a:r>
                <a:rPr lang="en-US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FAO</a:t>
              </a:r>
              <a:r>
                <a:rPr lang="th-TH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 </a:t>
              </a:r>
              <a:br>
                <a:rPr lang="th-TH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</a:br>
              <a:r>
                <a:rPr lang="th-TH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(</a:t>
              </a:r>
              <a:r>
                <a:rPr lang="en-US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FAO</a:t>
              </a:r>
              <a:r>
                <a:rPr lang="th-TH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 </a:t>
              </a:r>
              <a:r>
                <a:rPr lang="en-US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Food</a:t>
              </a:r>
              <a:r>
                <a:rPr lang="th-TH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 </a:t>
              </a:r>
              <a:r>
                <a:rPr lang="en-US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Price</a:t>
              </a:r>
              <a:r>
                <a:rPr lang="th-TH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 </a:t>
              </a:r>
              <a:r>
                <a:rPr lang="en-US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Index</a:t>
              </a:r>
              <a:r>
                <a:rPr lang="th-TH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: </a:t>
              </a:r>
              <a:r>
                <a:rPr lang="en-US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FFPI</a:t>
              </a:r>
              <a:r>
                <a:rPr lang="th-TH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Kanit SemiBold" pitchFamily="2" charset="-34"/>
                  <a:ea typeface="Times New Roman" panose="02020603050405020304" pitchFamily="18" charset="0"/>
                  <a:cs typeface="Kanit SemiBold" pitchFamily="2" charset="-34"/>
                </a:rPr>
                <a:t>)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D12E837-F4D4-41DD-98EC-D5C87F57B10A}"/>
                </a:ext>
              </a:extLst>
            </p:cNvPr>
            <p:cNvSpPr>
              <a:spLocks/>
            </p:cNvSpPr>
            <p:nvPr/>
          </p:nvSpPr>
          <p:spPr>
            <a:xfrm>
              <a:off x="461455" y="835681"/>
              <a:ext cx="3772397" cy="432426"/>
            </a:xfrm>
            <a:prstGeom prst="rect">
              <a:avLst/>
            </a:prstGeom>
            <a:noFill/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b">
              <a:spAutoFit/>
            </a:bodyPr>
            <a:lstStyle/>
            <a:p>
              <a:pPr>
                <a:lnSpc>
                  <a:spcPct val="80000"/>
                </a:lnSpc>
                <a:spcAft>
                  <a:spcPts val="600"/>
                </a:spcAft>
              </a:pPr>
              <a:r>
                <a:rPr lang="th-TH" sz="2600" dirty="0">
                  <a:solidFill>
                    <a:srgbClr val="065381"/>
                  </a:solidFill>
                  <a:latin typeface="Kanit SemiBold" pitchFamily="2" charset="-34"/>
                  <a:cs typeface="Kanit SemiBold" pitchFamily="2" charset="-34"/>
                </a:rPr>
                <a:t>เดือนธันวาคม 2567</a:t>
              </a:r>
              <a:endParaRPr lang="en-US" sz="2600" dirty="0">
                <a:solidFill>
                  <a:srgbClr val="065381"/>
                </a:solidFill>
                <a:latin typeface="Kanit SemiBold" pitchFamily="2" charset="-34"/>
                <a:cs typeface="Kanit SemiBold" pitchFamily="2" charset="-34"/>
              </a:endParaRP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9E8BAEF4-0217-5498-E086-F8F83A065D9C}"/>
                </a:ext>
              </a:extLst>
            </p:cNvPr>
            <p:cNvSpPr txBox="1"/>
            <p:nvPr/>
          </p:nvSpPr>
          <p:spPr>
            <a:xfrm rot="16200000" flipH="1">
              <a:off x="-412053" y="453593"/>
              <a:ext cx="1314784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Kanit Medium" pitchFamily="2" charset="-34"/>
                  <a:ea typeface="Times New Roman" panose="02020603050405020304" pitchFamily="18" charset="0"/>
                  <a:cs typeface="Kanit Medium" pitchFamily="2" charset="-34"/>
                </a:rPr>
                <a:t>DEC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Kanit Medium" pitchFamily="2" charset="-34"/>
                  <a:ea typeface="Times New Roman" panose="02020603050405020304" pitchFamily="18" charset="0"/>
                  <a:cs typeface="Kanit Medium" pitchFamily="2" charset="-34"/>
                </a:rPr>
                <a:t> 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4B2E4"/>
                  </a:solidFill>
                  <a:effectLst/>
                  <a:uLnTx/>
                  <a:uFillTx/>
                  <a:latin typeface="Kanit Medium" pitchFamily="2" charset="-34"/>
                  <a:ea typeface="Times New Roman" panose="02020603050405020304" pitchFamily="18" charset="0"/>
                  <a:cs typeface="Kanit Medium" pitchFamily="2" charset="-34"/>
                </a:rPr>
                <a:t>2024</a:t>
              </a:r>
            </a:p>
          </p:txBody>
        </p: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E80C08B-FDB7-B4AC-F4CB-634E99549D77}"/>
                </a:ext>
              </a:extLst>
            </p:cNvPr>
            <p:cNvCxnSpPr>
              <a:cxnSpLocks/>
            </p:cNvCxnSpPr>
            <p:nvPr/>
          </p:nvCxnSpPr>
          <p:spPr>
            <a:xfrm>
              <a:off x="403882" y="70644"/>
              <a:ext cx="0" cy="1164431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บล็อกส่วนโค้ง 36">
            <a:extLst>
              <a:ext uri="{FF2B5EF4-FFF2-40B4-BE49-F238E27FC236}">
                <a16:creationId xmlns:a16="http://schemas.microsoft.com/office/drawing/2014/main" id="{D54934AD-B7AA-F5F6-DFE3-47A6AF60C09F}"/>
              </a:ext>
            </a:extLst>
          </p:cNvPr>
          <p:cNvSpPr/>
          <p:nvPr/>
        </p:nvSpPr>
        <p:spPr>
          <a:xfrm rot="16200000">
            <a:off x="5912438" y="-229656"/>
            <a:ext cx="1164285" cy="1164285"/>
          </a:xfrm>
          <a:prstGeom prst="blockArc">
            <a:avLst>
              <a:gd name="adj1" fmla="val 8885100"/>
              <a:gd name="adj2" fmla="val 21567880"/>
              <a:gd name="adj3" fmla="val 8849"/>
            </a:avLst>
          </a:prstGeom>
          <a:solidFill>
            <a:srgbClr val="34B2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6" name="บล็อกส่วนโค้ง 25">
            <a:extLst>
              <a:ext uri="{FF2B5EF4-FFF2-40B4-BE49-F238E27FC236}">
                <a16:creationId xmlns:a16="http://schemas.microsoft.com/office/drawing/2014/main" id="{98E9FE5D-EBCE-DB2B-E4A1-6991023652E4}"/>
              </a:ext>
            </a:extLst>
          </p:cNvPr>
          <p:cNvSpPr/>
          <p:nvPr/>
        </p:nvSpPr>
        <p:spPr>
          <a:xfrm rot="16200000">
            <a:off x="5832455" y="-321120"/>
            <a:ext cx="1327188" cy="1327188"/>
          </a:xfrm>
          <a:prstGeom prst="blockArc">
            <a:avLst>
              <a:gd name="adj1" fmla="val 10800000"/>
              <a:gd name="adj2" fmla="val 21567880"/>
              <a:gd name="adj3" fmla="val 8849"/>
            </a:avLst>
          </a:prstGeom>
          <a:solidFill>
            <a:srgbClr val="0653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63" name="กลุ่ม 62">
            <a:extLst>
              <a:ext uri="{FF2B5EF4-FFF2-40B4-BE49-F238E27FC236}">
                <a16:creationId xmlns:a16="http://schemas.microsoft.com/office/drawing/2014/main" id="{A0803589-4E40-EC9B-9BF5-71B788C146CA}"/>
              </a:ext>
            </a:extLst>
          </p:cNvPr>
          <p:cNvGrpSpPr/>
          <p:nvPr/>
        </p:nvGrpSpPr>
        <p:grpSpPr>
          <a:xfrm>
            <a:off x="45283" y="1286226"/>
            <a:ext cx="6760020" cy="2397467"/>
            <a:chOff x="53236" y="1266270"/>
            <a:chExt cx="6752067" cy="2397467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2AD2244D-2507-4624-8E0C-FCF7E4881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6953" y="1266270"/>
              <a:ext cx="346835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en-US" sz="1400" i="0" u="none" strike="noStrike" cap="none" normalizeH="0" baseline="0" dirty="0">
                  <a:ln>
                    <a:noFill/>
                  </a:ln>
                  <a:solidFill>
                    <a:srgbClr val="06538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ดัชนีราคาอาหารของ </a:t>
              </a:r>
              <a:r>
                <a:rPr kumimoji="0" lang="en-US" altLang="en-US" sz="1400" i="0" u="none" strike="noStrike" cap="none" normalizeH="0" baseline="0" dirty="0">
                  <a:ln>
                    <a:noFill/>
                  </a:ln>
                  <a:solidFill>
                    <a:srgbClr val="06538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FAO </a:t>
              </a:r>
              <a:r>
                <a:rPr kumimoji="0" lang="th-TH" altLang="en-US" sz="1400" i="0" u="none" strike="noStrike" cap="none" normalizeH="0" baseline="0" dirty="0">
                  <a:ln>
                    <a:noFill/>
                  </a:ln>
                  <a:solidFill>
                    <a:srgbClr val="06538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ปี 2564–2567</a:t>
              </a:r>
              <a:br>
                <a:rPr kumimoji="0" lang="en-US" altLang="en-US" sz="1400" i="0" u="none" strike="noStrike" cap="none" normalizeH="0" baseline="0" dirty="0">
                  <a:ln>
                    <a:noFill/>
                  </a:ln>
                  <a:solidFill>
                    <a:srgbClr val="06538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</a:br>
              <a:r>
                <a:rPr kumimoji="0" lang="th-TH" altLang="en-US" sz="1400" i="0" u="none" strike="noStrike" cap="none" normalizeH="0" baseline="0" dirty="0">
                  <a:ln>
                    <a:noFill/>
                  </a:ln>
                  <a:solidFill>
                    <a:srgbClr val="06538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(ปีฐาน</a:t>
              </a:r>
              <a:r>
                <a:rPr kumimoji="0" lang="en-US" altLang="en-US" sz="1400" i="0" u="none" strike="noStrike" cap="none" normalizeH="0" baseline="0" dirty="0">
                  <a:ln>
                    <a:noFill/>
                  </a:ln>
                  <a:solidFill>
                    <a:srgbClr val="06538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 2</a:t>
              </a:r>
              <a:r>
                <a:rPr kumimoji="0" lang="th-TH" altLang="en-US" sz="1400" i="0" u="none" strike="noStrike" cap="none" normalizeH="0" baseline="0" dirty="0">
                  <a:ln>
                    <a:noFill/>
                  </a:ln>
                  <a:solidFill>
                    <a:srgbClr val="06538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557–</a:t>
              </a:r>
              <a:r>
                <a:rPr kumimoji="0" lang="en-US" altLang="en-US" sz="1400" i="0" u="none" strike="noStrike" cap="none" normalizeH="0" baseline="0" dirty="0">
                  <a:ln>
                    <a:noFill/>
                  </a:ln>
                  <a:solidFill>
                    <a:srgbClr val="06538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2</a:t>
              </a:r>
              <a:r>
                <a:rPr kumimoji="0" lang="th-TH" altLang="en-US" sz="1400" i="0" u="none" strike="noStrike" cap="none" normalizeH="0" baseline="0" dirty="0">
                  <a:ln>
                    <a:noFill/>
                  </a:ln>
                  <a:solidFill>
                    <a:srgbClr val="06538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559)</a:t>
              </a:r>
              <a:endParaRPr kumimoji="0" lang="en-US" altLang="en-US" sz="1600" i="0" u="none" strike="noStrike" cap="none" normalizeH="0" baseline="0" dirty="0">
                <a:ln>
                  <a:noFill/>
                </a:ln>
                <a:solidFill>
                  <a:srgbClr val="06538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aphicFrame>
          <p:nvGraphicFramePr>
            <p:cNvPr id="41" name="Chart 40">
              <a:extLst>
                <a:ext uri="{FF2B5EF4-FFF2-40B4-BE49-F238E27FC236}">
                  <a16:creationId xmlns:a16="http://schemas.microsoft.com/office/drawing/2014/main" id="{3A00FBA3-6080-4EE8-B4BF-B86563F58E9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57941334"/>
                </p:ext>
              </p:extLst>
            </p:nvPr>
          </p:nvGraphicFramePr>
          <p:xfrm>
            <a:off x="3192129" y="1695734"/>
            <a:ext cx="3592630" cy="19680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357A86-662D-4263-ABE0-6ADFE50D461A}"/>
                </a:ext>
              </a:extLst>
            </p:cNvPr>
            <p:cNvSpPr>
              <a:spLocks/>
            </p:cNvSpPr>
            <p:nvPr/>
          </p:nvSpPr>
          <p:spPr>
            <a:xfrm>
              <a:off x="53236" y="1668243"/>
              <a:ext cx="3117627" cy="170816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rIns="91440" rtlCol="0" anchor="ctr">
              <a:spAutoFit/>
            </a:bodyPr>
            <a:lstStyle/>
            <a:p>
              <a:pPr algn="thaiDist"/>
              <a:r>
                <a:rPr lang="th-TH" sz="15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ดัชนีราคาอาหารของ </a:t>
              </a:r>
              <a:r>
                <a:rPr lang="en-US" sz="15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FAO</a:t>
              </a:r>
              <a:r>
                <a:rPr lang="th-TH" sz="15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ในเดือนธันวาคม 2567 อยู่ที่</a:t>
              </a:r>
              <a:r>
                <a:rPr lang="th-TH" sz="1500" spc="-2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 127.0 ลดลงร้อยละ 0.5 เมื่อเทียบกับเดือนพฤศจิกายน </a:t>
              </a:r>
              <a:r>
                <a:rPr lang="th-TH" sz="1500" spc="-3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2567 ซึ่งอยู่ที่ระดับ 127.6 แต่เพิ่มขึ้นร้อยละ 6.7 เมื่อเทียบกับ</a:t>
              </a:r>
              <a:r>
                <a:rPr lang="th-TH" sz="15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เดือนธันวาคม 2566 ซึ่งอยู่ที่ระดับ 119.1 โดยกลุ่มสินค้าที่มี</a:t>
              </a:r>
              <a:r>
                <a:rPr lang="th-TH" sz="1500" spc="-2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ราคาลดลง ได้แก่ ผลิตภัณฑ์นม ธัญพืช น้ำมันพืช และน้ำตาล </a:t>
              </a:r>
              <a:r>
                <a:rPr lang="th-TH" sz="15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สำหรับสินค้าที่มีราคาเพิ่มขึ้น คือ เนื้อสัตว์</a:t>
              </a:r>
              <a:endParaRPr lang="en-US" sz="15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thaiDist"/>
              <a:endParaRPr lang="en-US" sz="15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C8A1082-76E6-4334-931A-EBF8825FA02F}"/>
              </a:ext>
            </a:extLst>
          </p:cNvPr>
          <p:cNvSpPr>
            <a:spLocks/>
          </p:cNvSpPr>
          <p:nvPr/>
        </p:nvSpPr>
        <p:spPr>
          <a:xfrm>
            <a:off x="3475579" y="4265196"/>
            <a:ext cx="3302983" cy="51001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prstClr val="black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3E6F571-3B42-4FE2-AE51-9383BB55B88C}"/>
              </a:ext>
            </a:extLst>
          </p:cNvPr>
          <p:cNvSpPr>
            <a:spLocks/>
          </p:cNvSpPr>
          <p:nvPr/>
        </p:nvSpPr>
        <p:spPr>
          <a:xfrm>
            <a:off x="77868" y="4259003"/>
            <a:ext cx="3310128" cy="510638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Chakra Petch" panose="02000506000000020004" pitchFamily="2" charset="-34"/>
              <a:ea typeface="+mn-ea"/>
              <a:cs typeface="TH Chakra Petch" panose="0200050600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C53A8E-C692-4E91-A47A-51FF1D78F617}"/>
              </a:ext>
            </a:extLst>
          </p:cNvPr>
          <p:cNvSpPr>
            <a:spLocks/>
          </p:cNvSpPr>
          <p:nvPr/>
        </p:nvSpPr>
        <p:spPr>
          <a:xfrm>
            <a:off x="111715" y="4992332"/>
            <a:ext cx="6625108" cy="2968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Chakra Petch" panose="02000506000000020004" pitchFamily="2" charset="-34"/>
              <a:ea typeface="+mn-ea"/>
              <a:cs typeface="TH Chakra Petch" panose="02000506000000020004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5D7E28-94C3-423D-8053-0B499856AFD1}"/>
              </a:ext>
            </a:extLst>
          </p:cNvPr>
          <p:cNvSpPr txBox="1">
            <a:spLocks/>
          </p:cNvSpPr>
          <p:nvPr/>
        </p:nvSpPr>
        <p:spPr>
          <a:xfrm>
            <a:off x="3492493" y="4849625"/>
            <a:ext cx="3265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33363" algn="thaiDist">
              <a:buFont typeface="Wingdings" pitchFamily="2" charset="2"/>
              <a:buChar char="q"/>
              <a:defRPr/>
            </a:pP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ดัชนีราคาผลิตภัณฑ์นม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ในเดือนธันวาคม 2567 อยู่ที่ระดับ</a:t>
            </a:r>
            <a:r>
              <a:rPr lang="th-TH" sz="125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38.9 ลดลงร้อยละ 0.7 เมื่อเทียบกับเดือนพฤศจิกายน 2567 ซึ่งอยู่ที่ระดับ 139.9 </a:t>
            </a:r>
            <a:r>
              <a:rPr lang="th-TH" sz="1250" spc="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ซึ่งเป็นการลดลงครั้งแรก</a:t>
            </a:r>
            <a:r>
              <a:rPr lang="en-US" sz="1250" spc="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250" spc="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หลังจากเพิ่มขึ้นติดต่อกันมาเจ็ดเดือน แต่เพิ่มขึ้น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17.0 เมื่อเทียบกับเดือนธันวาคม 2566 ซึ่งอยู่ที่ระดับ 118.7 </a:t>
            </a:r>
            <a:br>
              <a:rPr lang="en-US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ราคาเนย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ลดลงมากที่สุด หลังจากเพิ่มขึ้นต่อเนื่องมาสิบสี่เดือน</a:t>
            </a:r>
            <a:r>
              <a:rPr lang="en-US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เนื่องจากทั่วโลกมีความต้องการลดลงและปริมาณสินค้าคงคลังมีเพียงพอ </a:t>
            </a:r>
            <a:br>
              <a:rPr lang="en-US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ในด้าน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ราคาเนยแข็ง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ราคานมผงขาดมันเนย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ลดลงเช่นเดียวกัน เนื่องจากความต้องการของตลาดที่ลดลง ขณะที่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ราคานมผง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เพิ่มขึ้น เนื่องจากความต้องการทั่วโลก โดยเฉพาะในเอเชียเพิ่มขึ้น ประกอบกับปริมาณสินค้าคงคลังในยุโรปตะวันตกมีจำกัดจากปริมาณการผลิตนมที่ลดลงตามฤดูกาล </a:t>
            </a:r>
            <a:endParaRPr lang="en-US" sz="125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indent="233363" algn="thaiDist">
              <a:buFont typeface="Wingdings" pitchFamily="2" charset="2"/>
              <a:buChar char="q"/>
              <a:defRPr/>
            </a:pPr>
            <a:endParaRPr lang="th-TH" sz="125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82" name="กลุ่ม 1081">
            <a:extLst>
              <a:ext uri="{FF2B5EF4-FFF2-40B4-BE49-F238E27FC236}">
                <a16:creationId xmlns:a16="http://schemas.microsoft.com/office/drawing/2014/main" id="{13D27A05-B7F7-DC61-722B-3ED6147DF40E}"/>
              </a:ext>
            </a:extLst>
          </p:cNvPr>
          <p:cNvGrpSpPr/>
          <p:nvPr/>
        </p:nvGrpSpPr>
        <p:grpSpPr>
          <a:xfrm>
            <a:off x="560405" y="7361320"/>
            <a:ext cx="2345054" cy="398101"/>
            <a:chOff x="611281" y="7352548"/>
            <a:chExt cx="2345054" cy="39810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40DA26-7B0C-464E-9E70-A5115687464C}"/>
                </a:ext>
              </a:extLst>
            </p:cNvPr>
            <p:cNvSpPr txBox="1">
              <a:spLocks/>
            </p:cNvSpPr>
            <p:nvPr/>
          </p:nvSpPr>
          <p:spPr>
            <a:xfrm>
              <a:off x="611281" y="7352549"/>
              <a:ext cx="1097280" cy="398100"/>
            </a:xfrm>
            <a:prstGeom prst="roundRect">
              <a:avLst>
                <a:gd name="adj" fmla="val 0"/>
              </a:avLst>
            </a:prstGeom>
            <a:solidFill>
              <a:srgbClr val="00B050">
                <a:alpha val="16000"/>
              </a:srgbClr>
            </a:solidFill>
            <a:ln w="19050" cmpd="sng">
              <a:noFill/>
            </a:ln>
          </p:spPr>
          <p:txBody>
            <a:bodyPr wrap="square" anchor="ctr" anchorCtr="0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>
                  <a:solidFill>
                    <a:srgbClr val="00B050"/>
                  </a:solidFill>
                  <a:latin typeface="Kanit Medium" pitchFamily="2" charset="-34"/>
                  <a:ea typeface="Times New Roman" panose="02020603050405020304" pitchFamily="18" charset="0"/>
                  <a:cs typeface="Kanit Medium" pitchFamily="2" charset="-34"/>
                </a:defRPr>
              </a:lvl1pPr>
            </a:lstStyle>
            <a:p>
              <a:r>
                <a:rPr lang="th-TH" dirty="0"/>
                <a:t>+0.4</a:t>
              </a:r>
              <a:r>
                <a:rPr lang="en-US" dirty="0"/>
                <a:t>%</a:t>
              </a:r>
              <a:r>
                <a:rPr lang="th-TH" dirty="0"/>
                <a:t> </a:t>
              </a:r>
              <a:r>
                <a:rPr lang="en-US" dirty="0"/>
                <a:t>(MoM)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AF90731-D621-47C3-B14E-E6C36F034A4A}"/>
                </a:ext>
              </a:extLst>
            </p:cNvPr>
            <p:cNvSpPr txBox="1">
              <a:spLocks/>
            </p:cNvSpPr>
            <p:nvPr/>
          </p:nvSpPr>
          <p:spPr>
            <a:xfrm>
              <a:off x="1859055" y="7352548"/>
              <a:ext cx="1097280" cy="398100"/>
            </a:xfrm>
            <a:prstGeom prst="roundRect">
              <a:avLst>
                <a:gd name="adj" fmla="val 0"/>
              </a:avLst>
            </a:prstGeom>
            <a:solidFill>
              <a:srgbClr val="00B050">
                <a:alpha val="16000"/>
              </a:srgbClr>
            </a:solidFill>
            <a:ln w="19050" cmpd="sng">
              <a:noFill/>
            </a:ln>
          </p:spPr>
          <p:txBody>
            <a:bodyPr wrap="square" anchor="ctr" anchorCtr="0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>
                  <a:solidFill>
                    <a:srgbClr val="00B050"/>
                  </a:solidFill>
                  <a:latin typeface="Kanit Light" pitchFamily="2" charset="-34"/>
                  <a:ea typeface="Times New Roman" panose="02020603050405020304" pitchFamily="18" charset="0"/>
                  <a:cs typeface="Kanit Light" pitchFamily="2" charset="-34"/>
                </a:defRPr>
              </a:lvl1pPr>
            </a:lstStyle>
            <a:p>
              <a:r>
                <a:rPr lang="th-TH" dirty="0">
                  <a:latin typeface="Kanit Medium" pitchFamily="2" charset="-34"/>
                  <a:cs typeface="Kanit Medium" pitchFamily="2" charset="-34"/>
                </a:rPr>
                <a:t>+7.1</a:t>
              </a:r>
              <a:r>
                <a:rPr lang="en-US" dirty="0">
                  <a:latin typeface="Kanit Medium" pitchFamily="2" charset="-34"/>
                  <a:cs typeface="Kanit Medium" pitchFamily="2" charset="-34"/>
                </a:rPr>
                <a:t>%</a:t>
              </a:r>
              <a:r>
                <a:rPr lang="th-TH" dirty="0">
                  <a:latin typeface="Kanit Medium" pitchFamily="2" charset="-34"/>
                  <a:cs typeface="Kanit Medium" pitchFamily="2" charset="-34"/>
                </a:rPr>
                <a:t> </a:t>
              </a:r>
              <a:r>
                <a:rPr lang="en-US" dirty="0">
                  <a:latin typeface="Kanit Medium" pitchFamily="2" charset="-34"/>
                  <a:cs typeface="Kanit Medium" pitchFamily="2" charset="-34"/>
                </a:rPr>
                <a:t>(YoY)</a:t>
              </a:r>
            </a:p>
          </p:txBody>
        </p:sp>
      </p:grpSp>
      <p:sp>
        <p:nvSpPr>
          <p:cNvPr id="4" name="TextBox 23">
            <a:extLst>
              <a:ext uri="{FF2B5EF4-FFF2-40B4-BE49-F238E27FC236}">
                <a16:creationId xmlns:a16="http://schemas.microsoft.com/office/drawing/2014/main" id="{76F25AC2-FEED-56F2-7203-7B7ED7366614}"/>
              </a:ext>
            </a:extLst>
          </p:cNvPr>
          <p:cNvSpPr txBox="1">
            <a:spLocks/>
          </p:cNvSpPr>
          <p:nvPr/>
        </p:nvSpPr>
        <p:spPr>
          <a:xfrm>
            <a:off x="94071" y="4849625"/>
            <a:ext cx="3264412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33363" algn="thaiDist">
              <a:buFont typeface="Wingdings" panose="05000000000000000000" pitchFamily="2" charset="2"/>
              <a:buChar char="q"/>
              <a:defRPr/>
            </a:pP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ดัชนีราคาเนื้อสัตว์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ในเดือนธันวาคม 2567 อยู่ที่ระดับ 119.0 เพิ่มขึ้นร้อยละ 0.4 เมื่อเทียบกับเดือนพฤศจิกายน 2567 ซึ่งอยู่ที่ระดับ 118.5 และเพิ่มขึ้นร้อยละ 7.1 เมื่อเทียบกับเดือนธันวาคม 2566 ซึ่งอยู่ที่ระดับ 111.2 </a:t>
            </a:r>
            <a:r>
              <a:rPr lang="th-TH" sz="1250" spc="-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</a:t>
            </a:r>
            <a:r>
              <a:rPr lang="th-TH" sz="1250" b="1" spc="-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ราคาเนื้อวัว</a:t>
            </a:r>
            <a:r>
              <a:rPr lang="th-TH" sz="1250" spc="-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เพิ่มขึ้น เนื่องจากมีความต้องการทั่วโลกเพิ่มขึ้น ประกอบกับ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โรงงานแปรรูปในประเทศผู้ส่งออกหลักมีการปิดซ่อมบำรุงช่วงปลายปี </a:t>
            </a:r>
            <a:br>
              <a:rPr lang="en-US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ราคาเนื้อแกะ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เพิ่มขึ้น เนื่องจากออสเตรเลียมีจำนวนสัตว์ที่นำเข้า</a:t>
            </a:r>
            <a:b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โรงฆ่าสัตว์ลดลง ประกอบกับสภาพทุ่งหญ้าดีขึ้นจากฝนตก ทำให้มี</a:t>
            </a:r>
            <a:b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125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เลี้ยงสัตว์เพิ่มขึ้น ขณะที่</a:t>
            </a:r>
            <a:r>
              <a:rPr lang="th-TH" sz="1250" b="1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ราคาเนื้อสุกร</a:t>
            </a:r>
            <a:r>
              <a:rPr lang="th-TH" sz="125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ลดลง เนื่องจากความต้องการ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บริโภคในสหภาพยุโรปลดลงมากในช่วงก่อนวันหยุดในฤดูหนาว และ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ราคาเนื้อสัตว์ปีก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ลดลง เนื่องจากบราซิลมีปริมาณผลผลิตที่พร้อมส่งออกเพิ่มขึ้น </a:t>
            </a:r>
            <a:endParaRPr lang="en-US" sz="125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indent="233363" algn="thaiDist">
              <a:buFont typeface="Wingdings" panose="05000000000000000000" pitchFamily="2" charset="2"/>
              <a:buChar char="q"/>
              <a:defRPr/>
            </a:pPr>
            <a:endParaRPr lang="th-TH" sz="1250" spc="-3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69" name="กลุ่ม 1068">
            <a:extLst>
              <a:ext uri="{FF2B5EF4-FFF2-40B4-BE49-F238E27FC236}">
                <a16:creationId xmlns:a16="http://schemas.microsoft.com/office/drawing/2014/main" id="{8CE15B14-BDBE-C095-CFBF-B37FCD8F2B45}"/>
              </a:ext>
            </a:extLst>
          </p:cNvPr>
          <p:cNvGrpSpPr/>
          <p:nvPr/>
        </p:nvGrpSpPr>
        <p:grpSpPr>
          <a:xfrm>
            <a:off x="84402" y="4210782"/>
            <a:ext cx="3299057" cy="622071"/>
            <a:chOff x="84402" y="4138212"/>
            <a:chExt cx="3299057" cy="622071"/>
          </a:xfrm>
        </p:grpSpPr>
        <p:sp>
          <p:nvSpPr>
            <p:cNvPr id="1050" name="สี่เหลี่ยมผืนผ้า 1049">
              <a:extLst>
                <a:ext uri="{FF2B5EF4-FFF2-40B4-BE49-F238E27FC236}">
                  <a16:creationId xmlns:a16="http://schemas.microsoft.com/office/drawing/2014/main" id="{2B3253BE-741F-E737-C1FF-62C1B7F4F7ED}"/>
                </a:ext>
              </a:extLst>
            </p:cNvPr>
            <p:cNvSpPr/>
            <p:nvPr/>
          </p:nvSpPr>
          <p:spPr>
            <a:xfrm>
              <a:off x="381007" y="4198574"/>
              <a:ext cx="3002452" cy="49753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051" name="TextBox 13">
              <a:extLst>
                <a:ext uri="{FF2B5EF4-FFF2-40B4-BE49-F238E27FC236}">
                  <a16:creationId xmlns:a16="http://schemas.microsoft.com/office/drawing/2014/main" id="{B0AB7E8F-4193-92C9-4ECA-F5A7EBF1F1BA}"/>
                </a:ext>
              </a:extLst>
            </p:cNvPr>
            <p:cNvSpPr txBox="1">
              <a:spLocks/>
            </p:cNvSpPr>
            <p:nvPr/>
          </p:nvSpPr>
          <p:spPr>
            <a:xfrm>
              <a:off x="760371" y="4198833"/>
              <a:ext cx="2155337" cy="540213"/>
            </a:xfrm>
            <a:prstGeom prst="round2DiagRect">
              <a:avLst>
                <a:gd name="adj1" fmla="val 0"/>
                <a:gd name="adj2" fmla="val 0"/>
              </a:avLst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anit Medium" pitchFamily="2" charset="-34"/>
                  <a:cs typeface="Kanit Medium" pitchFamily="2" charset="-34"/>
                </a:rPr>
                <a:t>ดัชนีราคาเนื้อสัตว์ </a:t>
              </a:r>
            </a:p>
            <a:p>
              <a:pPr marL="0" marR="0" lvl="0" indent="0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anit Medium" pitchFamily="2" charset="-34"/>
                  <a:cs typeface="Kanit Medium" pitchFamily="2" charset="-34"/>
                </a:rPr>
                <a:t>(Meat Price Index)</a:t>
              </a:r>
            </a:p>
          </p:txBody>
        </p:sp>
        <p:grpSp>
          <p:nvGrpSpPr>
            <p:cNvPr id="1068" name="กลุ่ม 1067">
              <a:extLst>
                <a:ext uri="{FF2B5EF4-FFF2-40B4-BE49-F238E27FC236}">
                  <a16:creationId xmlns:a16="http://schemas.microsoft.com/office/drawing/2014/main" id="{8AE294D5-6D17-D6F9-2636-61079EACA6D4}"/>
                </a:ext>
              </a:extLst>
            </p:cNvPr>
            <p:cNvGrpSpPr/>
            <p:nvPr/>
          </p:nvGrpSpPr>
          <p:grpSpPr>
            <a:xfrm>
              <a:off x="84402" y="4138212"/>
              <a:ext cx="622071" cy="622071"/>
              <a:chOff x="138300" y="4138212"/>
              <a:chExt cx="622071" cy="622071"/>
            </a:xfrm>
          </p:grpSpPr>
          <p:grpSp>
            <p:nvGrpSpPr>
              <p:cNvPr id="1057" name="กลุ่ม 1056">
                <a:extLst>
                  <a:ext uri="{FF2B5EF4-FFF2-40B4-BE49-F238E27FC236}">
                    <a16:creationId xmlns:a16="http://schemas.microsoft.com/office/drawing/2014/main" id="{AFD7A0C2-3371-2637-B838-38A6976DBFD6}"/>
                  </a:ext>
                </a:extLst>
              </p:cNvPr>
              <p:cNvGrpSpPr/>
              <p:nvPr/>
            </p:nvGrpSpPr>
            <p:grpSpPr>
              <a:xfrm>
                <a:off x="138300" y="4138212"/>
                <a:ext cx="622071" cy="622071"/>
                <a:chOff x="7901558" y="2899842"/>
                <a:chExt cx="932154" cy="932154"/>
              </a:xfrm>
            </p:grpSpPr>
            <p:sp>
              <p:nvSpPr>
                <p:cNvPr id="1056" name="วงรี 1055">
                  <a:extLst>
                    <a:ext uri="{FF2B5EF4-FFF2-40B4-BE49-F238E27FC236}">
                      <a16:creationId xmlns:a16="http://schemas.microsoft.com/office/drawing/2014/main" id="{09A456D3-7CB2-6C0A-71FE-2A7D9699D28B}"/>
                    </a:ext>
                  </a:extLst>
                </p:cNvPr>
                <p:cNvSpPr/>
                <p:nvPr/>
              </p:nvSpPr>
              <p:spPr>
                <a:xfrm>
                  <a:off x="7901558" y="2899842"/>
                  <a:ext cx="932154" cy="9321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55" name="วงรี 1054">
                  <a:extLst>
                    <a:ext uri="{FF2B5EF4-FFF2-40B4-BE49-F238E27FC236}">
                      <a16:creationId xmlns:a16="http://schemas.microsoft.com/office/drawing/2014/main" id="{CDD3EEAB-B94F-E41C-B21F-0E2977D8C5FA}"/>
                    </a:ext>
                  </a:extLst>
                </p:cNvPr>
                <p:cNvSpPr/>
                <p:nvPr/>
              </p:nvSpPr>
              <p:spPr>
                <a:xfrm>
                  <a:off x="7965204" y="2963488"/>
                  <a:ext cx="804863" cy="804863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065381"/>
                    </a:gs>
                    <a:gs pos="0">
                      <a:srgbClr val="0769A5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pic>
            <p:nvPicPr>
              <p:cNvPr id="1052" name="รูปภาพ 1051">
                <a:extLst>
                  <a:ext uri="{FF2B5EF4-FFF2-40B4-BE49-F238E27FC236}">
                    <a16:creationId xmlns:a16="http://schemas.microsoft.com/office/drawing/2014/main" id="{740D1DC8-6B83-E553-C655-AEBA12C6F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324" y="4224558"/>
                <a:ext cx="392400" cy="392400"/>
              </a:xfrm>
              <a:prstGeom prst="rect">
                <a:avLst/>
              </a:prstGeom>
            </p:spPr>
          </p:pic>
        </p:grpSp>
      </p:grpSp>
      <p:grpSp>
        <p:nvGrpSpPr>
          <p:cNvPr id="1070" name="กลุ่ม 1069">
            <a:extLst>
              <a:ext uri="{FF2B5EF4-FFF2-40B4-BE49-F238E27FC236}">
                <a16:creationId xmlns:a16="http://schemas.microsoft.com/office/drawing/2014/main" id="{A7A29D16-3444-A834-4D44-7B5CEBB910DE}"/>
              </a:ext>
            </a:extLst>
          </p:cNvPr>
          <p:cNvGrpSpPr/>
          <p:nvPr/>
        </p:nvGrpSpPr>
        <p:grpSpPr>
          <a:xfrm>
            <a:off x="3481378" y="4210782"/>
            <a:ext cx="3299057" cy="622071"/>
            <a:chOff x="84402" y="4138212"/>
            <a:chExt cx="3299057" cy="622071"/>
          </a:xfrm>
        </p:grpSpPr>
        <p:sp>
          <p:nvSpPr>
            <p:cNvPr id="1071" name="สี่เหลี่ยมผืนผ้า 1070">
              <a:extLst>
                <a:ext uri="{FF2B5EF4-FFF2-40B4-BE49-F238E27FC236}">
                  <a16:creationId xmlns:a16="http://schemas.microsoft.com/office/drawing/2014/main" id="{EB354068-DD1F-10BC-D698-82847787126C}"/>
                </a:ext>
              </a:extLst>
            </p:cNvPr>
            <p:cNvSpPr/>
            <p:nvPr/>
          </p:nvSpPr>
          <p:spPr>
            <a:xfrm>
              <a:off x="381007" y="4198574"/>
              <a:ext cx="3002452" cy="497539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072" name="TextBox 13">
              <a:extLst>
                <a:ext uri="{FF2B5EF4-FFF2-40B4-BE49-F238E27FC236}">
                  <a16:creationId xmlns:a16="http://schemas.microsoft.com/office/drawing/2014/main" id="{CF0F725C-C2C9-0F24-21D8-4FEFE0CEA616}"/>
                </a:ext>
              </a:extLst>
            </p:cNvPr>
            <p:cNvSpPr txBox="1">
              <a:spLocks/>
            </p:cNvSpPr>
            <p:nvPr/>
          </p:nvSpPr>
          <p:spPr>
            <a:xfrm>
              <a:off x="760371" y="4198833"/>
              <a:ext cx="2155337" cy="540213"/>
            </a:xfrm>
            <a:prstGeom prst="round2DiagRect">
              <a:avLst>
                <a:gd name="adj1" fmla="val 0"/>
                <a:gd name="adj2" fmla="val 0"/>
              </a:avLst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anit Medium" pitchFamily="2" charset="-34"/>
                  <a:cs typeface="Kanit Medium" pitchFamily="2" charset="-34"/>
                </a:rPr>
                <a:t>ดัชนีราคาผลิตภัณฑ์นม</a:t>
              </a:r>
            </a:p>
            <a:p>
              <a:pPr marL="0" marR="0" lvl="0" indent="0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anit Medium" pitchFamily="2" charset="-34"/>
                  <a:cs typeface="Kanit Medium" pitchFamily="2" charset="-34"/>
                </a:rPr>
                <a:t>(Dairy Price Index)</a:t>
              </a:r>
            </a:p>
          </p:txBody>
        </p:sp>
        <p:grpSp>
          <p:nvGrpSpPr>
            <p:cNvPr id="1074" name="กลุ่ม 1073">
              <a:extLst>
                <a:ext uri="{FF2B5EF4-FFF2-40B4-BE49-F238E27FC236}">
                  <a16:creationId xmlns:a16="http://schemas.microsoft.com/office/drawing/2014/main" id="{A3F010C0-739E-3B79-0D05-FA4A014B1A17}"/>
                </a:ext>
              </a:extLst>
            </p:cNvPr>
            <p:cNvGrpSpPr/>
            <p:nvPr/>
          </p:nvGrpSpPr>
          <p:grpSpPr>
            <a:xfrm>
              <a:off x="84402" y="4138212"/>
              <a:ext cx="622071" cy="622071"/>
              <a:chOff x="7901558" y="2899842"/>
              <a:chExt cx="932154" cy="932154"/>
            </a:xfrm>
          </p:grpSpPr>
          <p:sp>
            <p:nvSpPr>
              <p:cNvPr id="1076" name="วงรี 1075">
                <a:extLst>
                  <a:ext uri="{FF2B5EF4-FFF2-40B4-BE49-F238E27FC236}">
                    <a16:creationId xmlns:a16="http://schemas.microsoft.com/office/drawing/2014/main" id="{27BA1D17-4C28-38DD-95AE-069EBC790F33}"/>
                  </a:ext>
                </a:extLst>
              </p:cNvPr>
              <p:cNvSpPr/>
              <p:nvPr/>
            </p:nvSpPr>
            <p:spPr>
              <a:xfrm>
                <a:off x="7901558" y="2899842"/>
                <a:ext cx="932154" cy="9321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77" name="วงรี 1076">
                <a:extLst>
                  <a:ext uri="{FF2B5EF4-FFF2-40B4-BE49-F238E27FC236}">
                    <a16:creationId xmlns:a16="http://schemas.microsoft.com/office/drawing/2014/main" id="{9061AACE-F552-77BA-5F25-53BFEAF21E7A}"/>
                  </a:ext>
                </a:extLst>
              </p:cNvPr>
              <p:cNvSpPr/>
              <p:nvPr/>
            </p:nvSpPr>
            <p:spPr>
              <a:xfrm>
                <a:off x="7965204" y="2963488"/>
                <a:ext cx="804863" cy="804863"/>
              </a:xfrm>
              <a:prstGeom prst="ellipse">
                <a:avLst/>
              </a:prstGeom>
              <a:gradFill>
                <a:gsLst>
                  <a:gs pos="100000">
                    <a:srgbClr val="34B2E4"/>
                  </a:gs>
                  <a:gs pos="0">
                    <a:srgbClr val="64C4EA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1048" name="รูปภาพ 1047">
            <a:extLst>
              <a:ext uri="{FF2B5EF4-FFF2-40B4-BE49-F238E27FC236}">
                <a16:creationId xmlns:a16="http://schemas.microsoft.com/office/drawing/2014/main" id="{2FC06044-EBA8-CCB5-B0AB-B4092BE34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812" y="4327522"/>
            <a:ext cx="392400" cy="392400"/>
          </a:xfrm>
          <a:prstGeom prst="rect">
            <a:avLst/>
          </a:prstGeom>
        </p:spPr>
      </p:pic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88D17719-23D2-671D-EEE3-C728545A96DA}"/>
              </a:ext>
            </a:extLst>
          </p:cNvPr>
          <p:cNvGrpSpPr/>
          <p:nvPr/>
        </p:nvGrpSpPr>
        <p:grpSpPr>
          <a:xfrm>
            <a:off x="77565" y="9551338"/>
            <a:ext cx="6702870" cy="278608"/>
            <a:chOff x="77565" y="9551338"/>
            <a:chExt cx="6702870" cy="278608"/>
          </a:xfrm>
        </p:grpSpPr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3D78A962-A2BA-79A3-F372-6DC10E73A84D}"/>
                </a:ext>
              </a:extLst>
            </p:cNvPr>
            <p:cNvSpPr/>
            <p:nvPr/>
          </p:nvSpPr>
          <p:spPr>
            <a:xfrm>
              <a:off x="77565" y="9551338"/>
              <a:ext cx="6235119" cy="278608"/>
            </a:xfrm>
            <a:prstGeom prst="rect">
              <a:avLst/>
            </a:prstGeom>
            <a:solidFill>
              <a:srgbClr val="64D0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1DAF9730-729A-39B5-BCE0-A041221E2916}"/>
                </a:ext>
              </a:extLst>
            </p:cNvPr>
            <p:cNvSpPr/>
            <p:nvPr/>
          </p:nvSpPr>
          <p:spPr>
            <a:xfrm>
              <a:off x="6364302" y="9551338"/>
              <a:ext cx="416133" cy="278608"/>
            </a:xfrm>
            <a:prstGeom prst="rect">
              <a:avLst/>
            </a:prstGeom>
            <a:solidFill>
              <a:srgbClr val="8B10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7F5C2E-7F7E-433A-AA61-1840F4B246C7}"/>
                </a:ext>
              </a:extLst>
            </p:cNvPr>
            <p:cNvSpPr>
              <a:spLocks/>
            </p:cNvSpPr>
            <p:nvPr/>
          </p:nvSpPr>
          <p:spPr>
            <a:xfrm>
              <a:off x="992322" y="9561364"/>
              <a:ext cx="5320362" cy="2585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th-TH" sz="900" dirty="0">
                  <a:solidFill>
                    <a:schemeClr val="tx1"/>
                  </a:solidFill>
                  <a:latin typeface="Kanit Light" pitchFamily="2" charset="-34"/>
                  <a:cs typeface="Kanit Light" pitchFamily="2" charset="-34"/>
                </a:rPr>
                <a:t>ข้อมูลจาก </a:t>
              </a:r>
              <a:r>
                <a:rPr lang="en-US" sz="900" dirty="0">
                  <a:solidFill>
                    <a:schemeClr val="tx1"/>
                  </a:solidFill>
                  <a:latin typeface="Kanit Light" pitchFamily="2" charset="-34"/>
                  <a:cs typeface="Kanit Light" pitchFamily="2" charset="-34"/>
                </a:rPr>
                <a:t>FAO </a:t>
              </a:r>
              <a:r>
                <a:rPr lang="th-TH" sz="900" dirty="0">
                  <a:solidFill>
                    <a:schemeClr val="tx1"/>
                  </a:solidFill>
                  <a:latin typeface="Kanit Light" pitchFamily="2" charset="-34"/>
                  <a:cs typeface="Kanit Light" pitchFamily="2" charset="-34"/>
                </a:rPr>
                <a:t>เรียบเรียงและจัดทำโดยกองนโยบายและแผนพัฒนาการเกษตร สำนักงานเศรษฐกิจการเกษตร</a:t>
              </a:r>
              <a:endParaRPr lang="en-US" sz="900" dirty="0">
                <a:solidFill>
                  <a:schemeClr val="tx1"/>
                </a:solidFill>
                <a:latin typeface="Kanit Light" pitchFamily="2" charset="-34"/>
                <a:cs typeface="Kanit Light" pitchFamily="2" charset="-34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7A635C9-0902-4618-A02E-CCA1CC33DABB}"/>
                </a:ext>
              </a:extLst>
            </p:cNvPr>
            <p:cNvSpPr>
              <a:spLocks/>
            </p:cNvSpPr>
            <p:nvPr/>
          </p:nvSpPr>
          <p:spPr>
            <a:xfrm>
              <a:off x="6443090" y="9561363"/>
              <a:ext cx="258557" cy="25855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 anchorCtr="0"/>
            <a:lstStyle/>
            <a:p>
              <a:pPr algn="ctr"/>
              <a:r>
                <a:rPr lang="th-TH" sz="1100" b="1" dirty="0">
                  <a:solidFill>
                    <a:schemeClr val="bg1"/>
                  </a:solidFill>
                  <a:latin typeface="Kanit Medium" pitchFamily="2" charset="-34"/>
                  <a:cs typeface="Kanit Medium" pitchFamily="2" charset="-34"/>
                </a:rPr>
                <a:t>1</a:t>
              </a:r>
              <a:endParaRPr lang="en-US" sz="1100" b="1" dirty="0">
                <a:solidFill>
                  <a:schemeClr val="bg1"/>
                </a:solidFill>
                <a:latin typeface="Kanit Medium" pitchFamily="2" charset="-34"/>
                <a:cs typeface="Kanit Medium" pitchFamily="2" charset="-34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297BAAF-4BE4-4C1D-B4DF-25909F72D120}"/>
              </a:ext>
            </a:extLst>
          </p:cNvPr>
          <p:cNvSpPr txBox="1">
            <a:spLocks/>
          </p:cNvSpPr>
          <p:nvPr/>
        </p:nvSpPr>
        <p:spPr>
          <a:xfrm>
            <a:off x="113864" y="3765374"/>
            <a:ext cx="5912438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th-TH" dirty="0">
                <a:solidFill>
                  <a:schemeClr val="tx1">
                    <a:lumMod val="85000"/>
                    <a:lumOff val="15000"/>
                  </a:schemeClr>
                </a:solidFill>
                <a:latin typeface="Kanit SemiBold" pitchFamily="2" charset="-34"/>
                <a:cs typeface="Kanit SemiBold" pitchFamily="2" charset="-34"/>
              </a:rPr>
              <a:t>ดัชนีราคาอาหารของ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Kanit SemiBold" pitchFamily="2" charset="-34"/>
                <a:cs typeface="Kanit SemiBold" pitchFamily="2" charset="-34"/>
              </a:rPr>
              <a:t>FAO</a:t>
            </a:r>
            <a:r>
              <a:rPr lang="th-TH" dirty="0">
                <a:solidFill>
                  <a:schemeClr val="tx1">
                    <a:lumMod val="85000"/>
                    <a:lumOff val="15000"/>
                  </a:schemeClr>
                </a:solidFill>
                <a:latin typeface="Kanit SemiBold" pitchFamily="2" charset="-34"/>
                <a:cs typeface="Kanit SemiBold" pitchFamily="2" charset="-34"/>
              </a:rPr>
              <a:t> จำแนกตามกลุ่มสินค้า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Kanit SemiBold" pitchFamily="2" charset="-34"/>
              <a:cs typeface="Kanit SemiBold" pitchFamily="2" charset="-34"/>
            </a:endParaRPr>
          </a:p>
        </p:txBody>
      </p:sp>
      <p:graphicFrame>
        <p:nvGraphicFramePr>
          <p:cNvPr id="25" name="แผนภูมิ 24">
            <a:extLst>
              <a:ext uri="{FF2B5EF4-FFF2-40B4-BE49-F238E27FC236}">
                <a16:creationId xmlns:a16="http://schemas.microsoft.com/office/drawing/2014/main" id="{A8216A2F-891D-AA54-EEB0-96C2E14FBD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2339795"/>
              </p:ext>
            </p:extLst>
          </p:nvPr>
        </p:nvGraphicFramePr>
        <p:xfrm>
          <a:off x="63348" y="7759861"/>
          <a:ext cx="3282436" cy="169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8" name="แผนภูมิ 37">
            <a:extLst>
              <a:ext uri="{FF2B5EF4-FFF2-40B4-BE49-F238E27FC236}">
                <a16:creationId xmlns:a16="http://schemas.microsoft.com/office/drawing/2014/main" id="{82B12E2D-A8BB-88EC-C652-13DA593088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3389087"/>
              </p:ext>
            </p:extLst>
          </p:nvPr>
        </p:nvGraphicFramePr>
        <p:xfrm>
          <a:off x="3424190" y="7759861"/>
          <a:ext cx="3282436" cy="169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7A078D77-5C9C-AA1B-6D32-B40D53372D9A}"/>
              </a:ext>
            </a:extLst>
          </p:cNvPr>
          <p:cNvGrpSpPr/>
          <p:nvPr/>
        </p:nvGrpSpPr>
        <p:grpSpPr>
          <a:xfrm>
            <a:off x="3957594" y="7339248"/>
            <a:ext cx="2315095" cy="407187"/>
            <a:chOff x="3883163" y="7105324"/>
            <a:chExt cx="2315095" cy="40718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EAF12F8-E3CC-48F3-9C83-0CAFB826BE00}"/>
                </a:ext>
              </a:extLst>
            </p:cNvPr>
            <p:cNvSpPr txBox="1">
              <a:spLocks/>
            </p:cNvSpPr>
            <p:nvPr/>
          </p:nvSpPr>
          <p:spPr>
            <a:xfrm>
              <a:off x="5100258" y="7112911"/>
              <a:ext cx="1098000" cy="399600"/>
            </a:xfrm>
            <a:prstGeom prst="roundRect">
              <a:avLst>
                <a:gd name="adj" fmla="val 0"/>
              </a:avLst>
            </a:prstGeom>
            <a:solidFill>
              <a:srgbClr val="00B050">
                <a:alpha val="16000"/>
              </a:srgbClr>
            </a:solidFill>
            <a:ln w="19050" cmpd="sng">
              <a:noFill/>
            </a:ln>
          </p:spPr>
          <p:txBody>
            <a:bodyPr wrap="square" anchor="ctr" anchorCtr="0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>
                  <a:solidFill>
                    <a:srgbClr val="00B050"/>
                  </a:solidFill>
                  <a:latin typeface="Kanit Light" pitchFamily="2" charset="-34"/>
                  <a:ea typeface="Times New Roman" panose="02020603050405020304" pitchFamily="18" charset="0"/>
                  <a:cs typeface="Kanit Light" pitchFamily="2" charset="-34"/>
                </a:defRPr>
              </a:lvl1pPr>
            </a:lstStyle>
            <a:p>
              <a:r>
                <a:rPr lang="en-US" dirty="0">
                  <a:latin typeface="Kanit Medium" pitchFamily="2" charset="-34"/>
                  <a:cs typeface="Kanit Medium" pitchFamily="2" charset="-34"/>
                </a:rPr>
                <a:t>+</a:t>
              </a:r>
              <a:r>
                <a:rPr lang="th-TH" dirty="0">
                  <a:latin typeface="Kanit Medium" pitchFamily="2" charset="-34"/>
                  <a:cs typeface="Kanit Medium" pitchFamily="2" charset="-34"/>
                </a:rPr>
                <a:t>17.0</a:t>
              </a:r>
              <a:r>
                <a:rPr lang="en-US" dirty="0">
                  <a:latin typeface="Kanit Medium" pitchFamily="2" charset="-34"/>
                  <a:cs typeface="Kanit Medium" pitchFamily="2" charset="-34"/>
                </a:rPr>
                <a:t>%</a:t>
              </a:r>
              <a:r>
                <a:rPr lang="th-TH" dirty="0">
                  <a:latin typeface="Kanit Medium" pitchFamily="2" charset="-34"/>
                  <a:cs typeface="Kanit Medium" pitchFamily="2" charset="-34"/>
                </a:rPr>
                <a:t> </a:t>
              </a:r>
              <a:r>
                <a:rPr lang="en-US" dirty="0">
                  <a:latin typeface="Kanit Medium" pitchFamily="2" charset="-34"/>
                  <a:cs typeface="Kanit Medium" pitchFamily="2" charset="-34"/>
                </a:rPr>
                <a:t>(YoY)</a:t>
              </a:r>
              <a:r>
                <a:rPr lang="th-TH" dirty="0">
                  <a:latin typeface="Kanit Medium" pitchFamily="2" charset="-34"/>
                  <a:cs typeface="Kanit Medium" pitchFamily="2" charset="-34"/>
                </a:rPr>
                <a:t> </a:t>
              </a:r>
              <a:endParaRPr lang="en-US" dirty="0">
                <a:latin typeface="Kanit Medium" pitchFamily="2" charset="-34"/>
                <a:cs typeface="Kanit Medium" pitchFamily="2" charset="-34"/>
              </a:endParaRPr>
            </a:p>
          </p:txBody>
        </p:sp>
        <p:sp>
          <p:nvSpPr>
            <p:cNvPr id="3" name="TextBox 37">
              <a:extLst>
                <a:ext uri="{FF2B5EF4-FFF2-40B4-BE49-F238E27FC236}">
                  <a16:creationId xmlns:a16="http://schemas.microsoft.com/office/drawing/2014/main" id="{90BEF2C3-75FA-9CD5-486A-5342F2491163}"/>
                </a:ext>
              </a:extLst>
            </p:cNvPr>
            <p:cNvSpPr txBox="1">
              <a:spLocks/>
            </p:cNvSpPr>
            <p:nvPr/>
          </p:nvSpPr>
          <p:spPr>
            <a:xfrm>
              <a:off x="3883163" y="7105324"/>
              <a:ext cx="1097280" cy="399600"/>
            </a:xfrm>
            <a:prstGeom prst="roundRect">
              <a:avLst>
                <a:gd name="adj" fmla="val 0"/>
              </a:avLst>
            </a:prstGeom>
            <a:solidFill>
              <a:srgbClr val="C00000">
                <a:alpha val="16000"/>
              </a:srgbClr>
            </a:solidFill>
            <a:ln w="19050" cmpd="sng">
              <a:noFill/>
            </a:ln>
          </p:spPr>
          <p:txBody>
            <a:bodyPr wrap="square" anchor="ctr" anchorCtr="0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>
                  <a:solidFill>
                    <a:srgbClr val="C00000"/>
                  </a:solidFill>
                  <a:latin typeface="Kanit Medium" pitchFamily="2" charset="-34"/>
                  <a:ea typeface="Times New Roman" panose="02020603050405020304" pitchFamily="18" charset="0"/>
                  <a:cs typeface="Kanit Medium" pitchFamily="2" charset="-34"/>
                </a:defRPr>
              </a:lvl1pPr>
            </a:lstStyle>
            <a:p>
              <a:r>
                <a:rPr lang="th-TH" dirty="0"/>
                <a:t>-0.7</a:t>
              </a:r>
              <a:r>
                <a:rPr lang="en-US" dirty="0"/>
                <a:t>%</a:t>
              </a:r>
              <a:r>
                <a:rPr lang="th-TH" dirty="0"/>
                <a:t> </a:t>
              </a:r>
              <a:r>
                <a:rPr lang="en-US" dirty="0"/>
                <a:t>(MoM)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404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A807748-0BFC-42F5-8709-7F385798D728}"/>
              </a:ext>
            </a:extLst>
          </p:cNvPr>
          <p:cNvSpPr/>
          <p:nvPr/>
        </p:nvSpPr>
        <p:spPr>
          <a:xfrm>
            <a:off x="3471041" y="193503"/>
            <a:ext cx="3312000" cy="59120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prstClr val="black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0" name="Rectangle: Rounded Corners 38">
            <a:extLst>
              <a:ext uri="{FF2B5EF4-FFF2-40B4-BE49-F238E27FC236}">
                <a16:creationId xmlns:a16="http://schemas.microsoft.com/office/drawing/2014/main" id="{421FDBF2-741E-FB26-3CC8-1ED4377ECBDE}"/>
              </a:ext>
            </a:extLst>
          </p:cNvPr>
          <p:cNvSpPr/>
          <p:nvPr/>
        </p:nvSpPr>
        <p:spPr>
          <a:xfrm>
            <a:off x="72163" y="206203"/>
            <a:ext cx="3312000" cy="58993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prstClr val="black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C53A8E-C692-4E91-A47A-51FF1D78F617}"/>
              </a:ext>
            </a:extLst>
          </p:cNvPr>
          <p:cNvSpPr/>
          <p:nvPr/>
        </p:nvSpPr>
        <p:spPr>
          <a:xfrm>
            <a:off x="114269" y="452698"/>
            <a:ext cx="6625108" cy="3233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Chakra Petch" panose="02000506000000020004" pitchFamily="2" charset="-34"/>
              <a:ea typeface="+mn-ea"/>
              <a:cs typeface="TH Chakra Petch" panose="02000506000000020004" pitchFamily="2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9FB89B-84A2-4624-A787-44ABE57CE0E6}"/>
              </a:ext>
            </a:extLst>
          </p:cNvPr>
          <p:cNvSpPr/>
          <p:nvPr/>
        </p:nvSpPr>
        <p:spPr>
          <a:xfrm>
            <a:off x="116446" y="3422300"/>
            <a:ext cx="6621189" cy="2968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Chakra Petch" panose="02000506000000020004" pitchFamily="2" charset="-34"/>
              <a:ea typeface="+mn-ea"/>
              <a:cs typeface="TH Chakra Petch" panose="02000506000000020004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09A895-1934-4834-AAED-A881D770BBC2}"/>
              </a:ext>
            </a:extLst>
          </p:cNvPr>
          <p:cNvSpPr txBox="1"/>
          <p:nvPr/>
        </p:nvSpPr>
        <p:spPr>
          <a:xfrm>
            <a:off x="128737" y="782815"/>
            <a:ext cx="32129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33363" algn="thaiDist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th-TH" sz="125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ดัชนีราคาธัญพืช</a:t>
            </a:r>
            <a:r>
              <a:rPr lang="th-TH" sz="125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ในเดือนธันวาคม 2567 อยู่ที่ระดับ</a:t>
            </a:r>
            <a:r>
              <a:rPr lang="en-US" sz="125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11</a:t>
            </a:r>
            <a:r>
              <a:rPr lang="th-TH" sz="125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125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25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ลดลงเพียง 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0.1 เมื่อเทียบกับเดือนพฤศจิกายน 2567 ซึ่งอยู่ที่ระดับ 111.4 และลดลงร้อยละ 9</a:t>
            </a:r>
            <a:r>
              <a:rPr lang="en-US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เมื่อเทียบกับเดือนธันวาคม 2566 ซึ่งอยู่ที่ระดับ 122.8 โดย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ราคาข้าว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ลดลง เนื่องจากราคาข้าวอินดิกาและข้าวหอม</a:t>
            </a:r>
            <a:b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ปรับลดลงตามความต้องการของตลาดที่ชะลอตัวลง ด้าน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ราคาข้าวฟ่าง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ลดลง ส่วน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ราคาข้าวสาลี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ทรงตัว เนื่องจากความต้องการที่ลดลงและผลผลิตที่สูงขึ้นตามฤดูกาลในอาร์เจนตินาและออสเตรเลีย ขณะที่</a:t>
            </a:r>
            <a:b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สภาพอากาศไม่เอื้ออำนวยต่อการเพาะปลูกพืชฤดูหนาวในรัสเซีย สำหรับ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ราคาข้าวบาร์เลย์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เพิ่มขึ้น และ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ราคาข้าวโพดเลี้ยงสัตว์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เพิ่มขึ้นเล็กน้อย เนื่องจากความต้องการของโลกเพิ่มขึ้น ขณะที่ผลผลิตในสหรัฐอเมริกา</a:t>
            </a:r>
            <a:b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มีจำกัด </a:t>
            </a:r>
            <a:endParaRPr lang="en-US" sz="125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indent="233363" algn="thaiDist">
              <a:buClr>
                <a:srgbClr val="000000"/>
              </a:buClr>
              <a:buFont typeface="Wingdings" panose="05000000000000000000" pitchFamily="2" charset="2"/>
              <a:buChar char="q"/>
            </a:pPr>
            <a:endParaRPr lang="th-TH" sz="125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B7E14DD1-37A1-F17C-170C-D1411E2CFD41}"/>
              </a:ext>
            </a:extLst>
          </p:cNvPr>
          <p:cNvGrpSpPr/>
          <p:nvPr/>
        </p:nvGrpSpPr>
        <p:grpSpPr>
          <a:xfrm>
            <a:off x="628852" y="3701420"/>
            <a:ext cx="2348008" cy="399600"/>
            <a:chOff x="628852" y="3797117"/>
            <a:chExt cx="2348008" cy="39960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54C04EE-20DB-4509-AB21-10BDF776A25B}"/>
                </a:ext>
              </a:extLst>
            </p:cNvPr>
            <p:cNvSpPr txBox="1">
              <a:spLocks/>
            </p:cNvSpPr>
            <p:nvPr/>
          </p:nvSpPr>
          <p:spPr>
            <a:xfrm>
              <a:off x="628852" y="3797117"/>
              <a:ext cx="1097280" cy="399600"/>
            </a:xfrm>
            <a:prstGeom prst="roundRect">
              <a:avLst>
                <a:gd name="adj" fmla="val 0"/>
              </a:avLst>
            </a:prstGeom>
            <a:solidFill>
              <a:srgbClr val="C00000">
                <a:alpha val="16000"/>
              </a:srgbClr>
            </a:solidFill>
            <a:ln w="19050" cmpd="sng">
              <a:noFill/>
            </a:ln>
          </p:spPr>
          <p:txBody>
            <a:bodyPr wrap="square" anchor="ctr" anchorCtr="0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>
                  <a:solidFill>
                    <a:srgbClr val="C00000"/>
                  </a:solidFill>
                  <a:latin typeface="Kanit Medium" pitchFamily="2" charset="-34"/>
                  <a:ea typeface="Times New Roman" panose="02020603050405020304" pitchFamily="18" charset="0"/>
                  <a:cs typeface="Kanit Medium" pitchFamily="2" charset="-34"/>
                </a:defRPr>
              </a:lvl1pPr>
            </a:lstStyle>
            <a:p>
              <a:r>
                <a:rPr lang="th-TH" dirty="0"/>
                <a:t>-0.1</a:t>
              </a:r>
              <a:r>
                <a:rPr lang="en-US" dirty="0"/>
                <a:t>%</a:t>
              </a:r>
              <a:r>
                <a:rPr lang="th-TH" dirty="0"/>
                <a:t> </a:t>
              </a:r>
              <a:r>
                <a:rPr lang="en-US" dirty="0"/>
                <a:t>(MoM)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2FF975D-039D-4A1B-9F0C-AF10254D1842}"/>
                </a:ext>
              </a:extLst>
            </p:cNvPr>
            <p:cNvSpPr txBox="1">
              <a:spLocks/>
            </p:cNvSpPr>
            <p:nvPr/>
          </p:nvSpPr>
          <p:spPr>
            <a:xfrm>
              <a:off x="1879580" y="3797117"/>
              <a:ext cx="1097280" cy="399600"/>
            </a:xfrm>
            <a:prstGeom prst="roundRect">
              <a:avLst>
                <a:gd name="adj" fmla="val 0"/>
              </a:avLst>
            </a:prstGeom>
            <a:solidFill>
              <a:srgbClr val="C00000">
                <a:alpha val="16000"/>
              </a:srgbClr>
            </a:solidFill>
            <a:ln w="19050" cmpd="sng">
              <a:noFill/>
            </a:ln>
          </p:spPr>
          <p:txBody>
            <a:bodyPr wrap="square" anchor="ctr" anchorCtr="0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>
                  <a:solidFill>
                    <a:srgbClr val="C00000"/>
                  </a:solidFill>
                  <a:latin typeface="Kanit Medium" pitchFamily="2" charset="-34"/>
                  <a:ea typeface="Times New Roman" panose="02020603050405020304" pitchFamily="18" charset="0"/>
                  <a:cs typeface="Kanit Medium" pitchFamily="2" charset="-34"/>
                </a:defRPr>
              </a:lvl1pPr>
            </a:lstStyle>
            <a:p>
              <a:r>
                <a:rPr lang="th-TH" dirty="0"/>
                <a:t>-9.3</a:t>
              </a:r>
              <a:r>
                <a:rPr lang="en-US" dirty="0"/>
                <a:t>%</a:t>
              </a:r>
              <a:r>
                <a:rPr lang="th-TH" dirty="0"/>
                <a:t> </a:t>
              </a:r>
              <a:r>
                <a:rPr lang="en-US" dirty="0"/>
                <a:t>(YoY)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AD71A6A-BFA0-4DC2-9E60-A8596942A664}"/>
              </a:ext>
            </a:extLst>
          </p:cNvPr>
          <p:cNvSpPr txBox="1">
            <a:spLocks/>
          </p:cNvSpPr>
          <p:nvPr/>
        </p:nvSpPr>
        <p:spPr>
          <a:xfrm>
            <a:off x="3991122" y="3680154"/>
            <a:ext cx="1097280" cy="399600"/>
          </a:xfrm>
          <a:prstGeom prst="roundRect">
            <a:avLst>
              <a:gd name="adj" fmla="val 0"/>
            </a:avLst>
          </a:prstGeom>
          <a:solidFill>
            <a:srgbClr val="C00000">
              <a:alpha val="16000"/>
            </a:srgbClr>
          </a:solidFill>
          <a:ln w="19050" cmpd="sng"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solidFill>
                  <a:srgbClr val="C00000"/>
                </a:solidFill>
                <a:latin typeface="Kanit Medium" pitchFamily="2" charset="-34"/>
                <a:ea typeface="Times New Roman" panose="02020603050405020304" pitchFamily="18" charset="0"/>
                <a:cs typeface="Kanit Medium" pitchFamily="2" charset="-34"/>
              </a:defRPr>
            </a:lvl1pPr>
          </a:lstStyle>
          <a:p>
            <a:r>
              <a:rPr lang="th-TH" dirty="0"/>
              <a:t>-0.5</a:t>
            </a:r>
            <a:r>
              <a:rPr lang="en-US" dirty="0"/>
              <a:t>%</a:t>
            </a:r>
            <a:r>
              <a:rPr lang="th-TH" dirty="0"/>
              <a:t> </a:t>
            </a:r>
            <a:r>
              <a:rPr lang="en-US" dirty="0"/>
              <a:t>(MoM)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77DD19-48DC-4A67-8883-C9A96AB9072C}"/>
              </a:ext>
            </a:extLst>
          </p:cNvPr>
          <p:cNvSpPr txBox="1">
            <a:spLocks/>
          </p:cNvSpPr>
          <p:nvPr/>
        </p:nvSpPr>
        <p:spPr>
          <a:xfrm>
            <a:off x="5283242" y="3680154"/>
            <a:ext cx="1097280" cy="399600"/>
          </a:xfrm>
          <a:prstGeom prst="roundRect">
            <a:avLst>
              <a:gd name="adj" fmla="val 0"/>
            </a:avLst>
          </a:prstGeom>
          <a:solidFill>
            <a:srgbClr val="00B050">
              <a:alpha val="16000"/>
            </a:srgbClr>
          </a:solidFill>
          <a:ln w="19050" cmpd="sng"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solidFill>
                  <a:srgbClr val="00B050"/>
                </a:solidFill>
                <a:latin typeface="Kanit Medium" pitchFamily="2" charset="-34"/>
                <a:ea typeface="Times New Roman" panose="02020603050405020304" pitchFamily="18" charset="0"/>
                <a:cs typeface="Kanit Medium" pitchFamily="2" charset="-34"/>
              </a:defRPr>
            </a:lvl1pPr>
          </a:lstStyle>
          <a:p>
            <a:r>
              <a:rPr lang="th-TH" dirty="0"/>
              <a:t>+33.5</a:t>
            </a:r>
            <a:r>
              <a:rPr lang="en-US" dirty="0"/>
              <a:t>%</a:t>
            </a:r>
            <a:r>
              <a:rPr lang="th-TH" dirty="0"/>
              <a:t> </a:t>
            </a:r>
            <a:r>
              <a:rPr lang="en-US" dirty="0"/>
              <a:t>(YoY)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92C6AE-1C64-44E8-95F5-87895EA8CF6B}"/>
              </a:ext>
            </a:extLst>
          </p:cNvPr>
          <p:cNvSpPr/>
          <p:nvPr/>
        </p:nvSpPr>
        <p:spPr>
          <a:xfrm>
            <a:off x="118371" y="6615937"/>
            <a:ext cx="6625108" cy="2968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Chakra Petch" panose="02000506000000020004" pitchFamily="2" charset="-34"/>
              <a:ea typeface="+mn-ea"/>
              <a:cs typeface="TH Chakra Petch" panose="02000506000000020004" pitchFamily="2" charset="-34"/>
            </a:endParaRPr>
          </a:p>
        </p:txBody>
      </p:sp>
      <p:sp>
        <p:nvSpPr>
          <p:cNvPr id="3" name="TextBox 26">
            <a:extLst>
              <a:ext uri="{FF2B5EF4-FFF2-40B4-BE49-F238E27FC236}">
                <a16:creationId xmlns:a16="http://schemas.microsoft.com/office/drawing/2014/main" id="{6EE498EF-24D4-3404-9EA0-CE2F33EF11C1}"/>
              </a:ext>
            </a:extLst>
          </p:cNvPr>
          <p:cNvSpPr txBox="1"/>
          <p:nvPr/>
        </p:nvSpPr>
        <p:spPr>
          <a:xfrm>
            <a:off x="3561374" y="788039"/>
            <a:ext cx="314031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33363" algn="thaiDist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ดัชนีราคาน้ำมันพืช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ในเดือนธันวาคม 2567 อยู่ที่ระดับ 163.3 ลดลงร้อยละ </a:t>
            </a:r>
            <a:r>
              <a:rPr lang="en-US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0.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เมื่อเทียบกับเดือนพฤศจิกายน 256</a:t>
            </a:r>
            <a:r>
              <a:rPr lang="en-US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ซึ่งอยู่ที่ระดับ 1</a:t>
            </a:r>
            <a:r>
              <a:rPr lang="en-US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64.1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แต่เพิ่มขึ้นร้อยละ 33.5 เมื่อเทียบกับเดือนธันวาคม 256</a:t>
            </a:r>
            <a:r>
              <a:rPr lang="en-US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ซึ่งอยู่ที่ระดับ 122.3 โดย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ราคาน้ำมันถั่วเหลือง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ลดลง เนื่องจากปริมาณผลผลิตทั่วโลกมีเพียงพอ และความต้องการผลผลิตของประเทศสหรัฐอเมริกา</a:t>
            </a:r>
            <a:b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ซึ่งเป็นผู้ผลิตรายใหญ่ของโลกลดลง ส่วน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ราคาน้ำมันดอกทานตะวัน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และราคา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น้ำมันเรพซีด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ลดลง เนื่องจากความต้องการผลผลิตชะลอตัวลง ขณะที่</a:t>
            </a:r>
            <a:r>
              <a:rPr lang="th-TH" sz="125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ราคาน้ำมันปาล์ม</a:t>
            </a:r>
            <a:r>
              <a:rPr lang="th-TH" sz="12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เพิ่มขึ้น เนื่องจากประเทศผู้ผลิตหลักในเอเชียตะวันออกเฉียงใต้มีผลผลิตลดลง</a:t>
            </a:r>
            <a:endParaRPr lang="en-US" sz="125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indent="233363" algn="thaiDist">
              <a:buClr>
                <a:srgbClr val="000000"/>
              </a:buClr>
              <a:buFont typeface="Wingdings" panose="05000000000000000000" pitchFamily="2" charset="2"/>
              <a:buChar char="q"/>
            </a:pPr>
            <a:endParaRPr lang="th-TH" sz="125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id="{A9CBB901-15F5-BF6F-9200-DC60B7F9D19E}"/>
              </a:ext>
            </a:extLst>
          </p:cNvPr>
          <p:cNvSpPr/>
          <p:nvPr/>
        </p:nvSpPr>
        <p:spPr>
          <a:xfrm>
            <a:off x="377568" y="204042"/>
            <a:ext cx="3002452" cy="49753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0682FA81-57CD-9450-1182-E2E9A83F760B}"/>
              </a:ext>
            </a:extLst>
          </p:cNvPr>
          <p:cNvSpPr txBox="1">
            <a:spLocks/>
          </p:cNvSpPr>
          <p:nvPr/>
        </p:nvSpPr>
        <p:spPr>
          <a:xfrm>
            <a:off x="756932" y="204301"/>
            <a:ext cx="2155337" cy="540213"/>
          </a:xfrm>
          <a:prstGeom prst="round2DiagRect">
            <a:avLst>
              <a:gd name="adj1" fmla="val 0"/>
              <a:gd name="adj2" fmla="val 0"/>
            </a:avLst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Kanit Medium" pitchFamily="2" charset="-34"/>
                <a:cs typeface="Kanit Medium" pitchFamily="2" charset="-34"/>
              </a:rPr>
              <a:t>ดัชนีราคาธัญพืช</a:t>
            </a:r>
          </a:p>
          <a:p>
            <a:pPr marL="0" marR="0" lvl="0" indent="0" defTabSz="4572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Kanit Medium" pitchFamily="2" charset="-34"/>
                <a:cs typeface="Kanit Medium" pitchFamily="2" charset="-34"/>
              </a:rPr>
              <a:t>(Cereal Price Index)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Kanit Medium" pitchFamily="2" charset="-34"/>
              <a:cs typeface="Kanit Medium" pitchFamily="2" charset="-34"/>
            </a:endParaRPr>
          </a:p>
        </p:txBody>
      </p: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0E2D8CC1-EA71-0D2F-661D-92616DB17E9D}"/>
              </a:ext>
            </a:extLst>
          </p:cNvPr>
          <p:cNvGrpSpPr/>
          <p:nvPr/>
        </p:nvGrpSpPr>
        <p:grpSpPr>
          <a:xfrm>
            <a:off x="80963" y="150823"/>
            <a:ext cx="622071" cy="622071"/>
            <a:chOff x="7901558" y="2899842"/>
            <a:chExt cx="932154" cy="932154"/>
          </a:xfrm>
        </p:grpSpPr>
        <p:sp>
          <p:nvSpPr>
            <p:cNvPr id="49" name="วงรี 48">
              <a:extLst>
                <a:ext uri="{FF2B5EF4-FFF2-40B4-BE49-F238E27FC236}">
                  <a16:creationId xmlns:a16="http://schemas.microsoft.com/office/drawing/2014/main" id="{D577BE46-8569-57B9-A0DA-CE3F938C4040}"/>
                </a:ext>
              </a:extLst>
            </p:cNvPr>
            <p:cNvSpPr/>
            <p:nvPr/>
          </p:nvSpPr>
          <p:spPr>
            <a:xfrm>
              <a:off x="7901558" y="2899842"/>
              <a:ext cx="932154" cy="9321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>
              <a:extLst>
                <a:ext uri="{FF2B5EF4-FFF2-40B4-BE49-F238E27FC236}">
                  <a16:creationId xmlns:a16="http://schemas.microsoft.com/office/drawing/2014/main" id="{78C4DC7E-6E58-4557-6EA5-F45D8EA34D57}"/>
                </a:ext>
              </a:extLst>
            </p:cNvPr>
            <p:cNvSpPr/>
            <p:nvPr/>
          </p:nvSpPr>
          <p:spPr>
            <a:xfrm>
              <a:off x="7965204" y="2952784"/>
              <a:ext cx="804864" cy="804864"/>
            </a:xfrm>
            <a:prstGeom prst="ellipse">
              <a:avLst/>
            </a:prstGeom>
            <a:gradFill>
              <a:gsLst>
                <a:gs pos="100000">
                  <a:srgbClr val="065381"/>
                </a:gs>
                <a:gs pos="0">
                  <a:srgbClr val="0769A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974ECE61-40AB-A52D-D1E7-7E70F0700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67" y="257817"/>
            <a:ext cx="392400" cy="392400"/>
          </a:xfrm>
          <a:prstGeom prst="rect">
            <a:avLst/>
          </a:prstGeom>
        </p:spPr>
      </p:pic>
      <p:grpSp>
        <p:nvGrpSpPr>
          <p:cNvPr id="56" name="กลุ่ม 55">
            <a:extLst>
              <a:ext uri="{FF2B5EF4-FFF2-40B4-BE49-F238E27FC236}">
                <a16:creationId xmlns:a16="http://schemas.microsoft.com/office/drawing/2014/main" id="{612D67AC-69A6-64B3-DC64-E58925A362E7}"/>
              </a:ext>
            </a:extLst>
          </p:cNvPr>
          <p:cNvGrpSpPr/>
          <p:nvPr/>
        </p:nvGrpSpPr>
        <p:grpSpPr>
          <a:xfrm>
            <a:off x="3482426" y="137360"/>
            <a:ext cx="3511082" cy="622071"/>
            <a:chOff x="84402" y="4138212"/>
            <a:chExt cx="3511082" cy="622071"/>
          </a:xfrm>
        </p:grpSpPr>
        <p:sp>
          <p:nvSpPr>
            <p:cNvPr id="58" name="สี่เหลี่ยมผืนผ้า 57">
              <a:extLst>
                <a:ext uri="{FF2B5EF4-FFF2-40B4-BE49-F238E27FC236}">
                  <a16:creationId xmlns:a16="http://schemas.microsoft.com/office/drawing/2014/main" id="{942A9951-6ACF-A738-625E-98D5BB8546B9}"/>
                </a:ext>
              </a:extLst>
            </p:cNvPr>
            <p:cNvSpPr/>
            <p:nvPr/>
          </p:nvSpPr>
          <p:spPr>
            <a:xfrm>
              <a:off x="381007" y="4198574"/>
              <a:ext cx="3002452" cy="497539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59" name="TextBox 13">
              <a:extLst>
                <a:ext uri="{FF2B5EF4-FFF2-40B4-BE49-F238E27FC236}">
                  <a16:creationId xmlns:a16="http://schemas.microsoft.com/office/drawing/2014/main" id="{60B0C2F4-8158-D5B4-C108-4EBFC654357A}"/>
                </a:ext>
              </a:extLst>
            </p:cNvPr>
            <p:cNvSpPr txBox="1">
              <a:spLocks/>
            </p:cNvSpPr>
            <p:nvPr/>
          </p:nvSpPr>
          <p:spPr>
            <a:xfrm>
              <a:off x="760371" y="4198833"/>
              <a:ext cx="2835113" cy="540213"/>
            </a:xfrm>
            <a:prstGeom prst="round2DiagRect">
              <a:avLst>
                <a:gd name="adj1" fmla="val 0"/>
                <a:gd name="adj2" fmla="val 0"/>
              </a:avLst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anit Medium" pitchFamily="2" charset="-34"/>
                  <a:cs typeface="Kanit Medium" pitchFamily="2" charset="-34"/>
                </a:rPr>
                <a:t>ดัชนีราคาน้ำมันพืช</a:t>
              </a:r>
            </a:p>
            <a:p>
              <a:pPr marL="0" marR="0" lvl="0" indent="0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anit Medium" pitchFamily="2" charset="-34"/>
                  <a:cs typeface="Kanit Medium" pitchFamily="2" charset="-34"/>
                </a:rPr>
                <a:t>(Vegetable Oil Price Index)</a:t>
              </a:r>
            </a:p>
          </p:txBody>
        </p:sp>
        <p:grpSp>
          <p:nvGrpSpPr>
            <p:cNvPr id="60" name="กลุ่ม 59">
              <a:extLst>
                <a:ext uri="{FF2B5EF4-FFF2-40B4-BE49-F238E27FC236}">
                  <a16:creationId xmlns:a16="http://schemas.microsoft.com/office/drawing/2014/main" id="{81CB0088-1DA8-0CA9-B91A-3A3875815EBD}"/>
                </a:ext>
              </a:extLst>
            </p:cNvPr>
            <p:cNvGrpSpPr/>
            <p:nvPr/>
          </p:nvGrpSpPr>
          <p:grpSpPr>
            <a:xfrm>
              <a:off x="84402" y="4138212"/>
              <a:ext cx="622071" cy="622071"/>
              <a:chOff x="7901558" y="2899842"/>
              <a:chExt cx="932154" cy="932154"/>
            </a:xfrm>
          </p:grpSpPr>
          <p:sp>
            <p:nvSpPr>
              <p:cNvPr id="61" name="วงรี 60">
                <a:extLst>
                  <a:ext uri="{FF2B5EF4-FFF2-40B4-BE49-F238E27FC236}">
                    <a16:creationId xmlns:a16="http://schemas.microsoft.com/office/drawing/2014/main" id="{E8F4BDF4-3CCC-82A8-F417-4C08636D854D}"/>
                  </a:ext>
                </a:extLst>
              </p:cNvPr>
              <p:cNvSpPr/>
              <p:nvPr/>
            </p:nvSpPr>
            <p:spPr>
              <a:xfrm>
                <a:off x="7901558" y="2899842"/>
                <a:ext cx="932154" cy="9321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" name="วงรี 61">
                <a:extLst>
                  <a:ext uri="{FF2B5EF4-FFF2-40B4-BE49-F238E27FC236}">
                    <a16:creationId xmlns:a16="http://schemas.microsoft.com/office/drawing/2014/main" id="{A3C13F68-3750-E779-57E4-151C16177292}"/>
                  </a:ext>
                </a:extLst>
              </p:cNvPr>
              <p:cNvSpPr/>
              <p:nvPr/>
            </p:nvSpPr>
            <p:spPr>
              <a:xfrm>
                <a:off x="7965204" y="2963488"/>
                <a:ext cx="804863" cy="804863"/>
              </a:xfrm>
              <a:prstGeom prst="ellipse">
                <a:avLst/>
              </a:prstGeom>
              <a:gradFill>
                <a:gsLst>
                  <a:gs pos="100000">
                    <a:srgbClr val="34B2E4"/>
                  </a:gs>
                  <a:gs pos="0">
                    <a:srgbClr val="64C4EA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pic>
        <p:nvPicPr>
          <p:cNvPr id="82" name="รูปภาพ 81">
            <a:extLst>
              <a:ext uri="{FF2B5EF4-FFF2-40B4-BE49-F238E27FC236}">
                <a16:creationId xmlns:a16="http://schemas.microsoft.com/office/drawing/2014/main" id="{A1A8E430-CD15-9869-1004-FE9497239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722" y="252730"/>
            <a:ext cx="392400" cy="392400"/>
          </a:xfrm>
          <a:prstGeom prst="rect">
            <a:avLst/>
          </a:prstGeom>
        </p:spPr>
      </p:pic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8B63B2F3-08F7-082D-5309-75F5CCE09FDC}"/>
              </a:ext>
            </a:extLst>
          </p:cNvPr>
          <p:cNvGrpSpPr/>
          <p:nvPr/>
        </p:nvGrpSpPr>
        <p:grpSpPr>
          <a:xfrm>
            <a:off x="72163" y="6220419"/>
            <a:ext cx="6714809" cy="3060272"/>
            <a:chOff x="72163" y="6176877"/>
            <a:chExt cx="6714809" cy="3060272"/>
          </a:xfrm>
        </p:grpSpPr>
        <p:sp>
          <p:nvSpPr>
            <p:cNvPr id="84" name="Rectangle: Rounded Corners 38">
              <a:extLst>
                <a:ext uri="{FF2B5EF4-FFF2-40B4-BE49-F238E27FC236}">
                  <a16:creationId xmlns:a16="http://schemas.microsoft.com/office/drawing/2014/main" id="{4A60D922-1CB9-F964-E4DA-229268901C3C}"/>
                </a:ext>
              </a:extLst>
            </p:cNvPr>
            <p:cNvSpPr/>
            <p:nvPr/>
          </p:nvSpPr>
          <p:spPr>
            <a:xfrm>
              <a:off x="72163" y="6236796"/>
              <a:ext cx="6713422" cy="300035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prstClr val="black"/>
                </a:solidFill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grpSp>
          <p:nvGrpSpPr>
            <p:cNvPr id="95" name="กลุ่ม 94">
              <a:extLst>
                <a:ext uri="{FF2B5EF4-FFF2-40B4-BE49-F238E27FC236}">
                  <a16:creationId xmlns:a16="http://schemas.microsoft.com/office/drawing/2014/main" id="{F8E57F76-99D9-E52A-2351-766261E940E4}"/>
                </a:ext>
              </a:extLst>
            </p:cNvPr>
            <p:cNvGrpSpPr/>
            <p:nvPr/>
          </p:nvGrpSpPr>
          <p:grpSpPr>
            <a:xfrm>
              <a:off x="155587" y="6909340"/>
              <a:ext cx="6224935" cy="2015936"/>
              <a:chOff x="155587" y="6733880"/>
              <a:chExt cx="6224935" cy="201593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5E9CE9A-BE93-4578-B918-FFEBD1BAC944}"/>
                  </a:ext>
                </a:extLst>
              </p:cNvPr>
              <p:cNvSpPr txBox="1"/>
              <p:nvPr/>
            </p:nvSpPr>
            <p:spPr>
              <a:xfrm>
                <a:off x="155587" y="6733880"/>
                <a:ext cx="3231373" cy="2015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233363" algn="thaiDist">
                  <a:buFont typeface="Wingdings" pitchFamily="2" charset="2"/>
                  <a:buChar char="q"/>
                  <a:defRPr/>
                </a:pPr>
                <a:r>
                  <a:rPr lang="th-TH" sz="125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ดัชนีราคาน้ำตาล</a:t>
                </a:r>
                <a:r>
                  <a:rPr lang="th-TH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ในเดือนธันวาคม 2567 อยู่ที่ระดับ </a:t>
                </a:r>
                <a:r>
                  <a:rPr lang="en-US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120.0</a:t>
                </a:r>
                <a:r>
                  <a:rPr lang="th-TH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ลดลงร้อยละ 5</a:t>
                </a:r>
                <a:r>
                  <a:rPr lang="en-US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.1</a:t>
                </a:r>
                <a:r>
                  <a:rPr lang="th-TH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เมื่อเทียบกับเดือนพฤศจิกายน </a:t>
                </a:r>
                <a:r>
                  <a:rPr lang="en-US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2567</a:t>
                </a:r>
                <a:r>
                  <a:rPr lang="th-TH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ซึ่งอยู่ที่ระดับ </a:t>
                </a:r>
                <a:r>
                  <a:rPr lang="en-US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126</a:t>
                </a:r>
                <a:r>
                  <a:rPr lang="th-TH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.4 และลดลงร้อยละ 10</a:t>
                </a:r>
                <a:r>
                  <a:rPr lang="en-US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.6</a:t>
                </a:r>
                <a:r>
                  <a:rPr lang="th-TH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เมื่อเทียบกับเดือนธันวาคม </a:t>
                </a:r>
                <a:r>
                  <a:rPr lang="en-US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2566</a:t>
                </a:r>
                <a:r>
                  <a:rPr lang="th-TH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ซึ่งอยู่ที่ระดับ </a:t>
                </a:r>
                <a:r>
                  <a:rPr lang="en-US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134.2 </a:t>
                </a:r>
                <a:r>
                  <a:rPr lang="th-TH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โดยราคาน้ำตาลลดลง เนื่องจากการผลิตน้ำตาลของบราซิลมากกว่าที่คาดการณ์ไว้ และค่าเงินเรียลบราซิลที่อ่อนค่าลงเมื่อเทียบกับดอลลาร์สหรัฐ รวมถึงการเข้าสู่ฤดูการเก็บเกี่ยวผลผลิตอ้อยของอินเดียและไทย </a:t>
                </a:r>
                <a:br>
                  <a:rPr lang="th-TH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ทำให้โรงงานน้ำตาลเพิ่มกำลังการผลิต ประกอบกับการคาดการณ์การผลิตอ้อยของบราซิลในปี 2568 ที่มีแนวโน้มดีขึ้น ภาพรวมราคาน้ำตาล</a:t>
                </a:r>
                <a:br>
                  <a:rPr lang="th-TH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sz="125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จึงปรับตัวลดลง</a:t>
                </a:r>
                <a:endParaRPr lang="en-US" sz="125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indent="233363" algn="thaiDist">
                  <a:buFont typeface="Wingdings" pitchFamily="2" charset="2"/>
                  <a:buChar char="q"/>
                  <a:defRPr/>
                </a:pPr>
                <a:endParaRPr lang="th-TH" sz="125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94" name="กลุ่ม 93">
                <a:extLst>
                  <a:ext uri="{FF2B5EF4-FFF2-40B4-BE49-F238E27FC236}">
                    <a16:creationId xmlns:a16="http://schemas.microsoft.com/office/drawing/2014/main" id="{89A3CFF9-BA83-522B-E38A-686226921CB6}"/>
                  </a:ext>
                </a:extLst>
              </p:cNvPr>
              <p:cNvGrpSpPr/>
              <p:nvPr/>
            </p:nvGrpSpPr>
            <p:grpSpPr>
              <a:xfrm>
                <a:off x="3991122" y="6756837"/>
                <a:ext cx="2389400" cy="399600"/>
                <a:chOff x="3991122" y="6756837"/>
                <a:chExt cx="2389400" cy="399600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0C9DFFE-44B9-4326-9129-23C3179DB5C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1122" y="6756837"/>
                  <a:ext cx="1097280" cy="39960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C00000">
                    <a:alpha val="16000"/>
                  </a:srgbClr>
                </a:solidFill>
                <a:ln w="19050" cmpd="sng">
                  <a:noFill/>
                </a:ln>
              </p:spPr>
              <p:txBody>
                <a:bodyPr wrap="square" anchor="ctr" anchorCtr="0">
                  <a:noAutofit/>
                </a:bodyPr>
                <a:lstStyle>
                  <a:defPPr>
                    <a:defRPr lang="en-US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 b="0">
                      <a:solidFill>
                        <a:srgbClr val="C00000"/>
                      </a:solidFill>
                      <a:latin typeface="Kanit Medium" pitchFamily="2" charset="-34"/>
                      <a:ea typeface="Times New Roman" panose="02020603050405020304" pitchFamily="18" charset="0"/>
                      <a:cs typeface="Kanit Medium" pitchFamily="2" charset="-34"/>
                    </a:defRPr>
                  </a:lvl1pPr>
                </a:lstStyle>
                <a:p>
                  <a:r>
                    <a:rPr lang="th-TH" dirty="0"/>
                    <a:t>-5.1</a:t>
                  </a:r>
                  <a:r>
                    <a:rPr lang="en-US" dirty="0"/>
                    <a:t>%</a:t>
                  </a:r>
                  <a:r>
                    <a:rPr lang="th-TH" dirty="0"/>
                    <a:t> </a:t>
                  </a:r>
                  <a:r>
                    <a:rPr lang="en-US" dirty="0"/>
                    <a:t>(MoM)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5C5A7D1-D3C0-458B-90BC-F213E5A72C2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83242" y="6756837"/>
                  <a:ext cx="1097280" cy="39960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C00000">
                    <a:alpha val="16000"/>
                  </a:srgbClr>
                </a:solidFill>
                <a:ln w="19050" cmpd="sng">
                  <a:noFill/>
                </a:ln>
              </p:spPr>
              <p:txBody>
                <a:bodyPr wrap="square" anchor="ctr" anchorCtr="0">
                  <a:noAutofit/>
                </a:bodyPr>
                <a:lstStyle>
                  <a:defPPr>
                    <a:defRPr lang="en-US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 b="0">
                      <a:solidFill>
                        <a:srgbClr val="C00000"/>
                      </a:solidFill>
                      <a:latin typeface="Kanit Medium" pitchFamily="2" charset="-34"/>
                      <a:ea typeface="Times New Roman" panose="02020603050405020304" pitchFamily="18" charset="0"/>
                      <a:cs typeface="Kanit Medium" pitchFamily="2" charset="-34"/>
                    </a:defRPr>
                  </a:lvl1pPr>
                </a:lstStyle>
                <a:p>
                  <a:r>
                    <a:rPr lang="th-TH" dirty="0"/>
                    <a:t>-10.6</a:t>
                  </a:r>
                  <a:r>
                    <a:rPr lang="en-US" dirty="0"/>
                    <a:t>%</a:t>
                  </a:r>
                  <a:r>
                    <a:rPr lang="th-TH" dirty="0"/>
                    <a:t> </a:t>
                  </a:r>
                  <a:r>
                    <a:rPr lang="en-US" dirty="0"/>
                    <a:t>(YoY)</a:t>
                  </a:r>
                </a:p>
              </p:txBody>
            </p:sp>
          </p:grpSp>
        </p:grpSp>
        <p:grpSp>
          <p:nvGrpSpPr>
            <p:cNvPr id="93" name="กลุ่ม 92">
              <a:extLst>
                <a:ext uri="{FF2B5EF4-FFF2-40B4-BE49-F238E27FC236}">
                  <a16:creationId xmlns:a16="http://schemas.microsoft.com/office/drawing/2014/main" id="{DF651FAB-9D89-1317-CB2C-8A9C8742A7EC}"/>
                </a:ext>
              </a:extLst>
            </p:cNvPr>
            <p:cNvGrpSpPr/>
            <p:nvPr/>
          </p:nvGrpSpPr>
          <p:grpSpPr>
            <a:xfrm>
              <a:off x="80965" y="6176877"/>
              <a:ext cx="6706007" cy="622071"/>
              <a:chOff x="80965" y="6096667"/>
              <a:chExt cx="6706007" cy="622071"/>
            </a:xfrm>
          </p:grpSpPr>
          <p:sp>
            <p:nvSpPr>
              <p:cNvPr id="86" name="สี่เหลี่ยมผืนผ้า 85">
                <a:extLst>
                  <a:ext uri="{FF2B5EF4-FFF2-40B4-BE49-F238E27FC236}">
                    <a16:creationId xmlns:a16="http://schemas.microsoft.com/office/drawing/2014/main" id="{0F7EE12E-39C9-6BD8-AD20-33CF0C561FB9}"/>
                  </a:ext>
                </a:extLst>
              </p:cNvPr>
              <p:cNvSpPr/>
              <p:nvPr/>
            </p:nvSpPr>
            <p:spPr>
              <a:xfrm>
                <a:off x="377568" y="6157028"/>
                <a:ext cx="6409404" cy="49753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7" name="TextBox 13">
                <a:extLst>
                  <a:ext uri="{FF2B5EF4-FFF2-40B4-BE49-F238E27FC236}">
                    <a16:creationId xmlns:a16="http://schemas.microsoft.com/office/drawing/2014/main" id="{A6569325-106E-82EA-3B22-9FC778DF37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6932" y="6157287"/>
                <a:ext cx="2155337" cy="540213"/>
              </a:xfrm>
              <a:prstGeom prst="round2DiagRect">
                <a:avLst>
                  <a:gd name="adj1" fmla="val 0"/>
                  <a:gd name="adj2" fmla="val 0"/>
                </a:avLst>
              </a:prstGeom>
              <a:noFill/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marL="0" marR="0" lvl="0" indent="0" defTabSz="457200" rtl="0" eaLnBrk="1" fontAlgn="auto" latinLnBrk="0" hangingPunct="1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anit Medium" pitchFamily="2" charset="-34"/>
                    <a:cs typeface="Kanit Medium" pitchFamily="2" charset="-34"/>
                  </a:rPr>
                  <a:t>ดัชนีราคาน้ำตาล</a:t>
                </a:r>
              </a:p>
              <a:p>
                <a:pPr marL="0" marR="0" lvl="0" indent="0" defTabSz="457200" rtl="0" eaLnBrk="1" fontAlgn="auto" latinLnBrk="0" hangingPunct="1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anit Medium" pitchFamily="2" charset="-34"/>
                    <a:cs typeface="Kanit Medium" pitchFamily="2" charset="-34"/>
                  </a:rPr>
                  <a:t>(Sugar Price Index)</a:t>
                </a:r>
              </a:p>
            </p:txBody>
          </p:sp>
          <p:grpSp>
            <p:nvGrpSpPr>
              <p:cNvPr id="88" name="กลุ่ม 87">
                <a:extLst>
                  <a:ext uri="{FF2B5EF4-FFF2-40B4-BE49-F238E27FC236}">
                    <a16:creationId xmlns:a16="http://schemas.microsoft.com/office/drawing/2014/main" id="{638412A9-CBC9-9C54-0799-FC4016A159A7}"/>
                  </a:ext>
                </a:extLst>
              </p:cNvPr>
              <p:cNvGrpSpPr/>
              <p:nvPr/>
            </p:nvGrpSpPr>
            <p:grpSpPr>
              <a:xfrm>
                <a:off x="80965" y="6096667"/>
                <a:ext cx="622071" cy="622071"/>
                <a:chOff x="7901562" y="2899843"/>
                <a:chExt cx="932154" cy="932154"/>
              </a:xfrm>
            </p:grpSpPr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B05CFC6D-7DA1-99DD-6568-7D47881245C3}"/>
                    </a:ext>
                  </a:extLst>
                </p:cNvPr>
                <p:cNvSpPr/>
                <p:nvPr/>
              </p:nvSpPr>
              <p:spPr>
                <a:xfrm>
                  <a:off x="7901562" y="2899843"/>
                  <a:ext cx="932154" cy="9321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0" name="วงรี 89">
                  <a:extLst>
                    <a:ext uri="{FF2B5EF4-FFF2-40B4-BE49-F238E27FC236}">
                      <a16:creationId xmlns:a16="http://schemas.microsoft.com/office/drawing/2014/main" id="{A75E90C1-03A2-BA37-31EF-48F80171E5A1}"/>
                    </a:ext>
                  </a:extLst>
                </p:cNvPr>
                <p:cNvSpPr/>
                <p:nvPr/>
              </p:nvSpPr>
              <p:spPr>
                <a:xfrm>
                  <a:off x="7965204" y="2963488"/>
                  <a:ext cx="804864" cy="804864"/>
                </a:xfrm>
                <a:prstGeom prst="ellipse">
                  <a:avLst/>
                </a:prstGeom>
                <a:gradFill>
                  <a:gsLst>
                    <a:gs pos="100000">
                      <a:srgbClr val="065381"/>
                    </a:gs>
                    <a:gs pos="0">
                      <a:srgbClr val="0769A5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pic>
            <p:nvPicPr>
              <p:cNvPr id="92" name="รูปภาพ 91">
                <a:extLst>
                  <a:ext uri="{FF2B5EF4-FFF2-40B4-BE49-F238E27FC236}">
                    <a16:creationId xmlns:a16="http://schemas.microsoft.com/office/drawing/2014/main" id="{FF7CF53F-FCF6-20BD-CC81-851814C6B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000" y="6215799"/>
                <a:ext cx="362467" cy="362467"/>
              </a:xfrm>
              <a:prstGeom prst="rect">
                <a:avLst/>
              </a:prstGeom>
            </p:spPr>
          </p:pic>
        </p:grpSp>
      </p:grp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82C4338D-5207-3018-C878-33DEC353FC0D}"/>
              </a:ext>
            </a:extLst>
          </p:cNvPr>
          <p:cNvGrpSpPr/>
          <p:nvPr/>
        </p:nvGrpSpPr>
        <p:grpSpPr>
          <a:xfrm>
            <a:off x="77565" y="9551338"/>
            <a:ext cx="6702870" cy="278608"/>
            <a:chOff x="77565" y="9551338"/>
            <a:chExt cx="6702870" cy="278608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A9B03E33-3994-649C-FF3D-29605A7DCF3E}"/>
                </a:ext>
              </a:extLst>
            </p:cNvPr>
            <p:cNvSpPr/>
            <p:nvPr/>
          </p:nvSpPr>
          <p:spPr>
            <a:xfrm>
              <a:off x="77565" y="9551338"/>
              <a:ext cx="6235119" cy="278608"/>
            </a:xfrm>
            <a:prstGeom prst="rect">
              <a:avLst/>
            </a:prstGeom>
            <a:solidFill>
              <a:srgbClr val="64D0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F804C5C4-76B7-A913-C82E-1C43194B6256}"/>
                </a:ext>
              </a:extLst>
            </p:cNvPr>
            <p:cNvSpPr/>
            <p:nvPr/>
          </p:nvSpPr>
          <p:spPr>
            <a:xfrm>
              <a:off x="6364302" y="9551338"/>
              <a:ext cx="416133" cy="278608"/>
            </a:xfrm>
            <a:prstGeom prst="rect">
              <a:avLst/>
            </a:prstGeom>
            <a:solidFill>
              <a:srgbClr val="8B10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" name="Rectangle 34">
              <a:extLst>
                <a:ext uri="{FF2B5EF4-FFF2-40B4-BE49-F238E27FC236}">
                  <a16:creationId xmlns:a16="http://schemas.microsoft.com/office/drawing/2014/main" id="{5E9C0949-54D9-8CF0-DC9E-685F52587BB9}"/>
                </a:ext>
              </a:extLst>
            </p:cNvPr>
            <p:cNvSpPr>
              <a:spLocks/>
            </p:cNvSpPr>
            <p:nvPr/>
          </p:nvSpPr>
          <p:spPr>
            <a:xfrm>
              <a:off x="992322" y="9561364"/>
              <a:ext cx="5320362" cy="2585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th-TH" sz="900" dirty="0">
                  <a:solidFill>
                    <a:schemeClr val="tx1"/>
                  </a:solidFill>
                  <a:latin typeface="Kanit Light" pitchFamily="2" charset="-34"/>
                  <a:cs typeface="Kanit Light" pitchFamily="2" charset="-34"/>
                </a:rPr>
                <a:t>ข้อมูลจาก </a:t>
              </a:r>
              <a:r>
                <a:rPr lang="en-US" sz="900" dirty="0">
                  <a:solidFill>
                    <a:schemeClr val="tx1"/>
                  </a:solidFill>
                  <a:latin typeface="Kanit Light" pitchFamily="2" charset="-34"/>
                  <a:cs typeface="Kanit Light" pitchFamily="2" charset="-34"/>
                </a:rPr>
                <a:t>FAO </a:t>
              </a:r>
              <a:r>
                <a:rPr lang="th-TH" sz="900" dirty="0">
                  <a:solidFill>
                    <a:schemeClr val="tx1"/>
                  </a:solidFill>
                  <a:latin typeface="Kanit Light" pitchFamily="2" charset="-34"/>
                  <a:cs typeface="Kanit Light" pitchFamily="2" charset="-34"/>
                </a:rPr>
                <a:t>เรียบเรียงและจัดทำโดยกองนโยบายและแผนพัฒนาการเกษตร สำนักงานเศรษฐกิจการเกษตร</a:t>
              </a:r>
              <a:endParaRPr lang="en-US" sz="900" dirty="0">
                <a:solidFill>
                  <a:schemeClr val="tx1"/>
                </a:solidFill>
                <a:latin typeface="Kanit Light" pitchFamily="2" charset="-34"/>
                <a:cs typeface="Kanit Light" pitchFamily="2" charset="-34"/>
              </a:endParaRP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A58A301A-F1D3-B33C-83F4-225999B2B5A5}"/>
                </a:ext>
              </a:extLst>
            </p:cNvPr>
            <p:cNvSpPr>
              <a:spLocks/>
            </p:cNvSpPr>
            <p:nvPr/>
          </p:nvSpPr>
          <p:spPr>
            <a:xfrm>
              <a:off x="6443090" y="9561363"/>
              <a:ext cx="258557" cy="25855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 anchorCtr="0"/>
            <a:lstStyle/>
            <a:p>
              <a:pPr algn="ctr"/>
              <a:r>
                <a:rPr lang="th-TH" sz="1100" b="1" dirty="0">
                  <a:solidFill>
                    <a:schemeClr val="bg1"/>
                  </a:solidFill>
                  <a:latin typeface="Kanit Medium" pitchFamily="2" charset="-34"/>
                  <a:cs typeface="Kanit Medium" pitchFamily="2" charset="-34"/>
                </a:rPr>
                <a:t>2</a:t>
              </a:r>
              <a:endParaRPr lang="en-US" sz="1100" b="1" dirty="0">
                <a:solidFill>
                  <a:schemeClr val="bg1"/>
                </a:solidFill>
                <a:latin typeface="Kanit Medium" pitchFamily="2" charset="-34"/>
                <a:cs typeface="Kanit Medium" pitchFamily="2" charset="-34"/>
              </a:endParaRPr>
            </a:p>
          </p:txBody>
        </p:sp>
      </p:grpSp>
      <p:graphicFrame>
        <p:nvGraphicFramePr>
          <p:cNvPr id="2" name="แผนภูมิ 1">
            <a:extLst>
              <a:ext uri="{FF2B5EF4-FFF2-40B4-BE49-F238E27FC236}">
                <a16:creationId xmlns:a16="http://schemas.microsoft.com/office/drawing/2014/main" id="{B7434E08-F2FE-3FDA-9CD1-B4B9D35031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0180096"/>
              </p:ext>
            </p:extLst>
          </p:nvPr>
        </p:nvGraphicFramePr>
        <p:xfrm>
          <a:off x="3518744" y="4128192"/>
          <a:ext cx="3282436" cy="1977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แผนภูมิ 9">
            <a:extLst>
              <a:ext uri="{FF2B5EF4-FFF2-40B4-BE49-F238E27FC236}">
                <a16:creationId xmlns:a16="http://schemas.microsoft.com/office/drawing/2014/main" id="{7071A431-41EF-867F-7EB3-42B3419B7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6161424"/>
              </p:ext>
            </p:extLst>
          </p:nvPr>
        </p:nvGraphicFramePr>
        <p:xfrm>
          <a:off x="104524" y="4125557"/>
          <a:ext cx="3282436" cy="1977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แผนภูมิ 10">
            <a:extLst>
              <a:ext uri="{FF2B5EF4-FFF2-40B4-BE49-F238E27FC236}">
                <a16:creationId xmlns:a16="http://schemas.microsoft.com/office/drawing/2014/main" id="{3079C332-769F-37A8-D0BE-FD3BE26B5C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7234582"/>
              </p:ext>
            </p:extLst>
          </p:nvPr>
        </p:nvGraphicFramePr>
        <p:xfrm>
          <a:off x="3471041" y="7332938"/>
          <a:ext cx="3358231" cy="1977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51795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รูปภาพ 63">
            <a:extLst>
              <a:ext uri="{FF2B5EF4-FFF2-40B4-BE49-F238E27FC236}">
                <a16:creationId xmlns:a16="http://schemas.microsoft.com/office/drawing/2014/main" id="{C938325A-C085-C262-B70F-6F014BF5A87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44" y="7506230"/>
            <a:ext cx="3326400" cy="1980000"/>
          </a:xfrm>
          <a:prstGeom prst="rect">
            <a:avLst/>
          </a:prstGeom>
        </p:spPr>
      </p:pic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B0C735B4-8F06-9955-F218-FF19FFCD4101}"/>
              </a:ext>
            </a:extLst>
          </p:cNvPr>
          <p:cNvSpPr/>
          <p:nvPr/>
        </p:nvSpPr>
        <p:spPr>
          <a:xfrm>
            <a:off x="100626" y="5527954"/>
            <a:ext cx="3328374" cy="1980000"/>
          </a:xfrm>
          <a:prstGeom prst="rect">
            <a:avLst/>
          </a:prstGeom>
          <a:solidFill>
            <a:srgbClr val="065381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94974BA3-DB56-ED06-ACCB-83404D12825C}"/>
              </a:ext>
            </a:extLst>
          </p:cNvPr>
          <p:cNvSpPr/>
          <p:nvPr/>
        </p:nvSpPr>
        <p:spPr>
          <a:xfrm>
            <a:off x="3429000" y="3551868"/>
            <a:ext cx="3324818" cy="1980000"/>
          </a:xfrm>
          <a:prstGeom prst="rect">
            <a:avLst/>
          </a:prstGeom>
          <a:solidFill>
            <a:srgbClr val="065381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C53A8E-C692-4E91-A47A-51FF1D78F617}"/>
              </a:ext>
            </a:extLst>
          </p:cNvPr>
          <p:cNvSpPr>
            <a:spLocks/>
          </p:cNvSpPr>
          <p:nvPr/>
        </p:nvSpPr>
        <p:spPr>
          <a:xfrm>
            <a:off x="114269" y="372488"/>
            <a:ext cx="6625108" cy="2968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Chakra Petch" panose="02000506000000020004" pitchFamily="2" charset="-34"/>
              <a:ea typeface="+mn-ea"/>
              <a:cs typeface="TH Chakra Petch" panose="02000506000000020004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56B4A4-D3AB-447C-8324-CF934AD4ABFD}"/>
              </a:ext>
            </a:extLst>
          </p:cNvPr>
          <p:cNvSpPr txBox="1">
            <a:spLocks/>
          </p:cNvSpPr>
          <p:nvPr/>
        </p:nvSpPr>
        <p:spPr>
          <a:xfrm>
            <a:off x="74878" y="2549412"/>
            <a:ext cx="27863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th-TH" sz="11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 Light" pitchFamily="2" charset="-34"/>
                <a:ea typeface="Times New Roman" panose="02020603050405020304" pitchFamily="18" charset="0"/>
                <a:cs typeface="Kanit Light" pitchFamily="2" charset="-34"/>
              </a:rPr>
              <a:t>ที่มา: จากการคำนวณ โดยใช้ข้อมูลจาก </a:t>
            </a:r>
            <a:r>
              <a:rPr lang="en-US" sz="11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 Light" pitchFamily="2" charset="-34"/>
                <a:ea typeface="Times New Roman" panose="02020603050405020304" pitchFamily="18" charset="0"/>
                <a:cs typeface="Kanit Light" pitchFamily="2" charset="-34"/>
              </a:rPr>
              <a:t>FAO</a:t>
            </a:r>
            <a:endParaRPr lang="en-US" sz="1100" b="1" u="sng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nit Light" pitchFamily="2" charset="-34"/>
              <a:ea typeface="Times New Roman" panose="02020603050405020304" pitchFamily="18" charset="0"/>
              <a:cs typeface="Kanit Light" pitchFamily="2" charset="-34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193DC57-B06E-1197-3373-527B49F176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9434345"/>
              </p:ext>
            </p:extLst>
          </p:nvPr>
        </p:nvGraphicFramePr>
        <p:xfrm>
          <a:off x="100626" y="112731"/>
          <a:ext cx="6678142" cy="237976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89526">
                  <a:extLst>
                    <a:ext uri="{9D8B030D-6E8A-4147-A177-3AD203B41FA5}">
                      <a16:colId xmlns:a16="http://schemas.microsoft.com/office/drawing/2014/main" val="108234280"/>
                    </a:ext>
                  </a:extLst>
                </a:gridCol>
                <a:gridCol w="957835">
                  <a:extLst>
                    <a:ext uri="{9D8B030D-6E8A-4147-A177-3AD203B41FA5}">
                      <a16:colId xmlns:a16="http://schemas.microsoft.com/office/drawing/2014/main" val="2159168079"/>
                    </a:ext>
                  </a:extLst>
                </a:gridCol>
                <a:gridCol w="611108">
                  <a:extLst>
                    <a:ext uri="{9D8B030D-6E8A-4147-A177-3AD203B41FA5}">
                      <a16:colId xmlns:a16="http://schemas.microsoft.com/office/drawing/2014/main" val="3541265541"/>
                    </a:ext>
                  </a:extLst>
                </a:gridCol>
                <a:gridCol w="653992">
                  <a:extLst>
                    <a:ext uri="{9D8B030D-6E8A-4147-A177-3AD203B41FA5}">
                      <a16:colId xmlns:a16="http://schemas.microsoft.com/office/drawing/2014/main" val="1509433338"/>
                    </a:ext>
                  </a:extLst>
                </a:gridCol>
                <a:gridCol w="1475601">
                  <a:extLst>
                    <a:ext uri="{9D8B030D-6E8A-4147-A177-3AD203B41FA5}">
                      <a16:colId xmlns:a16="http://schemas.microsoft.com/office/drawing/2014/main" val="718142134"/>
                    </a:ext>
                  </a:extLst>
                </a:gridCol>
                <a:gridCol w="1590080">
                  <a:extLst>
                    <a:ext uri="{9D8B030D-6E8A-4147-A177-3AD203B41FA5}">
                      <a16:colId xmlns:a16="http://schemas.microsoft.com/office/drawing/2014/main" val="1357942922"/>
                    </a:ext>
                  </a:extLst>
                </a:gridCol>
              </a:tblGrid>
              <a:tr h="433827"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กลุ่มสินค้า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D0DA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ea typeface="Times New Roman" panose="02020603050405020304" pitchFamily="18" charset="0"/>
                          <a:cs typeface="Kanit Medium" pitchFamily="2" charset="-34"/>
                        </a:rPr>
                        <a:t>พฤศจิกายน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D0DA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ea typeface="Times New Roman" panose="02020603050405020304" pitchFamily="18" charset="0"/>
                          <a:cs typeface="Kanit Medium" pitchFamily="2" charset="-34"/>
                        </a:rPr>
                        <a:t>ธันวาคม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D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อัตราการเปลี่ยนแปลง (ร้อยละ)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4D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233941"/>
                  </a:ext>
                </a:extLst>
              </a:tr>
              <a:tr h="433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ปี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256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7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9DAE3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ปี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 25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66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8E9EE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ปี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256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7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9DAE3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0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ธ.ค. 67 เทียบกับ พ.ย. 67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(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MoM)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8E9EE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0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ธ.ค. 67 เทียบกับ ธ.ค. 66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(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YoY)</a:t>
                      </a:r>
                    </a:p>
                  </a:txBody>
                  <a:tcPr marL="68580" marR="68580" marT="0" marB="0" anchor="ctr">
                    <a:solidFill>
                      <a:srgbClr val="89DA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428260"/>
                  </a:ext>
                </a:extLst>
              </a:tr>
              <a:tr h="24911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150" b="0" dirty="0"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ดัชนีราคาอาหารโลก</a:t>
                      </a:r>
                      <a:endParaRPr lang="en-US" sz="1150" b="0" dirty="0"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127.6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119.1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127.0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-0.5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6.7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788709"/>
                  </a:ext>
                </a:extLst>
              </a:tr>
              <a:tr h="2621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3975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1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เนื้อสัตว์</a:t>
                      </a:r>
                      <a:endParaRPr lang="en-US" sz="11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118.5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111.2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119.0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0.4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7.1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444024"/>
                  </a:ext>
                </a:extLst>
              </a:tr>
              <a:tr h="24911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3975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1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ผลิตภัณฑ์นม</a:t>
                      </a:r>
                      <a:endParaRPr lang="en-US" sz="11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139.9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118.7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138.9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-0.7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17.0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320776"/>
                  </a:ext>
                </a:extLst>
              </a:tr>
              <a:tr h="24911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3975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1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ธัญพืช</a:t>
                      </a:r>
                      <a:endParaRPr lang="en-US" sz="11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111.4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122.8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111.3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-0.1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-9.3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239162"/>
                  </a:ext>
                </a:extLst>
              </a:tr>
              <a:tr h="25409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3975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1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น้ำมันพืช</a:t>
                      </a:r>
                      <a:endParaRPr lang="en-US" sz="11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164.1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122.3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163.3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-0.5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33.5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09674"/>
                  </a:ext>
                </a:extLst>
              </a:tr>
              <a:tr h="24911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3975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1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น้ำตาล</a:t>
                      </a:r>
                      <a:endParaRPr lang="en-US" sz="11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9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126.4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9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134.2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9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120.0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9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-5.1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9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-10.6</a:t>
                      </a:r>
                      <a:endParaRPr lang="en-US" sz="11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9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507524"/>
                  </a:ext>
                </a:extLst>
              </a:tr>
            </a:tbl>
          </a:graphicData>
        </a:graphic>
      </p:graphicFrame>
      <p:sp>
        <p:nvSpPr>
          <p:cNvPr id="54" name="Text Box 269">
            <a:extLst>
              <a:ext uri="{FF2B5EF4-FFF2-40B4-BE49-F238E27FC236}">
                <a16:creationId xmlns:a16="http://schemas.microsoft.com/office/drawing/2014/main" id="{87214F29-8407-4219-ADB3-50B6FCF386DF}"/>
              </a:ext>
            </a:extLst>
          </p:cNvPr>
          <p:cNvSpPr txBox="1">
            <a:spLocks/>
          </p:cNvSpPr>
          <p:nvPr/>
        </p:nvSpPr>
        <p:spPr>
          <a:xfrm>
            <a:off x="114268" y="5795930"/>
            <a:ext cx="3311176" cy="1169551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thaiDist">
              <a:defRPr sz="1400" b="1">
                <a:effectLst/>
                <a:latin typeface="TH Chakra Petch" panose="02000506000000020004" pitchFamily="2" charset="-34"/>
                <a:ea typeface="Times New Roman" panose="02020603050405020304" pitchFamily="18" charset="0"/>
                <a:cs typeface="TH Chakra Petch" panose="02000506000000020004" pitchFamily="2" charset="-34"/>
              </a:defRPr>
            </a:lvl1pPr>
          </a:lstStyle>
          <a:p>
            <a:r>
              <a:rPr lang="th-TH" spc="-10" dirty="0">
                <a:solidFill>
                  <a:srgbClr val="06538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ราคาน้ำมันปาล์ม</a:t>
            </a:r>
            <a:r>
              <a:rPr lang="th-TH" b="0" spc="-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ในตลาดโลกในเดือน</a:t>
            </a:r>
            <a:r>
              <a:rPr lang="th-TH" sz="1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</a:t>
            </a:r>
            <a:r>
              <a:rPr lang="th-TH" b="0" spc="-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2567 ปรับตัวเพิ่มขึ้น เนื่องจากประเทศผู้ผลิตหลักในเอเชียตะวันออกเฉียงใต้มีผลผลิตลดลง สำหรับราคาปาล์มน้ำมันในประเทศของไทยเดือนธันวาคม 2567 </a:t>
            </a: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ปรับตัวเพิ่มขึ้นเมื่อเทียบกับเดือนพฤศจิกายน 2567 ตามราคา</a:t>
            </a:r>
            <a:br>
              <a:rPr lang="en-US" b="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น้ำมันปาล์ม</a:t>
            </a:r>
            <a:r>
              <a:rPr lang="th-TH" b="0" spc="-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ในตลาดโลกที่เพิ่มขึ้น</a:t>
            </a:r>
          </a:p>
        </p:txBody>
      </p:sp>
      <p:sp>
        <p:nvSpPr>
          <p:cNvPr id="58" name="Text Box 271">
            <a:extLst>
              <a:ext uri="{FF2B5EF4-FFF2-40B4-BE49-F238E27FC236}">
                <a16:creationId xmlns:a16="http://schemas.microsoft.com/office/drawing/2014/main" id="{00C8576D-8F83-4BDD-8AC5-5E5C3BB09B6F}"/>
              </a:ext>
            </a:extLst>
          </p:cNvPr>
          <p:cNvSpPr txBox="1">
            <a:spLocks/>
          </p:cNvSpPr>
          <p:nvPr/>
        </p:nvSpPr>
        <p:spPr>
          <a:xfrm>
            <a:off x="3428976" y="5752613"/>
            <a:ext cx="3295323" cy="1169551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thaiDist">
              <a:defRPr sz="1400" b="1">
                <a:effectLst/>
                <a:latin typeface="TH Chakra Petch" panose="02000506000000020004" pitchFamily="2" charset="-34"/>
                <a:ea typeface="Times New Roman" panose="02020603050405020304" pitchFamily="18" charset="0"/>
                <a:cs typeface="TH Chakra Petch" panose="02000506000000020004" pitchFamily="2" charset="-34"/>
              </a:defRPr>
            </a:lvl1pPr>
          </a:lstStyle>
          <a:p>
            <a:pPr lvl="0" algn="thaiDist">
              <a:spcAft>
                <a:spcPts val="1000"/>
              </a:spcAft>
              <a:tabLst>
                <a:tab pos="810260" algn="l"/>
              </a:tabLst>
            </a:pPr>
            <a:r>
              <a:rPr lang="th-TH" dirty="0">
                <a:solidFill>
                  <a:srgbClr val="06538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ราคาเนื้อสัตว์ปีก</a:t>
            </a: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ในตลาดโลกในเดือน</a:t>
            </a:r>
            <a:r>
              <a:rPr lang="th-TH" sz="1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</a:t>
            </a: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2567 ปรับตัวลดลง เนื่องจากบราซิลมีปริมาณผลผลิตที่พร้อมส่งออกเพิ่มขึ้น สำหรับราคาไก่เนื้อในประเทศของไทยในเดือนธันวาคม 2567 ปรับตัวเพิ่มขึ้นเมื่อเทียบกับเดือนพฤศจิกายน 2567 เนื่องจากความต้องการบริโภคเพิ่มขึ้นจากการเข้าสู่ฤดูท่องเที่ยวและเทศกาลปีใหม่</a:t>
            </a:r>
          </a:p>
        </p:txBody>
      </p:sp>
      <p:sp>
        <p:nvSpPr>
          <p:cNvPr id="62" name="Text Box 263">
            <a:extLst>
              <a:ext uri="{FF2B5EF4-FFF2-40B4-BE49-F238E27FC236}">
                <a16:creationId xmlns:a16="http://schemas.microsoft.com/office/drawing/2014/main" id="{A5194818-2D65-41C2-B4F9-96A3CBDE8415}"/>
              </a:ext>
            </a:extLst>
          </p:cNvPr>
          <p:cNvSpPr txBox="1">
            <a:spLocks/>
          </p:cNvSpPr>
          <p:nvPr/>
        </p:nvSpPr>
        <p:spPr>
          <a:xfrm>
            <a:off x="114268" y="7799817"/>
            <a:ext cx="3311176" cy="1384995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thaiDist">
              <a:defRPr sz="1400" b="1">
                <a:effectLst/>
                <a:latin typeface="TH Chakra Petch" panose="02000506000000020004" pitchFamily="2" charset="-34"/>
                <a:ea typeface="Times New Roman" panose="02020603050405020304" pitchFamily="18" charset="0"/>
                <a:cs typeface="TH Chakra Petch" panose="02000506000000020004" pitchFamily="2" charset="-34"/>
              </a:defRPr>
            </a:lvl1pPr>
          </a:lstStyle>
          <a:p>
            <a:pPr lvl="0" algn="thaiDist">
              <a:spcAft>
                <a:spcPts val="1000"/>
              </a:spcAft>
              <a:tabLst>
                <a:tab pos="810260" algn="l"/>
              </a:tabLst>
            </a:pPr>
            <a:r>
              <a:rPr lang="th-TH" dirty="0">
                <a:solidFill>
                  <a:srgbClr val="06538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ราคาสุกร</a:t>
            </a: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ในตลาดโลกในเดือนธันวาคม 2567 ปรับตัวลดลง เนื่องจากความต้องการบริโภคในสหภาพยุโรปลดลงในช่วงก่อนวันหยุดในฤดูหนาว สำหรับราคาสุกรในประเทศของไทยในเดือนธันวาคม </a:t>
            </a:r>
            <a:r>
              <a:rPr lang="en-US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 ปรับตัวเพิ่มขึ้นเมื่อเทียบกับเดือนพฤศจิกายน 2567 เนื่องจากความต้องการบริโภคเพิ่มขึ้นจากการเข้าสู่ฤดูท่องเที่ยวและเทศกาลปีใหม่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2A4821C1-C778-40F5-5240-05694536DB3D}"/>
              </a:ext>
            </a:extLst>
          </p:cNvPr>
          <p:cNvGrpSpPr/>
          <p:nvPr/>
        </p:nvGrpSpPr>
        <p:grpSpPr>
          <a:xfrm>
            <a:off x="77565" y="9551338"/>
            <a:ext cx="6702870" cy="278608"/>
            <a:chOff x="77565" y="9551338"/>
            <a:chExt cx="6702870" cy="278608"/>
          </a:xfrm>
        </p:grpSpPr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F7954324-FAFA-ED99-2D84-92F834E0B4AE}"/>
                </a:ext>
              </a:extLst>
            </p:cNvPr>
            <p:cNvSpPr/>
            <p:nvPr/>
          </p:nvSpPr>
          <p:spPr>
            <a:xfrm>
              <a:off x="77565" y="9551338"/>
              <a:ext cx="6235119" cy="278608"/>
            </a:xfrm>
            <a:prstGeom prst="rect">
              <a:avLst/>
            </a:prstGeom>
            <a:solidFill>
              <a:srgbClr val="64D0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สี่เหลี่ยมผืนผ้า 10">
              <a:extLst>
                <a:ext uri="{FF2B5EF4-FFF2-40B4-BE49-F238E27FC236}">
                  <a16:creationId xmlns:a16="http://schemas.microsoft.com/office/drawing/2014/main" id="{F8CBBABA-8E13-0A6D-43E5-0F65C09ECE96}"/>
                </a:ext>
              </a:extLst>
            </p:cNvPr>
            <p:cNvSpPr/>
            <p:nvPr/>
          </p:nvSpPr>
          <p:spPr>
            <a:xfrm>
              <a:off x="6364302" y="9551338"/>
              <a:ext cx="416133" cy="278608"/>
            </a:xfrm>
            <a:prstGeom prst="rect">
              <a:avLst/>
            </a:prstGeom>
            <a:solidFill>
              <a:srgbClr val="8B10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2" name="Rectangle 34">
              <a:extLst>
                <a:ext uri="{FF2B5EF4-FFF2-40B4-BE49-F238E27FC236}">
                  <a16:creationId xmlns:a16="http://schemas.microsoft.com/office/drawing/2014/main" id="{BE1A200E-3AAE-6044-E732-3654BD1EC7D5}"/>
                </a:ext>
              </a:extLst>
            </p:cNvPr>
            <p:cNvSpPr>
              <a:spLocks/>
            </p:cNvSpPr>
            <p:nvPr/>
          </p:nvSpPr>
          <p:spPr>
            <a:xfrm>
              <a:off x="992322" y="9561364"/>
              <a:ext cx="5320362" cy="2585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th-TH" sz="900" dirty="0">
                  <a:solidFill>
                    <a:schemeClr val="tx1"/>
                  </a:solidFill>
                  <a:latin typeface="Kanit Light" pitchFamily="2" charset="-34"/>
                  <a:cs typeface="Kanit Light" pitchFamily="2" charset="-34"/>
                </a:rPr>
                <a:t>ข้อมูลจาก </a:t>
              </a:r>
              <a:r>
                <a:rPr lang="en-US" sz="900" dirty="0">
                  <a:solidFill>
                    <a:schemeClr val="tx1"/>
                  </a:solidFill>
                  <a:latin typeface="Kanit Light" pitchFamily="2" charset="-34"/>
                  <a:cs typeface="Kanit Light" pitchFamily="2" charset="-34"/>
                </a:rPr>
                <a:t>FAO </a:t>
              </a:r>
              <a:r>
                <a:rPr lang="th-TH" sz="900" dirty="0">
                  <a:solidFill>
                    <a:schemeClr val="tx1"/>
                  </a:solidFill>
                  <a:latin typeface="Kanit Light" pitchFamily="2" charset="-34"/>
                  <a:cs typeface="Kanit Light" pitchFamily="2" charset="-34"/>
                </a:rPr>
                <a:t>เรียบเรียงและจัดทำโดยกองนโยบายและแผนพัฒนาการเกษตร สำนักงานเศรษฐกิจการเกษตร</a:t>
              </a:r>
              <a:endParaRPr lang="en-US" sz="900" dirty="0">
                <a:solidFill>
                  <a:schemeClr val="tx1"/>
                </a:solidFill>
                <a:latin typeface="Kanit Light" pitchFamily="2" charset="-34"/>
                <a:cs typeface="Kanit Light" pitchFamily="2" charset="-34"/>
              </a:endParaRPr>
            </a:p>
          </p:txBody>
        </p:sp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B2946DA4-61D0-716B-9CBB-685AAA4A4DA4}"/>
                </a:ext>
              </a:extLst>
            </p:cNvPr>
            <p:cNvSpPr>
              <a:spLocks/>
            </p:cNvSpPr>
            <p:nvPr/>
          </p:nvSpPr>
          <p:spPr>
            <a:xfrm>
              <a:off x="6443090" y="9561363"/>
              <a:ext cx="258557" cy="25855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 anchorCtr="0"/>
            <a:lstStyle/>
            <a:p>
              <a:pPr algn="ctr"/>
              <a:r>
                <a:rPr lang="th-TH" sz="1100" b="1" dirty="0">
                  <a:solidFill>
                    <a:schemeClr val="bg1"/>
                  </a:solidFill>
                  <a:latin typeface="Kanit Medium" pitchFamily="2" charset="-34"/>
                  <a:cs typeface="Kanit Medium" pitchFamily="2" charset="-34"/>
                </a:rPr>
                <a:t>3</a:t>
              </a:r>
              <a:endParaRPr lang="en-US" sz="1100" b="1" dirty="0">
                <a:solidFill>
                  <a:schemeClr val="bg1"/>
                </a:solidFill>
                <a:latin typeface="Kanit Medium" pitchFamily="2" charset="-34"/>
                <a:cs typeface="Kanit Medium" pitchFamily="2" charset="-34"/>
              </a:endParaRPr>
            </a:p>
          </p:txBody>
        </p:sp>
      </p:grpSp>
      <p:sp>
        <p:nvSpPr>
          <p:cNvPr id="19" name="TextBox 26">
            <a:extLst>
              <a:ext uri="{FF2B5EF4-FFF2-40B4-BE49-F238E27FC236}">
                <a16:creationId xmlns:a16="http://schemas.microsoft.com/office/drawing/2014/main" id="{659481D1-36DC-92BF-60A3-D873A18E2181}"/>
              </a:ext>
            </a:extLst>
          </p:cNvPr>
          <p:cNvSpPr txBox="1">
            <a:spLocks/>
          </p:cNvSpPr>
          <p:nvPr/>
        </p:nvSpPr>
        <p:spPr>
          <a:xfrm>
            <a:off x="114269" y="2849756"/>
            <a:ext cx="6518306" cy="33855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th-TH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anit SemiBold" pitchFamily="2" charset="-34"/>
                <a:cs typeface="Kanit SemiBold" pitchFamily="2" charset="-34"/>
              </a:rPr>
              <a:t>ความสัมพันธ์ระหว่างดัชนีราคาอาหารของ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anit SemiBold" pitchFamily="2" charset="-34"/>
                <a:cs typeface="Kanit SemiBold" pitchFamily="2" charset="-34"/>
              </a:rPr>
              <a:t>FAO </a:t>
            </a:r>
            <a:r>
              <a:rPr lang="th-TH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anit SemiBold" pitchFamily="2" charset="-34"/>
                <a:cs typeface="Kanit SemiBold" pitchFamily="2" charset="-34"/>
              </a:rPr>
              <a:t>กับราคาสินค้าเกษตรของไทย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C12A2A4C-5E45-47A6-3584-2D1CDEBCBB5A}"/>
              </a:ext>
            </a:extLst>
          </p:cNvPr>
          <p:cNvSpPr txBox="1"/>
          <p:nvPr/>
        </p:nvSpPr>
        <p:spPr>
          <a:xfrm>
            <a:off x="114269" y="3112528"/>
            <a:ext cx="3020817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th-TH" dirty="0">
                <a:solidFill>
                  <a:srgbClr val="065381"/>
                </a:solidFill>
                <a:latin typeface="Kanit SemiBold" pitchFamily="2" charset="-34"/>
                <a:cs typeface="Kanit SemiBold" pitchFamily="2" charset="-34"/>
              </a:rPr>
              <a:t>(เดือนธันวาคม 2567) </a:t>
            </a:r>
          </a:p>
        </p:txBody>
      </p:sp>
      <p:cxnSp>
        <p:nvCxnSpPr>
          <p:cNvPr id="39" name="ตัวเชื่อมต่อตรง 38">
            <a:extLst>
              <a:ext uri="{FF2B5EF4-FFF2-40B4-BE49-F238E27FC236}">
                <a16:creationId xmlns:a16="http://schemas.microsoft.com/office/drawing/2014/main" id="{D88ECB96-16E4-D2B1-F794-4678CD2B7FBB}"/>
              </a:ext>
            </a:extLst>
          </p:cNvPr>
          <p:cNvCxnSpPr>
            <a:cxnSpLocks/>
          </p:cNvCxnSpPr>
          <p:nvPr/>
        </p:nvCxnSpPr>
        <p:spPr>
          <a:xfrm>
            <a:off x="164215" y="3464607"/>
            <a:ext cx="6529570" cy="0"/>
          </a:xfrm>
          <a:prstGeom prst="line">
            <a:avLst/>
          </a:prstGeom>
          <a:ln w="22225">
            <a:gradFill flip="none" rotWithShape="1">
              <a:gsLst>
                <a:gs pos="52000">
                  <a:srgbClr val="64D0DA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264">
            <a:extLst>
              <a:ext uri="{FF2B5EF4-FFF2-40B4-BE49-F238E27FC236}">
                <a16:creationId xmlns:a16="http://schemas.microsoft.com/office/drawing/2014/main" id="{D3A176AD-D4D4-4F65-85D1-BB70EB9EC973}"/>
              </a:ext>
            </a:extLst>
          </p:cNvPr>
          <p:cNvSpPr txBox="1">
            <a:spLocks/>
          </p:cNvSpPr>
          <p:nvPr/>
        </p:nvSpPr>
        <p:spPr>
          <a:xfrm>
            <a:off x="114268" y="3692948"/>
            <a:ext cx="3296124" cy="1600438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thaiDist"/>
            <a:r>
              <a:rPr lang="th-TH" sz="1400" b="1" dirty="0">
                <a:solidFill>
                  <a:srgbClr val="06538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ราคาข้าว</a:t>
            </a: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ในตลาดโลกในเดือนธันวาคม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 ปรับตัวลดลงเนื่องจากความต้องการซื้อข้าวอินดิกาและข้าวหอมชะลอตัวลง สำหรับราคาข้าวในประเทศของไทยในเดือนธันวาคม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 เพิ่มขึ้นเมื่อเทียบกับเดือนพฤศจิกายน 2567 เนื่องจากความต้องการบริโภคข้าวในประเทศมีแนวโน้มเพิ่มขึ้น และการส่งออกข้าวไทยมีแนวโน้มขยายตัวอย่างต่อเนื่อง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endParaRPr lang="th-TH" sz="14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2" name="Text Box 265">
            <a:extLst>
              <a:ext uri="{FF2B5EF4-FFF2-40B4-BE49-F238E27FC236}">
                <a16:creationId xmlns:a16="http://schemas.microsoft.com/office/drawing/2014/main" id="{061F65AC-0F5E-9CAC-CD31-F40ECFB9C733}"/>
              </a:ext>
            </a:extLst>
          </p:cNvPr>
          <p:cNvSpPr txBox="1">
            <a:spLocks/>
          </p:cNvSpPr>
          <p:nvPr/>
        </p:nvSpPr>
        <p:spPr>
          <a:xfrm>
            <a:off x="3443443" y="3694975"/>
            <a:ext cx="3295323" cy="1384995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thaiDist">
              <a:defRPr sz="1400" b="1">
                <a:effectLst/>
                <a:latin typeface="TH Chakra Petch" panose="02000506000000020004" pitchFamily="2" charset="-34"/>
                <a:ea typeface="Times New Roman" panose="02020603050405020304" pitchFamily="18" charset="0"/>
                <a:cs typeface="TH Chakra Petch" panose="02000506000000020004" pitchFamily="2" charset="-34"/>
              </a:defRPr>
            </a:lvl1pPr>
          </a:lstStyle>
          <a:p>
            <a:r>
              <a:rPr lang="th-TH" dirty="0">
                <a:solidFill>
                  <a:srgbClr val="06538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ราคาข้าวโพดเลี้ยงสัตว์</a:t>
            </a:r>
            <a:r>
              <a:rPr lang="th-TH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ในตลาดโลกในเดือน</a:t>
            </a:r>
            <a:r>
              <a:rPr lang="th-TH" sz="1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</a:t>
            </a:r>
            <a:r>
              <a:rPr lang="th-TH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lang="en-US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</a:t>
            </a:r>
            <a:r>
              <a:rPr lang="th-TH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 </a:t>
            </a:r>
            <a:br>
              <a:rPr lang="th-TH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lang="th-TH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ปรับตัวเพิ่มขึ้นเล็กน้อย เนื่องจากความต้องการที่เพิ่มขึ้น ขณะที่ผลผลิตในสหรัฐอเมริกามีจำกัด สำหรับราคาข้าวโพดเลี้ยงสัตว์</a:t>
            </a:r>
            <a:br>
              <a:rPr lang="th-TH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lang="th-TH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ในประเทศของไทยในเดือนธันวาคม </a:t>
            </a:r>
            <a:r>
              <a:rPr lang="en-US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</a:t>
            </a:r>
            <a:r>
              <a:rPr lang="th-TH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 ลดลงเมื่อเทียบกับ</a:t>
            </a:r>
            <a:br>
              <a:rPr lang="en-US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lang="th-TH" b="0" spc="-2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เดือนพฤศจิกายน 2567 เนื่องจากคุณภาพไม่เป็นไปตามความต้องการ</a:t>
            </a:r>
            <a:r>
              <a:rPr lang="th-TH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ของโรงงานรับซื้อ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3BED42DD-68A9-A96A-57BD-E4D53320105D}"/>
              </a:ext>
            </a:extLst>
          </p:cNvPr>
          <p:cNvSpPr/>
          <p:nvPr/>
        </p:nvSpPr>
        <p:spPr>
          <a:xfrm>
            <a:off x="3425444" y="7506230"/>
            <a:ext cx="3324818" cy="1980000"/>
          </a:xfrm>
          <a:prstGeom prst="rect">
            <a:avLst/>
          </a:prstGeom>
          <a:gradFill>
            <a:gsLst>
              <a:gs pos="0">
                <a:schemeClr val="bg1">
                  <a:alpha val="48000"/>
                </a:schemeClr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286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A582C-24AB-3E73-328A-96777C364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5C4FB3E7-A441-C1CC-ED24-807B9EAC6369}"/>
              </a:ext>
            </a:extLst>
          </p:cNvPr>
          <p:cNvSpPr/>
          <p:nvPr/>
        </p:nvSpPr>
        <p:spPr>
          <a:xfrm>
            <a:off x="-7137" y="8828525"/>
            <a:ext cx="1375200" cy="1563650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 l="-111841" t="-27898" r="-105109" b="-1128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EDEBBCE2-A2FB-6336-022A-ABBEB199ECF3}"/>
              </a:ext>
            </a:extLst>
          </p:cNvPr>
          <p:cNvSpPr/>
          <p:nvPr/>
        </p:nvSpPr>
        <p:spPr>
          <a:xfrm>
            <a:off x="5485955" y="8828525"/>
            <a:ext cx="1375200" cy="1563650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 l="-60697" t="-4549" r="-28435" b="-336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43">
            <a:extLst>
              <a:ext uri="{FF2B5EF4-FFF2-40B4-BE49-F238E27FC236}">
                <a16:creationId xmlns:a16="http://schemas.microsoft.com/office/drawing/2014/main" id="{9277D1A7-E9C4-4EBD-634F-87972B8B3FF4}"/>
              </a:ext>
            </a:extLst>
          </p:cNvPr>
          <p:cNvSpPr/>
          <p:nvPr/>
        </p:nvSpPr>
        <p:spPr>
          <a:xfrm>
            <a:off x="1366136" y="8828525"/>
            <a:ext cx="1375200" cy="1563650"/>
          </a:xfrm>
          <a:prstGeom prst="rect">
            <a:avLst/>
          </a:prstGeom>
          <a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 l="-26523" t="-4551" r="-119213" b="-336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สี่เหลี่ยมผืนผ้า 44">
            <a:extLst>
              <a:ext uri="{FF2B5EF4-FFF2-40B4-BE49-F238E27FC236}">
                <a16:creationId xmlns:a16="http://schemas.microsoft.com/office/drawing/2014/main" id="{C6C1C43A-BD22-9FFE-02EA-976A2A6AE224}"/>
              </a:ext>
            </a:extLst>
          </p:cNvPr>
          <p:cNvSpPr/>
          <p:nvPr/>
        </p:nvSpPr>
        <p:spPr>
          <a:xfrm>
            <a:off x="2739409" y="8828525"/>
            <a:ext cx="1375200" cy="1563650"/>
          </a:xfrm>
          <a:prstGeom prst="rect">
            <a:avLst/>
          </a:prstGeom>
          <a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 l="-8232" t="-22531" r="-178447" b="-336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:a16="http://schemas.microsoft.com/office/drawing/2014/main" id="{30EE6383-EB18-B02D-13D2-A2F3607FFAD7}"/>
              </a:ext>
            </a:extLst>
          </p:cNvPr>
          <p:cNvSpPr/>
          <p:nvPr/>
        </p:nvSpPr>
        <p:spPr>
          <a:xfrm>
            <a:off x="4112682" y="8828525"/>
            <a:ext cx="1375200" cy="1563650"/>
          </a:xfrm>
          <a:prstGeom prst="rect">
            <a:avLst/>
          </a:prstGeom>
          <a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 l="-74291" t="-913" r="-63158" b="-336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A8DA4811-ADEE-F10E-4D60-E885B48D90D1}"/>
              </a:ext>
            </a:extLst>
          </p:cNvPr>
          <p:cNvSpPr/>
          <p:nvPr/>
        </p:nvSpPr>
        <p:spPr>
          <a:xfrm>
            <a:off x="-560145" y="8641486"/>
            <a:ext cx="7978290" cy="1750689"/>
          </a:xfrm>
          <a:prstGeom prst="rect">
            <a:avLst/>
          </a:prstGeom>
          <a:gradFill flip="none" rotWithShape="1">
            <a:gsLst>
              <a:gs pos="53000">
                <a:srgbClr val="FFFFFF">
                  <a:alpha val="40000"/>
                </a:srgbClr>
              </a:gs>
              <a:gs pos="40000">
                <a:schemeClr val="bg1"/>
              </a:gs>
              <a:gs pos="86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16849DDF-FCA3-95EB-29CC-D9A00792B48A}"/>
              </a:ext>
            </a:extLst>
          </p:cNvPr>
          <p:cNvSpPr/>
          <p:nvPr/>
        </p:nvSpPr>
        <p:spPr>
          <a:xfrm>
            <a:off x="118623" y="1716028"/>
            <a:ext cx="3277834" cy="2401249"/>
          </a:xfrm>
          <a:prstGeom prst="rect">
            <a:avLst/>
          </a:prstGeom>
          <a:solidFill>
            <a:srgbClr val="065381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AAA58E65-6E77-0F97-B512-EF878F4FA80B}"/>
              </a:ext>
            </a:extLst>
          </p:cNvPr>
          <p:cNvSpPr/>
          <p:nvPr/>
        </p:nvSpPr>
        <p:spPr>
          <a:xfrm>
            <a:off x="3402442" y="4118940"/>
            <a:ext cx="3343286" cy="2166544"/>
          </a:xfrm>
          <a:prstGeom prst="rect">
            <a:avLst/>
          </a:prstGeom>
          <a:solidFill>
            <a:srgbClr val="065381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45C6AB1C-35EA-093A-1A33-81C43B2B0AE8}"/>
              </a:ext>
            </a:extLst>
          </p:cNvPr>
          <p:cNvSpPr/>
          <p:nvPr/>
        </p:nvSpPr>
        <p:spPr>
          <a:xfrm>
            <a:off x="92927" y="6281789"/>
            <a:ext cx="3313112" cy="2546472"/>
          </a:xfrm>
          <a:prstGeom prst="rect">
            <a:avLst/>
          </a:prstGeom>
          <a:solidFill>
            <a:srgbClr val="065381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B8EDF7-B3DA-887B-660D-4712A7063491}"/>
              </a:ext>
            </a:extLst>
          </p:cNvPr>
          <p:cNvSpPr>
            <a:spLocks/>
          </p:cNvSpPr>
          <p:nvPr/>
        </p:nvSpPr>
        <p:spPr>
          <a:xfrm>
            <a:off x="114269" y="372488"/>
            <a:ext cx="6625108" cy="2968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Chakra Petch" panose="02000506000000020004" pitchFamily="2" charset="-34"/>
              <a:ea typeface="+mn-ea"/>
              <a:cs typeface="TH Chakra Petch" panose="02000506000000020004" pitchFamily="2" charset="-34"/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DD69042E-2D50-859D-6B48-6501005977EB}"/>
              </a:ext>
            </a:extLst>
          </p:cNvPr>
          <p:cNvGrpSpPr/>
          <p:nvPr/>
        </p:nvGrpSpPr>
        <p:grpSpPr>
          <a:xfrm>
            <a:off x="77565" y="9551338"/>
            <a:ext cx="6702870" cy="278608"/>
            <a:chOff x="77565" y="9551338"/>
            <a:chExt cx="6702870" cy="278608"/>
          </a:xfrm>
        </p:grpSpPr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A165F4B8-A523-2A8A-783E-ED393C6956E3}"/>
                </a:ext>
              </a:extLst>
            </p:cNvPr>
            <p:cNvSpPr/>
            <p:nvPr/>
          </p:nvSpPr>
          <p:spPr>
            <a:xfrm>
              <a:off x="77565" y="9551338"/>
              <a:ext cx="6235119" cy="278608"/>
            </a:xfrm>
            <a:prstGeom prst="rect">
              <a:avLst/>
            </a:prstGeom>
            <a:solidFill>
              <a:srgbClr val="64D0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สี่เหลี่ยมผืนผ้า 10">
              <a:extLst>
                <a:ext uri="{FF2B5EF4-FFF2-40B4-BE49-F238E27FC236}">
                  <a16:creationId xmlns:a16="http://schemas.microsoft.com/office/drawing/2014/main" id="{F2DD0E43-781A-332E-0C1B-1E2CB62263AA}"/>
                </a:ext>
              </a:extLst>
            </p:cNvPr>
            <p:cNvSpPr/>
            <p:nvPr/>
          </p:nvSpPr>
          <p:spPr>
            <a:xfrm>
              <a:off x="6364302" y="9551338"/>
              <a:ext cx="416133" cy="278608"/>
            </a:xfrm>
            <a:prstGeom prst="rect">
              <a:avLst/>
            </a:prstGeom>
            <a:solidFill>
              <a:srgbClr val="8B10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2" name="Rectangle 34">
              <a:extLst>
                <a:ext uri="{FF2B5EF4-FFF2-40B4-BE49-F238E27FC236}">
                  <a16:creationId xmlns:a16="http://schemas.microsoft.com/office/drawing/2014/main" id="{325C376F-66B5-FCB0-2B82-250D238B8C38}"/>
                </a:ext>
              </a:extLst>
            </p:cNvPr>
            <p:cNvSpPr>
              <a:spLocks/>
            </p:cNvSpPr>
            <p:nvPr/>
          </p:nvSpPr>
          <p:spPr>
            <a:xfrm>
              <a:off x="992322" y="9561364"/>
              <a:ext cx="5320362" cy="2585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th-TH" sz="900" dirty="0">
                  <a:solidFill>
                    <a:schemeClr val="tx1"/>
                  </a:solidFill>
                  <a:latin typeface="Kanit Light" pitchFamily="2" charset="-34"/>
                  <a:cs typeface="Kanit Light" pitchFamily="2" charset="-34"/>
                </a:rPr>
                <a:t>ข้อมูลจาก </a:t>
              </a:r>
              <a:r>
                <a:rPr lang="en-US" sz="900" dirty="0">
                  <a:solidFill>
                    <a:schemeClr val="tx1"/>
                  </a:solidFill>
                  <a:latin typeface="Kanit Light" pitchFamily="2" charset="-34"/>
                  <a:cs typeface="Kanit Light" pitchFamily="2" charset="-34"/>
                </a:rPr>
                <a:t>FAO </a:t>
              </a:r>
              <a:r>
                <a:rPr lang="th-TH" sz="900" dirty="0">
                  <a:solidFill>
                    <a:schemeClr val="tx1"/>
                  </a:solidFill>
                  <a:latin typeface="Kanit Light" pitchFamily="2" charset="-34"/>
                  <a:cs typeface="Kanit Light" pitchFamily="2" charset="-34"/>
                </a:rPr>
                <a:t>เรียบเรียงและจัดทำโดยกองนโยบายและแผนพัฒนาการเกษตร สำนักงานเศรษฐกิจการเกษตร</a:t>
              </a:r>
              <a:endParaRPr lang="en-US" sz="900" dirty="0">
                <a:solidFill>
                  <a:schemeClr val="tx1"/>
                </a:solidFill>
                <a:latin typeface="Kanit Light" pitchFamily="2" charset="-34"/>
                <a:cs typeface="Kanit Light" pitchFamily="2" charset="-34"/>
              </a:endParaRPr>
            </a:p>
          </p:txBody>
        </p:sp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511B0C3E-3336-DD29-55DC-AB4B23A511E2}"/>
                </a:ext>
              </a:extLst>
            </p:cNvPr>
            <p:cNvSpPr>
              <a:spLocks/>
            </p:cNvSpPr>
            <p:nvPr/>
          </p:nvSpPr>
          <p:spPr>
            <a:xfrm>
              <a:off x="6443090" y="9561363"/>
              <a:ext cx="258557" cy="25855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 anchorCtr="0"/>
            <a:lstStyle/>
            <a:p>
              <a:pPr algn="ctr"/>
              <a:r>
                <a:rPr lang="th-TH" sz="1100" b="1" dirty="0">
                  <a:solidFill>
                    <a:schemeClr val="bg1"/>
                  </a:solidFill>
                  <a:latin typeface="Kanit Medium" pitchFamily="2" charset="-34"/>
                  <a:cs typeface="Kanit Medium" pitchFamily="2" charset="-34"/>
                </a:rPr>
                <a:t>4</a:t>
              </a:r>
              <a:endParaRPr lang="en-US" sz="1100" b="1" dirty="0">
                <a:solidFill>
                  <a:schemeClr val="bg1"/>
                </a:solidFill>
                <a:latin typeface="Kanit Medium" pitchFamily="2" charset="-34"/>
                <a:cs typeface="Kanit Medium" pitchFamily="2" charset="-34"/>
              </a:endParaRPr>
            </a:p>
          </p:txBody>
        </p:sp>
      </p:grpSp>
      <p:sp>
        <p:nvSpPr>
          <p:cNvPr id="47" name="Text Box 264">
            <a:extLst>
              <a:ext uri="{FF2B5EF4-FFF2-40B4-BE49-F238E27FC236}">
                <a16:creationId xmlns:a16="http://schemas.microsoft.com/office/drawing/2014/main" id="{3148DB3A-3C9C-9971-65F7-6B7A5B26444E}"/>
              </a:ext>
            </a:extLst>
          </p:cNvPr>
          <p:cNvSpPr txBox="1">
            <a:spLocks/>
          </p:cNvSpPr>
          <p:nvPr/>
        </p:nvSpPr>
        <p:spPr>
          <a:xfrm>
            <a:off x="78099" y="2026296"/>
            <a:ext cx="3296124" cy="1600438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thaiDist">
              <a:buFont typeface="Arial" panose="020B0604020202020204" pitchFamily="34" charset="0"/>
              <a:buChar char="•"/>
            </a:pPr>
            <a:r>
              <a:rPr lang="th-TH" sz="1400" b="1" spc="-30" dirty="0">
                <a:solidFill>
                  <a:srgbClr val="FE912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1400" b="1" spc="-30" dirty="0">
                <a:solidFill>
                  <a:srgbClr val="06538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ดัชนีราคาเนื้อสัตว์ ปี 2567 </a:t>
            </a:r>
            <a:r>
              <a:rPr lang="th-TH" sz="14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เฉลี่ยอยู่ที่ระดับ 117.2 เพิ่มขึ้น</a:t>
            </a:r>
            <a:br>
              <a:rPr lang="th-TH" sz="14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4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2.7 เมื่อเทียบกับปี 2566 ซึ่งอยู่ที่ระดับ 114.1 โดยราคาเนื้อวัว </a:t>
            </a:r>
            <a:br>
              <a:rPr lang="th-TH" sz="14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4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ราคาเนื้อแกะ และราคาเนื้อสัตว์ปีกเพิ่มขึ้น เนื่องจากความต้องการนำเข้าที่เพิ่มขึ้น แต่ผลผลิตของประเทศผู้ผลิตหลักชะลอตัวลง ในขณะที่ราคาเนื้อสุกรลดลง เนื่องจากความต้องการนำเข้าลดลง โดยเฉพาะจีน</a:t>
            </a:r>
            <a:br>
              <a:rPr lang="th-TH" sz="14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4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ที่มีการนำเข้าลดลง</a:t>
            </a:r>
            <a:endParaRPr lang="en-US" sz="1400" spc="-3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buFont typeface="Arial" panose="020B0604020202020204" pitchFamily="34" charset="0"/>
              <a:buChar char="•"/>
            </a:pPr>
            <a:endParaRPr lang="th-TH" sz="14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Text Box 269">
            <a:extLst>
              <a:ext uri="{FF2B5EF4-FFF2-40B4-BE49-F238E27FC236}">
                <a16:creationId xmlns:a16="http://schemas.microsoft.com/office/drawing/2014/main" id="{368D4C11-D436-C0E7-99FC-62FEE9F7CADC}"/>
              </a:ext>
            </a:extLst>
          </p:cNvPr>
          <p:cNvSpPr txBox="1">
            <a:spLocks/>
          </p:cNvSpPr>
          <p:nvPr/>
        </p:nvSpPr>
        <p:spPr>
          <a:xfrm>
            <a:off x="3409267" y="4158623"/>
            <a:ext cx="3311176" cy="2031325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thaiDist">
              <a:defRPr sz="1400" b="1">
                <a:effectLst/>
                <a:latin typeface="TH Chakra Petch" panose="02000506000000020004" pitchFamily="2" charset="-34"/>
                <a:ea typeface="Times New Roman" panose="02020603050405020304" pitchFamily="18" charset="0"/>
                <a:cs typeface="TH Chakra Petch" panose="02000506000000020004" pitchFamily="2" charset="-34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th-TH" spc="-10" dirty="0">
                <a:solidFill>
                  <a:srgbClr val="FE912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pc="-10" dirty="0">
                <a:solidFill>
                  <a:srgbClr val="06538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ดัชนีราคาธัญพืช ปี 2567 </a:t>
            </a:r>
            <a:r>
              <a:rPr lang="th-TH" b="0" spc="-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เฉลี่ยอยู่ที่ระดับ 113.5 ลดลง</a:t>
            </a:r>
            <a:br>
              <a:rPr lang="th-TH" b="0" spc="-1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13.3 เมื่อเทียบกับปี 2566 ซึ่งอยู่ที่ระดับ 130.9 โดยได้รับ</a:t>
            </a:r>
            <a:br>
              <a:rPr lang="en-US" b="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แรงหนุน</a:t>
            </a:r>
            <a:r>
              <a:rPr lang="th-TH" b="0" spc="-1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จากราคาข้าวสาลีและธัญพืชเมล็ดหยาบที่ลดลง ซึ่งลดลงต่อเนื่องเป็นปีที่สองจากระดับสูงสุดในปี 2565 ขณะที่ดัชนีราคาข้าวรวมอยู่ที่ระดับ 133.1 เพิ่มขึ้นร้อยละ 0.8 เมื่อเทียบกับปี 2566 และเป็นระดับสูงสุดในรอบ 16 ปี โดยได้รับแรงหนุนจากราคาข้าวอินดิกาที่เพิ่มขึ้น เนื่องจากความต้องการนำเข้าของประเทศในเอเชียเพิ่มขึ้น </a:t>
            </a: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และการแข่งขันของผู้ส่งออกลดลง ทำให้ราคาข้าวสูงขึ้นในช่วง </a:t>
            </a:r>
            <a:br>
              <a:rPr lang="en-US" b="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9 เดือนแรกของปี 2567</a:t>
            </a:r>
          </a:p>
        </p:txBody>
      </p:sp>
      <p:sp>
        <p:nvSpPr>
          <p:cNvPr id="52" name="Text Box 265">
            <a:extLst>
              <a:ext uri="{FF2B5EF4-FFF2-40B4-BE49-F238E27FC236}">
                <a16:creationId xmlns:a16="http://schemas.microsoft.com/office/drawing/2014/main" id="{33B4A02F-3532-6486-0D47-545C4537E92B}"/>
              </a:ext>
            </a:extLst>
          </p:cNvPr>
          <p:cNvSpPr txBox="1">
            <a:spLocks/>
          </p:cNvSpPr>
          <p:nvPr/>
        </p:nvSpPr>
        <p:spPr>
          <a:xfrm>
            <a:off x="78099" y="4195181"/>
            <a:ext cx="3295323" cy="1169551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thaiDist">
              <a:defRPr sz="1400" b="1">
                <a:effectLst/>
                <a:latin typeface="TH Chakra Petch" panose="02000506000000020004" pitchFamily="2" charset="-34"/>
                <a:ea typeface="Times New Roman" panose="02020603050405020304" pitchFamily="18" charset="0"/>
                <a:cs typeface="TH Chakra Petch" panose="02000506000000020004" pitchFamily="2" charset="-34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FE912A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lang="th-TH" dirty="0">
                <a:solidFill>
                  <a:srgbClr val="06538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ดัชนีราคาผลิตภัณฑ์นม ปี 2567 </a:t>
            </a:r>
            <a:r>
              <a:rPr lang="th-TH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เฉลี่ยอยู่ที่ระดับ 129.6 เพิ่มขึ้นร้อยละ 4.7 เมื่อเทียบกับปี 2566 ซึ่งอยู่ที่ระดับ 123.7 </a:t>
            </a:r>
            <a:br>
              <a:rPr lang="th-TH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lang="th-TH" b="0" dirty="0"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โดยปัจจัยหลักมาจากราคาเนยที่เพิ่มขึ้นอย่างรวดเร็ว ซึ่งเป็นผลจากความต้องการของทั่วโลกอยู่ในระดับที่สูง ขณะที่ปริมาณการส่งออกมีจำกัด เนื่องจากสภาพอากาศที่แปรปรวน ทำให้มีผลผลิตลดลง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76D21E2E-0031-8365-E1E5-C7616D5EEBDE}"/>
              </a:ext>
            </a:extLst>
          </p:cNvPr>
          <p:cNvSpPr/>
          <p:nvPr/>
        </p:nvSpPr>
        <p:spPr>
          <a:xfrm>
            <a:off x="1" y="211477"/>
            <a:ext cx="6991350" cy="357168"/>
          </a:xfrm>
          <a:prstGeom prst="rect">
            <a:avLst/>
          </a:prstGeom>
          <a:gradFill>
            <a:gsLst>
              <a:gs pos="100000">
                <a:srgbClr val="64D0DA">
                  <a:alpha val="8000"/>
                </a:srgbClr>
              </a:gs>
              <a:gs pos="33000">
                <a:srgbClr val="64D0DA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id="{BC821133-457F-1774-7464-73B20E7729A9}"/>
              </a:ext>
            </a:extLst>
          </p:cNvPr>
          <p:cNvSpPr txBox="1">
            <a:spLocks/>
          </p:cNvSpPr>
          <p:nvPr/>
        </p:nvSpPr>
        <p:spPr>
          <a:xfrm>
            <a:off x="114269" y="242988"/>
            <a:ext cx="6518306" cy="33855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th-TH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anit SemiBold" pitchFamily="2" charset="-34"/>
                <a:cs typeface="Kanit SemiBold" pitchFamily="2" charset="-34"/>
              </a:rPr>
              <a:t>ดัชนีราคาอาหารของ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Kanit SemiBold" pitchFamily="2" charset="-34"/>
                <a:cs typeface="Kanit SemiBold" pitchFamily="2" charset="-34"/>
              </a:rPr>
              <a:t>FAO (FAO Food Price Index: FFPI)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4F2D1828-963D-1777-CE37-C2D68B2FE951}"/>
              </a:ext>
            </a:extLst>
          </p:cNvPr>
          <p:cNvSpPr txBox="1"/>
          <p:nvPr/>
        </p:nvSpPr>
        <p:spPr>
          <a:xfrm>
            <a:off x="5042326" y="206832"/>
            <a:ext cx="1244631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th-TH" sz="2000" dirty="0">
                <a:solidFill>
                  <a:srgbClr val="065381"/>
                </a:solidFill>
                <a:latin typeface="Kanit SemiBold" pitchFamily="2" charset="-34"/>
                <a:cs typeface="Kanit SemiBold" pitchFamily="2" charset="-34"/>
              </a:rPr>
              <a:t>ปี 2567 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74CC417-C296-B900-755E-4C9078C5553C}"/>
              </a:ext>
            </a:extLst>
          </p:cNvPr>
          <p:cNvSpPr>
            <a:spLocks/>
          </p:cNvSpPr>
          <p:nvPr/>
        </p:nvSpPr>
        <p:spPr>
          <a:xfrm>
            <a:off x="138299" y="668299"/>
            <a:ext cx="6642135" cy="78483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rIns="91440" rtlCol="0" anchor="ctr">
            <a:spAutoFit/>
          </a:bodyPr>
          <a:lstStyle/>
          <a:p>
            <a:pPr algn="thaiDist"/>
            <a:r>
              <a:rPr lang="th-TH" sz="15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ในปี 2567 ดัชนีราคาอาหารอยู่ที่ระดับ 122.0 ลดลงร้อยละ 2.1 เมื่อเทียบกับปี 2566 ซึ่งอยู่ที่ระดับ 124.5 โดยกลุ่มสินค้าที่มีราคาลดลง ได้แก่ ธัญพืช และน้ำตาล ส่วนกลุ่มสินค้าที่มีราคาเพิ่มขึ้น ได้แก่ เนื้อสัตว์ ผลิตภัณฑ์นม และน้ำมันพืช สำหรับรายละเอียดในแต่ละกลุ่มสินค้ามีดังนี้</a:t>
            </a:r>
          </a:p>
        </p:txBody>
      </p:sp>
      <p:cxnSp>
        <p:nvCxnSpPr>
          <p:cNvPr id="4" name="ตัวเชื่อมต่อตรง 3">
            <a:extLst>
              <a:ext uri="{FF2B5EF4-FFF2-40B4-BE49-F238E27FC236}">
                <a16:creationId xmlns:a16="http://schemas.microsoft.com/office/drawing/2014/main" id="{FF4C24B3-FDD0-9ABB-8FBA-161DA0BA0F53}"/>
              </a:ext>
            </a:extLst>
          </p:cNvPr>
          <p:cNvCxnSpPr>
            <a:cxnSpLocks/>
          </p:cNvCxnSpPr>
          <p:nvPr/>
        </p:nvCxnSpPr>
        <p:spPr>
          <a:xfrm>
            <a:off x="164215" y="1552783"/>
            <a:ext cx="6529570" cy="0"/>
          </a:xfrm>
          <a:prstGeom prst="line">
            <a:avLst/>
          </a:prstGeom>
          <a:ln w="22225">
            <a:gradFill flip="none" rotWithShape="1">
              <a:gsLst>
                <a:gs pos="52000">
                  <a:srgbClr val="64D0DA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9B2E484-8C45-2DEE-EA05-48BED356A2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1694192"/>
              </p:ext>
            </p:extLst>
          </p:nvPr>
        </p:nvGraphicFramePr>
        <p:xfrm>
          <a:off x="3396457" y="1717591"/>
          <a:ext cx="3347275" cy="208870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13031">
                  <a:extLst>
                    <a:ext uri="{9D8B030D-6E8A-4147-A177-3AD203B41FA5}">
                      <a16:colId xmlns:a16="http://schemas.microsoft.com/office/drawing/2014/main" val="108234280"/>
                    </a:ext>
                  </a:extLst>
                </a:gridCol>
                <a:gridCol w="629388">
                  <a:extLst>
                    <a:ext uri="{9D8B030D-6E8A-4147-A177-3AD203B41FA5}">
                      <a16:colId xmlns:a16="http://schemas.microsoft.com/office/drawing/2014/main" val="2159168079"/>
                    </a:ext>
                  </a:extLst>
                </a:gridCol>
                <a:gridCol w="585410">
                  <a:extLst>
                    <a:ext uri="{9D8B030D-6E8A-4147-A177-3AD203B41FA5}">
                      <a16:colId xmlns:a16="http://schemas.microsoft.com/office/drawing/2014/main" val="3541265541"/>
                    </a:ext>
                  </a:extLst>
                </a:gridCol>
                <a:gridCol w="1019446">
                  <a:extLst>
                    <a:ext uri="{9D8B030D-6E8A-4147-A177-3AD203B41FA5}">
                      <a16:colId xmlns:a16="http://schemas.microsoft.com/office/drawing/2014/main" val="718142134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50" b="0" kern="120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ea typeface="+mn-ea"/>
                          <a:cs typeface="Kanit Medium" pitchFamily="2" charset="-34"/>
                        </a:rPr>
                        <a:t>กลุ่มสินค้า</a:t>
                      </a:r>
                      <a:endParaRPr lang="en-US" sz="1150" b="0" kern="1200" dirty="0">
                        <a:solidFill>
                          <a:schemeClr val="tx1"/>
                        </a:solidFill>
                        <a:effectLst/>
                        <a:latin typeface="Kanit Medium" pitchFamily="2" charset="-34"/>
                        <a:ea typeface="+mn-ea"/>
                        <a:cs typeface="Kanit Medium" pitchFamily="2" charset="-34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D0DA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15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ปี </a:t>
                      </a:r>
                      <a:r>
                        <a:rPr lang="en-US" sz="115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256</a:t>
                      </a:r>
                      <a:r>
                        <a:rPr lang="th-TH" sz="115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6</a:t>
                      </a:r>
                      <a:endParaRPr lang="en-US" sz="1150" b="0" dirty="0">
                        <a:solidFill>
                          <a:schemeClr val="tx1"/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D0DA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15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ปี</a:t>
                      </a:r>
                      <a:r>
                        <a:rPr lang="en-US" sz="115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 25</a:t>
                      </a:r>
                      <a:r>
                        <a:rPr lang="th-TH" sz="1150" b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67</a:t>
                      </a:r>
                      <a:endParaRPr lang="en-US" sz="1150" b="0" dirty="0">
                        <a:solidFill>
                          <a:schemeClr val="tx1"/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D0DA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050" b="0" spc="-10" baseline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อัตรา</a:t>
                      </a:r>
                      <a:br>
                        <a:rPr lang="th-TH" sz="1050" b="0" spc="-10" baseline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</a:br>
                      <a:r>
                        <a:rPr lang="th-TH" sz="1050" b="0" spc="-10" baseline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การเปลี่ยนแปลง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050" b="0" spc="-10" baseline="0" dirty="0">
                          <a:solidFill>
                            <a:schemeClr val="tx1"/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(ร้อยละ)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8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428260"/>
                  </a:ext>
                </a:extLst>
              </a:tr>
              <a:tr h="24911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000" b="0" spc="-30" baseline="0" dirty="0"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ดัชนีราคาอาหารโลก</a:t>
                      </a:r>
                      <a:endParaRPr lang="en-US" sz="1000" b="0" spc="-30" baseline="0" dirty="0"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124.5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122.0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-2.1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788709"/>
                  </a:ext>
                </a:extLst>
              </a:tr>
              <a:tr h="26216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3975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เนื้อสัตว์</a:t>
                      </a:r>
                      <a:endParaRPr lang="en-US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114.1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117.2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2.7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444024"/>
                  </a:ext>
                </a:extLst>
              </a:tr>
              <a:tr h="24911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3975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ผลิตภัณฑ์นม</a:t>
                      </a:r>
                      <a:endParaRPr lang="en-US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123.7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129.6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4.7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320776"/>
                  </a:ext>
                </a:extLst>
              </a:tr>
              <a:tr h="24911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3975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ธัญพืช</a:t>
                      </a:r>
                      <a:endParaRPr lang="en-US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130.9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113.5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-13.3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239162"/>
                  </a:ext>
                </a:extLst>
              </a:tr>
              <a:tr h="25409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3975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น้ำมันพืช</a:t>
                      </a:r>
                      <a:endParaRPr lang="en-US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126.3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138.2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9.4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09674"/>
                  </a:ext>
                </a:extLst>
              </a:tr>
              <a:tr h="24911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3975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Kanit Medium" pitchFamily="2" charset="-34"/>
                          <a:cs typeface="Kanit Medium" pitchFamily="2" charset="-34"/>
                        </a:rPr>
                        <a:t>น้ำตาล</a:t>
                      </a:r>
                      <a:endParaRPr lang="en-US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nit Medium" pitchFamily="2" charset="-34"/>
                        <a:ea typeface="Times New Roman" panose="02020603050405020304" pitchFamily="18" charset="0"/>
                        <a:cs typeface="Kanit Medium" pitchFamily="2" charset="-34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9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145.0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9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125.8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9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-13.2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9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507524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DEE1407F-BE80-B3A5-2FC6-6F09752A4068}"/>
              </a:ext>
            </a:extLst>
          </p:cNvPr>
          <p:cNvSpPr txBox="1">
            <a:spLocks/>
          </p:cNvSpPr>
          <p:nvPr/>
        </p:nvSpPr>
        <p:spPr>
          <a:xfrm>
            <a:off x="3396457" y="3796301"/>
            <a:ext cx="27863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th-TH" sz="11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 Light" pitchFamily="2" charset="-34"/>
                <a:ea typeface="Times New Roman" panose="02020603050405020304" pitchFamily="18" charset="0"/>
                <a:cs typeface="Kanit Light" pitchFamily="2" charset="-34"/>
              </a:rPr>
              <a:t>ที่มา: จากการคำนวณ โดยใช้ข้อมูลจาก </a:t>
            </a:r>
            <a:r>
              <a:rPr lang="en-US" sz="1100" b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 Light" pitchFamily="2" charset="-34"/>
                <a:ea typeface="Times New Roman" panose="02020603050405020304" pitchFamily="18" charset="0"/>
                <a:cs typeface="Kanit Light" pitchFamily="2" charset="-34"/>
              </a:rPr>
              <a:t>FAO</a:t>
            </a:r>
            <a:endParaRPr lang="en-US" sz="1100" b="1" u="sng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nit Light" pitchFamily="2" charset="-34"/>
              <a:ea typeface="Times New Roman" panose="02020603050405020304" pitchFamily="18" charset="0"/>
              <a:cs typeface="Kanit Light" pitchFamily="2" charset="-34"/>
            </a:endParaRPr>
          </a:p>
        </p:txBody>
      </p:sp>
      <p:sp>
        <p:nvSpPr>
          <p:cNvPr id="58" name="Text Box 271">
            <a:extLst>
              <a:ext uri="{FF2B5EF4-FFF2-40B4-BE49-F238E27FC236}">
                <a16:creationId xmlns:a16="http://schemas.microsoft.com/office/drawing/2014/main" id="{14147447-56BB-81D8-5A89-907640A3D924}"/>
              </a:ext>
            </a:extLst>
          </p:cNvPr>
          <p:cNvSpPr txBox="1">
            <a:spLocks/>
          </p:cNvSpPr>
          <p:nvPr/>
        </p:nvSpPr>
        <p:spPr>
          <a:xfrm>
            <a:off x="78099" y="6649957"/>
            <a:ext cx="3295323" cy="1297791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thaiDist">
              <a:defRPr sz="1400" b="1">
                <a:effectLst/>
                <a:latin typeface="TH Chakra Petch" panose="02000506000000020004" pitchFamily="2" charset="-34"/>
                <a:ea typeface="Times New Roman" panose="02020603050405020304" pitchFamily="18" charset="0"/>
                <a:cs typeface="TH Chakra Petch" panose="02000506000000020004" pitchFamily="2" charset="-34"/>
              </a:defRPr>
            </a:lvl1pPr>
          </a:lstStyle>
          <a:p>
            <a:pPr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810260" algn="l"/>
              </a:tabLst>
            </a:pPr>
            <a:r>
              <a:rPr lang="th-TH" spc="-20" dirty="0">
                <a:solidFill>
                  <a:srgbClr val="FE912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pc="-20" dirty="0">
                <a:solidFill>
                  <a:srgbClr val="06538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ดัชนีราคาน้ำมันพืช ปี 2567 </a:t>
            </a:r>
            <a:r>
              <a:rPr lang="th-TH" b="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เฉลี่ยอยู่ที่ระดับ 138.2 เพิ่มขึ้น</a:t>
            </a:r>
            <a:br>
              <a:rPr lang="th-TH" b="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9.4 เมื่อเทียบกับปี </a:t>
            </a:r>
            <a:r>
              <a:rPr lang="en-US" b="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b="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 ซึ่งอยู่ที่ระดับ </a:t>
            </a:r>
            <a:r>
              <a:rPr lang="en-US" b="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b="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26.3 โดยสาเหตุหลักมาจากผลผลิตทั่วโลกที่มีจำกัด เนื่องจากผลผลิตในประเทศผู้ผลิตหลักลดลง</a:t>
            </a:r>
            <a:endParaRPr lang="en-US" b="0" spc="-2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algn="thaiDist"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810260" algn="l"/>
              </a:tabLst>
            </a:pPr>
            <a:endParaRPr lang="th-TH" b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2" name="Text Box 263">
            <a:extLst>
              <a:ext uri="{FF2B5EF4-FFF2-40B4-BE49-F238E27FC236}">
                <a16:creationId xmlns:a16="http://schemas.microsoft.com/office/drawing/2014/main" id="{70001298-B2EB-4BBA-562C-2C08426AC7C6}"/>
              </a:ext>
            </a:extLst>
          </p:cNvPr>
          <p:cNvSpPr txBox="1">
            <a:spLocks/>
          </p:cNvSpPr>
          <p:nvPr/>
        </p:nvSpPr>
        <p:spPr>
          <a:xfrm>
            <a:off x="3409267" y="6636103"/>
            <a:ext cx="3336461" cy="1169551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thaiDist">
              <a:defRPr sz="1400" b="1">
                <a:effectLst/>
                <a:latin typeface="TH Chakra Petch" panose="02000506000000020004" pitchFamily="2" charset="-34"/>
                <a:ea typeface="Times New Roman" panose="02020603050405020304" pitchFamily="18" charset="0"/>
                <a:cs typeface="TH Chakra Petch" panose="02000506000000020004" pitchFamily="2" charset="-34"/>
              </a:defRPr>
            </a:lvl1pPr>
          </a:lstStyle>
          <a:p>
            <a:pPr lvl="0" algn="thaiDist"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810260" algn="l"/>
              </a:tabLst>
            </a:pPr>
            <a:r>
              <a:rPr lang="th-TH" dirty="0">
                <a:solidFill>
                  <a:srgbClr val="FE912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dirty="0">
                <a:solidFill>
                  <a:srgbClr val="06538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ดัชนีราคาน้ำตาล ปี 2567 </a:t>
            </a: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เฉลี่ยอยู่ที่ระดับ 125.8 ลดลง</a:t>
            </a:r>
            <a:b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13.2 เมื่อเทียบกับปี 2566 ซึ่งอยู่ที่ระดับ 145.0 สะท้อนจากการส่งออกน้ำตาลของบราซิลที่สูงสุดเป็นประวัติการณ์ เนื่องจากผลผลิตที่มีเพียงพอ และการผลิตน้ำตาลในปีเพาะปลูก 2567/2568 </a:t>
            </a:r>
            <a:b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มีแนวโน้มเพิ่มขึ้น</a:t>
            </a:r>
          </a:p>
        </p:txBody>
      </p:sp>
    </p:spTree>
    <p:extLst>
      <p:ext uri="{BB962C8B-B14F-4D97-AF65-F5344CB8AC3E}">
        <p14:creationId xmlns:p14="http://schemas.microsoft.com/office/powerpoint/2010/main" val="2386185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กระดาษ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19050" cmpd="sng">
          <a:solidFill>
            <a:srgbClr val="F9C74F"/>
          </a:solidFill>
        </a:ln>
      </a:spPr>
      <a:bodyPr wrap="square">
        <a:spAutoFit/>
      </a:bodyPr>
      <a:lstStyle>
        <a:defPPr marL="0" marR="0" indent="0" algn="ctr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1" i="0" u="none" strike="noStrike" kern="1200" cap="none" spc="0" normalizeH="0" baseline="0" noProof="0" dirty="0">
            <a:ln>
              <a:noFill/>
            </a:ln>
            <a:solidFill>
              <a:srgbClr val="4D908E"/>
            </a:solidFill>
            <a:effectLst/>
            <a:uLnTx/>
            <a:uFillTx/>
            <a:latin typeface="TH Chakra Petch" panose="02000506000000020004" pitchFamily="2" charset="-34"/>
            <a:ea typeface="Times New Roman" panose="02020603050405020304" pitchFamily="18" charset="0"/>
            <a:cs typeface="TH Chakra Petch" panose="02000506000000020004" pitchFamily="2" charset="-34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13617</TotalTime>
  <Words>1837</Words>
  <Application>Microsoft Office PowerPoint</Application>
  <PresentationFormat>กระดาษ A4 (210x297 มม.)</PresentationFormat>
  <Paragraphs>144</Paragraphs>
  <Slides>4</Slides>
  <Notes>4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</vt:i4>
      </vt:variant>
    </vt:vector>
  </HeadingPairs>
  <TitlesOfParts>
    <vt:vector size="14" baseType="lpstr">
      <vt:lpstr>Kanit Medium</vt:lpstr>
      <vt:lpstr>Kanit Light</vt:lpstr>
      <vt:lpstr>Wingdings</vt:lpstr>
      <vt:lpstr>Calibri Light</vt:lpstr>
      <vt:lpstr>Kanit SemiBold</vt:lpstr>
      <vt:lpstr>Calibri</vt:lpstr>
      <vt:lpstr>TH Chakra Petch</vt:lpstr>
      <vt:lpstr>TH SarabunPSK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น้ำทิพย์ เมืองอินทร์</cp:lastModifiedBy>
  <cp:revision>498</cp:revision>
  <cp:lastPrinted>2025-01-16T10:20:10Z</cp:lastPrinted>
  <dcterms:created xsi:type="dcterms:W3CDTF">2021-07-29T07:48:51Z</dcterms:created>
  <dcterms:modified xsi:type="dcterms:W3CDTF">2025-01-16T10:23:29Z</dcterms:modified>
</cp:coreProperties>
</file>