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45"/>
  </p:normalViewPr>
  <p:slideViewPr>
    <p:cSldViewPr>
      <p:cViewPr>
        <p:scale>
          <a:sx n="110" d="100"/>
          <a:sy n="110" d="100"/>
        </p:scale>
        <p:origin x="141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9AB0FB-D571-4CDC-895A-E7EAA320DB03}" type="datetimeFigureOut">
              <a:rPr lang="th-TH" smtClean="0"/>
              <a:pPr/>
              <a:t>29/03/60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9C8F7D1-C8F7-4B00-9E46-5047FA2A98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B0FB-D571-4CDC-895A-E7EAA320DB03}" type="datetimeFigureOut">
              <a:rPr lang="th-TH" smtClean="0"/>
              <a:pPr/>
              <a:t>29/03/60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F7D1-C8F7-4B00-9E46-5047FA2A98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B0FB-D571-4CDC-895A-E7EAA320DB03}" type="datetimeFigureOut">
              <a:rPr lang="th-TH" smtClean="0"/>
              <a:pPr/>
              <a:t>29/03/60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F7D1-C8F7-4B00-9E46-5047FA2A98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9AB0FB-D571-4CDC-895A-E7EAA320DB03}" type="datetimeFigureOut">
              <a:rPr lang="th-TH" smtClean="0"/>
              <a:pPr/>
              <a:t>29/03/60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C8F7D1-C8F7-4B00-9E46-5047FA2A98B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9AB0FB-D571-4CDC-895A-E7EAA320DB03}" type="datetimeFigureOut">
              <a:rPr lang="th-TH" smtClean="0"/>
              <a:pPr/>
              <a:t>29/03/60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9C8F7D1-C8F7-4B00-9E46-5047FA2A98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B0FB-D571-4CDC-895A-E7EAA320DB03}" type="datetimeFigureOut">
              <a:rPr lang="th-TH" smtClean="0"/>
              <a:pPr/>
              <a:t>29/03/60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F7D1-C8F7-4B00-9E46-5047FA2A98B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B0FB-D571-4CDC-895A-E7EAA320DB03}" type="datetimeFigureOut">
              <a:rPr lang="th-TH" smtClean="0"/>
              <a:pPr/>
              <a:t>29/03/60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F7D1-C8F7-4B00-9E46-5047FA2A98B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9AB0FB-D571-4CDC-895A-E7EAA320DB03}" type="datetimeFigureOut">
              <a:rPr lang="th-TH" smtClean="0"/>
              <a:pPr/>
              <a:t>29/03/60</a:t>
            </a:fld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C8F7D1-C8F7-4B00-9E46-5047FA2A98B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B0FB-D571-4CDC-895A-E7EAA320DB03}" type="datetimeFigureOut">
              <a:rPr lang="th-TH" smtClean="0"/>
              <a:pPr/>
              <a:t>29/03/60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8F7D1-C8F7-4B00-9E46-5047FA2A98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ยึด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9AB0FB-D571-4CDC-895A-E7EAA320DB03}" type="datetimeFigureOut">
              <a:rPr lang="th-TH" smtClean="0"/>
              <a:pPr/>
              <a:t>29/03/60</a:t>
            </a:fld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C8F7D1-C8F7-4B00-9E46-5047FA2A98B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ตัวยึด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ยึด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9AB0FB-D571-4CDC-895A-E7EAA320DB03}" type="datetimeFigureOut">
              <a:rPr lang="th-TH" smtClean="0"/>
              <a:pPr/>
              <a:t>29/03/60</a:t>
            </a:fld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C8F7D1-C8F7-4B00-9E46-5047FA2A98B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9AB0FB-D571-4CDC-895A-E7EAA320DB03}" type="datetimeFigureOut">
              <a:rPr lang="th-TH" smtClean="0"/>
              <a:pPr/>
              <a:t>29/03/60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C8F7D1-C8F7-4B00-9E46-5047FA2A98B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51520" y="0"/>
            <a:ext cx="8892480" cy="504056"/>
          </a:xfrm>
        </p:spPr>
        <p:txBody>
          <a:bodyPr>
            <a:noAutofit/>
          </a:bodyPr>
          <a:lstStyle/>
          <a:p>
            <a:r>
              <a:rPr lang="th-TH" sz="2000" dirty="0" smtClean="0">
                <a:solidFill>
                  <a:schemeClr val="tx1"/>
                </a:solidFill>
                <a:latin typeface="TH SarabunPSK" charset="0"/>
                <a:ea typeface="TH SarabunPSK" charset="0"/>
                <a:cs typeface="TH SarabunPSK" charset="0"/>
              </a:rPr>
              <a:t>สรุปประเด็นความแตกต่างระหว่างระเบียบฯ ปี 35</a:t>
            </a:r>
            <a:r>
              <a:rPr lang="en-US" sz="2000" dirty="0" smtClean="0">
                <a:solidFill>
                  <a:schemeClr val="tx1"/>
                </a:solidFill>
                <a:latin typeface="TH SarabunPSK" charset="0"/>
                <a:ea typeface="TH SarabunPSK" charset="0"/>
                <a:cs typeface="TH SarabunPSK" charset="0"/>
              </a:rPr>
              <a:t>, </a:t>
            </a:r>
            <a:r>
              <a:rPr lang="th-TH" sz="2000" dirty="0" smtClean="0">
                <a:solidFill>
                  <a:schemeClr val="tx1"/>
                </a:solidFill>
                <a:latin typeface="TH SarabunPSK" charset="0"/>
                <a:ea typeface="TH SarabunPSK" charset="0"/>
                <a:cs typeface="TH SarabunPSK" charset="0"/>
              </a:rPr>
              <a:t>ปี 49</a:t>
            </a:r>
            <a:r>
              <a:rPr lang="en-US" sz="2000" dirty="0" smtClean="0">
                <a:solidFill>
                  <a:schemeClr val="tx1"/>
                </a:solidFill>
                <a:latin typeface="TH SarabunPSK" charset="0"/>
                <a:ea typeface="TH SarabunPSK" charset="0"/>
                <a:cs typeface="TH SarabunPSK" charset="0"/>
              </a:rPr>
              <a:t>, </a:t>
            </a:r>
            <a:r>
              <a:rPr lang="th-TH" sz="2000" dirty="0" smtClean="0">
                <a:solidFill>
                  <a:schemeClr val="tx1"/>
                </a:solidFill>
                <a:latin typeface="TH SarabunPSK" charset="0"/>
                <a:ea typeface="TH SarabunPSK" charset="0"/>
                <a:cs typeface="TH SarabunPSK" charset="0"/>
              </a:rPr>
              <a:t>แนวทางการปฏิบัติ ปี 58  กับ  </a:t>
            </a:r>
            <a:r>
              <a:rPr lang="th-TH" sz="2000" dirty="0" err="1" smtClean="0">
                <a:solidFill>
                  <a:schemeClr val="tx1"/>
                </a:solidFill>
                <a:latin typeface="TH SarabunPSK" charset="0"/>
                <a:ea typeface="TH SarabunPSK" charset="0"/>
                <a:cs typeface="TH SarabunPSK" charset="0"/>
              </a:rPr>
              <a:t>พรบ.</a:t>
            </a:r>
            <a:r>
              <a:rPr lang="th-TH" sz="2000" dirty="0" smtClean="0">
                <a:solidFill>
                  <a:schemeClr val="tx1"/>
                </a:solidFill>
                <a:latin typeface="TH SarabunPSK" charset="0"/>
                <a:ea typeface="TH SarabunPSK" charset="0"/>
                <a:cs typeface="TH SarabunPSK" charset="0"/>
              </a:rPr>
              <a:t> จัดซื้อจัดจ้าง</a:t>
            </a:r>
            <a:endParaRPr lang="en-US" sz="2000" dirty="0">
              <a:solidFill>
                <a:schemeClr val="tx1"/>
              </a:solidFill>
              <a:latin typeface="TH SarabunPSK" charset="0"/>
              <a:ea typeface="TH SarabunPSK" charset="0"/>
              <a:cs typeface="TH SarabunPSK" charset="0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155791"/>
              </p:ext>
            </p:extLst>
          </p:nvPr>
        </p:nvGraphicFramePr>
        <p:xfrm>
          <a:off x="395536" y="692695"/>
          <a:ext cx="8496944" cy="5832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464496"/>
              </a:tblGrid>
              <a:tr h="360041">
                <a:tc>
                  <a:txBody>
                    <a:bodyPr/>
                    <a:lstStyle/>
                    <a:p>
                      <a:pPr algn="ctr"/>
                      <a:r>
                        <a:rPr kumimoji="0" lang="th-TH" sz="1800" b="1" kern="1200" dirty="0" smtClean="0">
                          <a:solidFill>
                            <a:schemeClr val="lt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ระเบียบฯ ปี 35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, </a:t>
                      </a:r>
                      <a:r>
                        <a:rPr kumimoji="0" lang="th-TH" sz="1800" b="1" kern="1200" dirty="0" smtClean="0">
                          <a:solidFill>
                            <a:schemeClr val="lt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ปี 49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, </a:t>
                      </a:r>
                      <a:r>
                        <a:rPr kumimoji="0" lang="th-TH" sz="1800" b="1" kern="1200" dirty="0" smtClean="0">
                          <a:solidFill>
                            <a:schemeClr val="lt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แนวทางการปฏิบัติ ปี 58 </a:t>
                      </a:r>
                      <a:endParaRPr lang="th-TH" dirty="0"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1800" b="1" kern="1200" dirty="0" err="1" smtClean="0">
                          <a:solidFill>
                            <a:schemeClr val="lt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พรบ.</a:t>
                      </a:r>
                      <a:r>
                        <a:rPr kumimoji="0" lang="th-TH" sz="1800" b="1" kern="1200" dirty="0" smtClean="0">
                          <a:solidFill>
                            <a:schemeClr val="lt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จัดซื้อจัดจ้าง</a:t>
                      </a:r>
                      <a:endParaRPr lang="th-TH" dirty="0"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</a:tr>
              <a:tr h="873304">
                <a:tc>
                  <a:txBody>
                    <a:bodyPr/>
                    <a:lstStyle/>
                    <a:p>
                      <a:r>
                        <a:rPr kumimoji="0" lang="th-TH" sz="1800" b="1" u="sng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ใช้บังคับ</a:t>
                      </a:r>
                      <a:endParaRPr kumimoji="0" lang="en-US" sz="1800" b="1" u="sng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  แก่ส่วนราชการ ซึ้งดำเนินการเกี่ยวกับ การพัสดุ โดยใช้เงินงบประมาณ เงินกู้ และเงินช่วยเหลือ</a:t>
                      </a:r>
                      <a:endParaRPr lang="th-TH" b="1" dirty="0"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ใช้บังคับแก่หน่อยงานของรัฐทุกแห่ง ได้แก่ ราชการส่วนกลาง ราชการส่วนภูมิภาค ราชการส่วนท้องถิ่น รัฐวิสาหกิจตามกฎหมาย ว่าด้วยวิธีงบประมาณ องค์กรมหาชน ฯลฯ</a:t>
                      </a:r>
                      <a:endParaRPr lang="th-TH" b="1" dirty="0"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</a:tr>
              <a:tr h="1135296">
                <a:tc>
                  <a:txBody>
                    <a:bodyPr/>
                    <a:lstStyle/>
                    <a:p>
                      <a:r>
                        <a:rPr kumimoji="0" lang="th-TH" sz="1800" b="1" u="sng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หลักการจัดหา</a:t>
                      </a:r>
                      <a:endParaRPr kumimoji="0" lang="en-US" sz="1800" b="1" u="sng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  หลักการเปิดเผยโปร่งใสและเปิดโอกาสให้มีการแข่งขันกันอย่างเป็นธรรม</a:t>
                      </a:r>
                      <a:endParaRPr lang="th-TH" b="1" dirty="0"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- คุ้มค่า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- โปร่งใส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- ประสิทธิภาพ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- ตรวจสอบได้</a:t>
                      </a:r>
                      <a:endParaRPr lang="th-TH" b="1" dirty="0"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</a:tr>
              <a:tr h="1659278">
                <a:tc>
                  <a:txBody>
                    <a:bodyPr/>
                    <a:lstStyle/>
                    <a:p>
                      <a:r>
                        <a:rPr kumimoji="0" lang="th-TH" sz="1800" b="1" u="sng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การเปิดเผยข้อมูล</a:t>
                      </a:r>
                      <a:endParaRPr kumimoji="0" lang="en-US" sz="1800" b="1" u="sng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800" b="1" kern="1200" spc="-90" baseline="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   ระเบียบ ปี </a:t>
                      </a:r>
                      <a:r>
                        <a:rPr kumimoji="0" lang="en-US" sz="1800" b="1" kern="1200" spc="-90" baseline="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35 </a:t>
                      </a:r>
                      <a:r>
                        <a:rPr kumimoji="0" lang="th-TH" sz="1800" b="1" kern="1200" spc="-90" baseline="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ไม่ได้กำหนด แต่ มติ ครม. </a:t>
                      </a:r>
                      <a:r>
                        <a:rPr kumimoji="0" lang="en-US" sz="1800" b="1" kern="1200" spc="-90" baseline="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7 </a:t>
                      </a:r>
                      <a:r>
                        <a:rPr kumimoji="0" lang="th-TH" sz="1800" b="1" kern="1200" spc="-90" baseline="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เม.ย. </a:t>
                      </a:r>
                      <a:r>
                        <a:rPr kumimoji="0" lang="en-US" sz="1800" b="1" kern="1200" spc="-90" baseline="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2553 </a:t>
                      </a:r>
                      <a:r>
                        <a:rPr kumimoji="0" lang="th-TH" sz="1800" b="1" kern="1200" spc="-90" baseline="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กำหนดให้หน่วยงานต่างๆ ลงประเภท จัดซื้อจัดจ้าง (รัฐสอบราคา ประกวดราคา </a:t>
                      </a:r>
                      <a:r>
                        <a:rPr kumimoji="0" lang="en-US" sz="1800" b="1" kern="1200" spc="-90" baseline="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e-Auction</a:t>
                      </a:r>
                      <a:r>
                        <a:rPr kumimoji="0" lang="th-TH" sz="1800" b="1" kern="1200" spc="-90" baseline="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) เผยแพร่ในเว็บไซต์ของหน่วยงานและกรมบัญชีกลาง </a:t>
                      </a:r>
                      <a:r>
                        <a:rPr kumimoji="0" lang="en-US" sz="1800" b="1" kern="1200" spc="-90" baseline="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e-market</a:t>
                      </a:r>
                      <a:r>
                        <a:rPr kumimoji="0" lang="th-TH" sz="1800" b="1" kern="1200" spc="-90" baseline="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, </a:t>
                      </a:r>
                      <a:r>
                        <a:rPr kumimoji="0" lang="en-US" sz="1800" b="1" kern="1200" spc="-90" baseline="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e-Bidding </a:t>
                      </a:r>
                      <a:r>
                        <a:rPr kumimoji="0" lang="th-TH" sz="1800" b="1" kern="1200" spc="-90" baseline="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กำหนดไว้ในแนวทางการปฏิบัติ</a:t>
                      </a:r>
                      <a:endParaRPr lang="th-TH" b="1" spc="-90" baseline="0" dirty="0"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กำหนดการมีส่วนร่วมของภาคประชาชนและผู้ปะกอบการในการป้องกัน   การทุจริต</a:t>
                      </a:r>
                      <a:endParaRPr lang="th-TH" b="1" dirty="0"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</a:tr>
              <a:tr h="1626409">
                <a:tc>
                  <a:txBody>
                    <a:bodyPr/>
                    <a:lstStyle/>
                    <a:p>
                      <a:r>
                        <a:rPr kumimoji="0" lang="th-TH" sz="1800" b="1" u="sng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ราคากลาง</a:t>
                      </a:r>
                      <a:endParaRPr kumimoji="0" lang="en-US" sz="1800" b="1" u="sng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  ให้ใช้ราคามาตรฐาน หรือราคาของทางราชการหรือ ราคาที่เคย ซื้อ/จ้าง ครั้งหลังสุดภายในระยะเวลา 2 ปีงบประมาณ หรือราคาที่สืบได้จากท้องถิ่น</a:t>
                      </a:r>
                      <a:endParaRPr lang="th-TH" b="1" dirty="0"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ราคาที่ได้จากการคำนวณตามหลักเกณฑ์ที่คณะกรรมการราคากลางกำหนด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- ราคาอ้างอิงของพัสดุ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- ราคามาตรฐาน (สำนักงบ หรือ 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ICT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)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- สืบราคาจากท้องตลาด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- </a:t>
                      </a:r>
                      <a:r>
                        <a:rPr kumimoji="0" lang="th-TH" sz="1600" b="1" kern="1200" spc="-100" baseline="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ราคาที่เคยซื้อหรือจ้างครั้งหลังสุดภายในระยะเวลา 2 ปีงบประมาณ</a:t>
                      </a:r>
                      <a:endParaRPr kumimoji="0" lang="en-US" sz="1600" b="1" kern="1200" spc="-100" baseline="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- </a:t>
                      </a:r>
                      <a:r>
                        <a:rPr kumimoji="0" lang="th-TH" sz="1600" b="1" kern="1200" spc="-80" baseline="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ราคาอื่นใดตามหลักเกณฑ์วิธีการหรือแนวทางปฏิบัติของหน่วยงานของรัฐ</a:t>
                      </a:r>
                      <a:endParaRPr kumimoji="0" lang="en-US" sz="1600" b="1" kern="1200" spc="-80" baseline="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51520" y="0"/>
            <a:ext cx="8892480" cy="501046"/>
          </a:xfrm>
        </p:spPr>
        <p:txBody>
          <a:bodyPr>
            <a:noAutofit/>
          </a:bodyPr>
          <a:lstStyle/>
          <a:p>
            <a:r>
              <a:rPr lang="th-TH" sz="2000" dirty="0" smtClean="0">
                <a:solidFill>
                  <a:schemeClr val="tx1"/>
                </a:solidFill>
                <a:latin typeface="TH SarabunPSK" charset="0"/>
                <a:ea typeface="TH SarabunPSK" charset="0"/>
                <a:cs typeface="TH SarabunPSK" charset="0"/>
              </a:rPr>
              <a:t>สรุปประเด็นความแตกต่างระหว่างระเบียบฯ ปี 35</a:t>
            </a:r>
            <a:r>
              <a:rPr lang="en-US" sz="2000" dirty="0" smtClean="0">
                <a:solidFill>
                  <a:schemeClr val="tx1"/>
                </a:solidFill>
                <a:latin typeface="TH SarabunPSK" charset="0"/>
                <a:ea typeface="TH SarabunPSK" charset="0"/>
                <a:cs typeface="TH SarabunPSK" charset="0"/>
              </a:rPr>
              <a:t>, </a:t>
            </a:r>
            <a:r>
              <a:rPr lang="th-TH" sz="2000" dirty="0" smtClean="0">
                <a:solidFill>
                  <a:schemeClr val="tx1"/>
                </a:solidFill>
                <a:latin typeface="TH SarabunPSK" charset="0"/>
                <a:ea typeface="TH SarabunPSK" charset="0"/>
                <a:cs typeface="TH SarabunPSK" charset="0"/>
              </a:rPr>
              <a:t>ปี 49</a:t>
            </a:r>
            <a:r>
              <a:rPr lang="en-US" sz="2000" dirty="0" smtClean="0">
                <a:solidFill>
                  <a:schemeClr val="tx1"/>
                </a:solidFill>
                <a:latin typeface="TH SarabunPSK" charset="0"/>
                <a:ea typeface="TH SarabunPSK" charset="0"/>
                <a:cs typeface="TH SarabunPSK" charset="0"/>
              </a:rPr>
              <a:t>, </a:t>
            </a:r>
            <a:r>
              <a:rPr lang="th-TH" sz="2000" dirty="0" smtClean="0">
                <a:solidFill>
                  <a:schemeClr val="tx1"/>
                </a:solidFill>
                <a:latin typeface="TH SarabunPSK" charset="0"/>
                <a:ea typeface="TH SarabunPSK" charset="0"/>
                <a:cs typeface="TH SarabunPSK" charset="0"/>
              </a:rPr>
              <a:t>แนวทางการปฏิบัติ ปี 58  กับ  </a:t>
            </a:r>
            <a:r>
              <a:rPr lang="th-TH" sz="2000" dirty="0" err="1" smtClean="0">
                <a:solidFill>
                  <a:schemeClr val="tx1"/>
                </a:solidFill>
                <a:latin typeface="TH SarabunPSK" charset="0"/>
                <a:ea typeface="TH SarabunPSK" charset="0"/>
                <a:cs typeface="TH SarabunPSK" charset="0"/>
              </a:rPr>
              <a:t>พรบ.</a:t>
            </a:r>
            <a:r>
              <a:rPr lang="th-TH" sz="2000" dirty="0" smtClean="0">
                <a:solidFill>
                  <a:schemeClr val="tx1"/>
                </a:solidFill>
                <a:latin typeface="TH SarabunPSK" charset="0"/>
                <a:ea typeface="TH SarabunPSK" charset="0"/>
                <a:cs typeface="TH SarabunPSK" charset="0"/>
              </a:rPr>
              <a:t> จัดซื้อจัดจ้าง (ต่อ)</a:t>
            </a:r>
            <a:endParaRPr lang="en-US" sz="2000" dirty="0">
              <a:solidFill>
                <a:schemeClr val="tx1"/>
              </a:solidFill>
              <a:latin typeface="TH SarabunPSK" charset="0"/>
              <a:ea typeface="TH SarabunPSK" charset="0"/>
              <a:cs typeface="TH SarabunPSK" charset="0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716078"/>
              </p:ext>
            </p:extLst>
          </p:nvPr>
        </p:nvGraphicFramePr>
        <p:xfrm>
          <a:off x="323528" y="498036"/>
          <a:ext cx="8496944" cy="6168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60085">
                <a:tc>
                  <a:txBody>
                    <a:bodyPr/>
                    <a:lstStyle/>
                    <a:p>
                      <a:pPr algn="ctr"/>
                      <a:r>
                        <a:rPr kumimoji="0" lang="th-TH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ระเบียบฯ ปี 35</a:t>
                      </a:r>
                      <a:r>
                        <a:rPr kumimoji="0" lang="en-US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, </a:t>
                      </a:r>
                      <a:r>
                        <a:rPr kumimoji="0" lang="th-TH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ปี 49</a:t>
                      </a:r>
                      <a:r>
                        <a:rPr kumimoji="0" lang="en-US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, </a:t>
                      </a:r>
                      <a:r>
                        <a:rPr kumimoji="0" lang="th-TH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แนวทางการปฏิบัติ ปี 58 </a:t>
                      </a:r>
                      <a:endParaRPr lang="th-TH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1600" b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พรบ.</a:t>
                      </a:r>
                      <a:r>
                        <a:rPr kumimoji="0" lang="th-TH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จัดซื้อจัดจ้าง</a:t>
                      </a:r>
                      <a:endParaRPr lang="th-TH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</a:tr>
              <a:tr h="900213">
                <a:tc>
                  <a:txBody>
                    <a:bodyPr/>
                    <a:lstStyle/>
                    <a:p>
                      <a:r>
                        <a:rPr kumimoji="0" lang="th-TH" sz="1600" b="1" u="sng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คณะกรรมการ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1.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คณะกรรมการเปิดซองสอบราคา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                  2.คณะกรรมการรับและเปิดซองประกวดราคา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                 3.คณะกรรมการพิจารณาผลการประกวดราคา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                 4. คณะกรรมการจัดซื้อ / จัดจ้างโดยวิธีพิเศษ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                 5. คณะกรรมการตรวจรับพัสดุ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                 6. คณะกรรมการตรวจการจ้าง</a:t>
                      </a:r>
                      <a:endParaRPr kumimoji="0" lang="en-US" sz="1600" b="1" kern="1200" dirty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- คณะกรรมการนโยบายการจัดซื้อจัดจ้างและการบริหารพัสดุภาครัฐ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- 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คณะกรรมการวินิจฉัยปัญหาการจัดซื้อจัดจ้างฯ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- คณะกรรมการราคากลางและขึ้นทะเบียนผู้ประกอบการ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- คณะกรรมการร่วมมือป้องกันการทุจริต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- คณะกรรมการพิจารณาอุทธรณ์และร้องเรียน</a:t>
                      </a:r>
                      <a:endParaRPr lang="th-TH" sz="1600" b="1" dirty="0"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</a:tr>
              <a:tr h="345151">
                <a:tc>
                  <a:txBody>
                    <a:bodyPr/>
                    <a:lstStyle/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การขึ้นทะเบียนผู้ประกอบการ</a:t>
                      </a:r>
                      <a:endParaRPr lang="th-TH" sz="1600" b="1" dirty="0"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b="1" dirty="0"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</a:tr>
              <a:tr h="1170277">
                <a:tc>
                  <a:txBody>
                    <a:bodyPr/>
                    <a:lstStyle/>
                    <a:p>
                      <a:r>
                        <a:rPr kumimoji="0" lang="th-TH" sz="1600" b="1" u="sng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การกำหนดราคากลางงานก่อสร้าง</a:t>
                      </a:r>
                      <a:endParaRPr kumimoji="0" lang="en-US" sz="1600" b="1" u="sng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ระเบียบฯ ปี 35  - ไม่มี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ระเบียบฯ ปี 49  -  ไม่มี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มติ ครม. 13 เม.ย. 2555 กำหนดให้หน่วยงานภาครัฐใช้หลักเกณฑ์การคำนวณราคากลางงานก่อสร้างของทางราชการ / ระบบคำนวณราคากลางงานก่อสร้างของทางราชการด้วยวิธีอิเล็กทรอนิกส์</a:t>
                      </a:r>
                      <a:endParaRPr lang="th-TH" sz="1600" b="1" dirty="0"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คำนวณตามหลักเกณฑ์และวิธีการ ตามที่คณะกรรมการราคากลางคำนวณ และประกาศในระบบเครือข่ายสารสนเทศของกรมบัญชรกลาง และประกาศในราชกิจจา</a:t>
                      </a:r>
                      <a:r>
                        <a:rPr kumimoji="0" lang="th-TH" sz="2000" b="1" kern="1200" dirty="0" err="1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นุเบกษา</a:t>
                      </a:r>
                      <a:endParaRPr lang="th-TH" sz="1600" b="1" dirty="0"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</a:tr>
              <a:tr h="2354118">
                <a:tc>
                  <a:txBody>
                    <a:bodyPr/>
                    <a:lstStyle/>
                    <a:p>
                      <a:r>
                        <a:rPr kumimoji="0" lang="th-TH" sz="1600" b="1" u="sng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วิธีการจัดซื้อจัดจ้าง</a:t>
                      </a:r>
                      <a:endParaRPr kumimoji="0" lang="en-US" sz="1600" b="1" u="sng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1.ตกลงราคา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</a:t>
                      </a:r>
                      <a:r>
                        <a:rPr kumimoji="0" lang="th-TH" sz="16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2.วิธีสอบราคา</a:t>
                      </a:r>
                      <a:endParaRPr kumimoji="0" lang="en-US" sz="1600" b="1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3.วิธีประกวดราคา</a:t>
                      </a:r>
                      <a:r>
                        <a:rPr kumimoji="0" lang="en-US" sz="16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       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		 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ปี 35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4.วิธีพิเศษ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</a:t>
                      </a:r>
                      <a:r>
                        <a:rPr kumimoji="0" lang="th-TH" sz="16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5.วิธีกรณีพิเศษ</a:t>
                      </a:r>
                      <a:endParaRPr kumimoji="0" lang="en-US" sz="1600" b="1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6.วิธีประมูลด้วยระบบอิเล็กทรอนิกส์ ปี 49</a:t>
                      </a:r>
                    </a:p>
                    <a:p>
                      <a:r>
                        <a:rPr kumimoji="0" lang="th-TH" sz="1600" b="1" kern="1200" dirty="0" smtClean="0">
                          <a:solidFill>
                            <a:srgbClr val="00B050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7.</a:t>
                      </a:r>
                      <a:r>
                        <a:rPr kumimoji="0" lang="en-US" sz="1600" b="1" kern="1200" dirty="0" smtClean="0">
                          <a:solidFill>
                            <a:srgbClr val="00B050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e-market</a:t>
                      </a:r>
                    </a:p>
                    <a:p>
                      <a:r>
                        <a:rPr kumimoji="0" lang="th-TH" sz="1600" b="1" kern="1200" dirty="0" smtClean="0">
                          <a:solidFill>
                            <a:srgbClr val="00B050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</a:t>
                      </a:r>
                      <a:r>
                        <a:rPr kumimoji="0" lang="en-US" sz="1600" b="1" kern="1200" dirty="0" smtClean="0">
                          <a:solidFill>
                            <a:srgbClr val="00B050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8.e-bidding</a:t>
                      </a:r>
                      <a:endParaRPr kumimoji="0" lang="th-TH" sz="1600" b="1" kern="1200" dirty="0" smtClean="0">
                        <a:solidFill>
                          <a:srgbClr val="00B050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1. วิธีประกาศเชิญชวน </a:t>
                      </a:r>
                      <a:endParaRPr kumimoji="0" lang="en-US" sz="20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     </a:t>
                      </a:r>
                      <a:r>
                        <a:rPr kumimoji="0" lang="th-TH" sz="2000" b="1" kern="1200" dirty="0" smtClean="0">
                          <a:solidFill>
                            <a:srgbClr val="00B050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(วิธีตลาดอิเล็กทรอนิกส์ </a:t>
                      </a:r>
                      <a:r>
                        <a:rPr kumimoji="0" lang="en-US" sz="2000" b="1" kern="1200" dirty="0" smtClean="0">
                          <a:solidFill>
                            <a:srgbClr val="00B050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e-market</a:t>
                      </a:r>
                      <a:r>
                        <a:rPr kumimoji="0" lang="th-TH" sz="2000" b="1" kern="1200" dirty="0" smtClean="0">
                          <a:solidFill>
                            <a:srgbClr val="00B050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และวีประกวดราคาอิเล็กทรอนิกส์</a:t>
                      </a:r>
                      <a:r>
                        <a:rPr kumimoji="0" lang="en-US" sz="2000" b="1" kern="1200" dirty="0" smtClean="0">
                          <a:solidFill>
                            <a:srgbClr val="00B050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e-bidding</a:t>
                      </a:r>
                      <a:r>
                        <a:rPr kumimoji="0" lang="th-TH" sz="2000" b="1" kern="1200" dirty="0" smtClean="0">
                          <a:solidFill>
                            <a:srgbClr val="00B050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)</a:t>
                      </a:r>
                      <a:endParaRPr kumimoji="0" lang="en-US" sz="2000" b="1" kern="1200" dirty="0" smtClean="0">
                        <a:solidFill>
                          <a:srgbClr val="00B050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2. วิธีคัดเลือก  </a:t>
                      </a:r>
                      <a:r>
                        <a:rPr kumimoji="0" lang="th-TH" sz="2000" b="1" kern="1200" dirty="0" smtClean="0">
                          <a:solidFill>
                            <a:srgbClr val="00B050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(วิธีพิเศษ)</a:t>
                      </a:r>
                      <a:endParaRPr kumimoji="0" lang="en-US" sz="2000" b="1" kern="1200" dirty="0" smtClean="0">
                        <a:solidFill>
                          <a:srgbClr val="00B050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3. วิธีเฉพาะเจาะจง</a:t>
                      </a: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  </a:t>
                      </a:r>
                      <a:r>
                        <a:rPr kumimoji="0" lang="th-TH" sz="20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</a:t>
                      </a:r>
                      <a:r>
                        <a:rPr kumimoji="0" lang="th-TH" sz="2000" b="1" kern="1200" dirty="0" smtClean="0">
                          <a:solidFill>
                            <a:srgbClr val="00B050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(วิธีตกลงราคา, วิธีพิเศษ)</a:t>
                      </a:r>
                      <a:endParaRPr lang="th-TH" sz="2000" b="1" dirty="0">
                        <a:solidFill>
                          <a:srgbClr val="00B050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วงเล็บปีกกาขวา 3"/>
          <p:cNvSpPr/>
          <p:nvPr/>
        </p:nvSpPr>
        <p:spPr>
          <a:xfrm>
            <a:off x="2771800" y="4610269"/>
            <a:ext cx="288032" cy="1152128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latin typeface="TH SarabunPSK" charset="0"/>
              <a:ea typeface="TH SarabunPSK" charset="0"/>
              <a:cs typeface="TH SarabunPS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5819" y="6011415"/>
            <a:ext cx="1660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>
                <a:latin typeface="TH SarabunPSK" charset="0"/>
                <a:ea typeface="TH SarabunPSK" charset="0"/>
                <a:cs typeface="TH SarabunPSK" charset="0"/>
              </a:rPr>
              <a:t>แนว</a:t>
            </a:r>
            <a:r>
              <a:rPr lang="th-TH" sz="1400" b="1" dirty="0" smtClean="0">
                <a:latin typeface="TH SarabunPSK" charset="0"/>
                <a:ea typeface="TH SarabunPSK" charset="0"/>
                <a:cs typeface="TH SarabunPSK" charset="0"/>
              </a:rPr>
              <a:t>ทางการจัดหาปี </a:t>
            </a:r>
            <a:r>
              <a:rPr lang="th-TH" sz="1400" b="1" dirty="0">
                <a:latin typeface="TH SarabunPSK" charset="0"/>
                <a:ea typeface="TH SarabunPSK" charset="0"/>
                <a:cs typeface="TH SarabunPSK" charset="0"/>
              </a:rPr>
              <a:t>2558</a:t>
            </a:r>
          </a:p>
        </p:txBody>
      </p:sp>
      <p:sp>
        <p:nvSpPr>
          <p:cNvPr id="8" name="วงเล็บปีกกาขวา 7"/>
          <p:cNvSpPr/>
          <p:nvPr/>
        </p:nvSpPr>
        <p:spPr>
          <a:xfrm>
            <a:off x="1475656" y="5949280"/>
            <a:ext cx="45719" cy="432048"/>
          </a:xfrm>
          <a:prstGeom prst="righ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>
              <a:latin typeface="TH SarabunPSK" charset="0"/>
              <a:ea typeface="TH SarabunPSK" charset="0"/>
              <a:cs typeface="TH SarabunPS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51520" y="0"/>
            <a:ext cx="8892480" cy="504056"/>
          </a:xfrm>
        </p:spPr>
        <p:txBody>
          <a:bodyPr>
            <a:noAutofit/>
          </a:bodyPr>
          <a:lstStyle/>
          <a:p>
            <a:r>
              <a:rPr lang="th-TH" sz="2000" dirty="0" smtClean="0">
                <a:solidFill>
                  <a:schemeClr val="tx1"/>
                </a:solidFill>
                <a:latin typeface="TH SarabunPSK" charset="0"/>
                <a:ea typeface="TH SarabunPSK" charset="0"/>
                <a:cs typeface="TH SarabunPSK" charset="0"/>
              </a:rPr>
              <a:t>สรุปประเด็นความแตกต่างระหว่างระเบียบฯ ปี 35</a:t>
            </a:r>
            <a:r>
              <a:rPr lang="en-US" sz="2000" dirty="0" smtClean="0">
                <a:solidFill>
                  <a:schemeClr val="tx1"/>
                </a:solidFill>
                <a:latin typeface="TH SarabunPSK" charset="0"/>
                <a:ea typeface="TH SarabunPSK" charset="0"/>
                <a:cs typeface="TH SarabunPSK" charset="0"/>
              </a:rPr>
              <a:t>, </a:t>
            </a:r>
            <a:r>
              <a:rPr lang="th-TH" sz="2000" dirty="0" smtClean="0">
                <a:solidFill>
                  <a:schemeClr val="tx1"/>
                </a:solidFill>
                <a:latin typeface="TH SarabunPSK" charset="0"/>
                <a:ea typeface="TH SarabunPSK" charset="0"/>
                <a:cs typeface="TH SarabunPSK" charset="0"/>
              </a:rPr>
              <a:t>ปี 49</a:t>
            </a:r>
            <a:r>
              <a:rPr lang="en-US" sz="2000" dirty="0" smtClean="0">
                <a:solidFill>
                  <a:schemeClr val="tx1"/>
                </a:solidFill>
                <a:latin typeface="TH SarabunPSK" charset="0"/>
                <a:ea typeface="TH SarabunPSK" charset="0"/>
                <a:cs typeface="TH SarabunPSK" charset="0"/>
              </a:rPr>
              <a:t>, </a:t>
            </a:r>
            <a:r>
              <a:rPr lang="th-TH" sz="2000" dirty="0" smtClean="0">
                <a:solidFill>
                  <a:schemeClr val="tx1"/>
                </a:solidFill>
                <a:latin typeface="TH SarabunPSK" charset="0"/>
                <a:ea typeface="TH SarabunPSK" charset="0"/>
                <a:cs typeface="TH SarabunPSK" charset="0"/>
              </a:rPr>
              <a:t>แนวทางการปฏิบัติ ปี 58  กับ  </a:t>
            </a:r>
            <a:r>
              <a:rPr lang="th-TH" sz="2000" dirty="0" err="1" smtClean="0">
                <a:solidFill>
                  <a:schemeClr val="tx1"/>
                </a:solidFill>
                <a:latin typeface="TH SarabunPSK" charset="0"/>
                <a:ea typeface="TH SarabunPSK" charset="0"/>
                <a:cs typeface="TH SarabunPSK" charset="0"/>
              </a:rPr>
              <a:t>พรบ.</a:t>
            </a:r>
            <a:r>
              <a:rPr lang="th-TH" sz="2000" dirty="0" smtClean="0">
                <a:solidFill>
                  <a:schemeClr val="tx1"/>
                </a:solidFill>
                <a:latin typeface="TH SarabunPSK" charset="0"/>
                <a:ea typeface="TH SarabunPSK" charset="0"/>
                <a:cs typeface="TH SarabunPSK" charset="0"/>
              </a:rPr>
              <a:t> จัดซื้อจัดจ้าง (ต่อ)</a:t>
            </a:r>
            <a:endParaRPr lang="en-US" sz="2000" dirty="0">
              <a:solidFill>
                <a:schemeClr val="tx1"/>
              </a:solidFill>
              <a:latin typeface="TH SarabunPSK" charset="0"/>
              <a:ea typeface="TH SarabunPSK" charset="0"/>
              <a:cs typeface="TH SarabunPSK" charset="0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336252"/>
              </p:ext>
            </p:extLst>
          </p:nvPr>
        </p:nvGraphicFramePr>
        <p:xfrm>
          <a:off x="395536" y="493549"/>
          <a:ext cx="8496944" cy="6669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59437">
                <a:tc>
                  <a:txBody>
                    <a:bodyPr/>
                    <a:lstStyle/>
                    <a:p>
                      <a:pPr algn="ctr"/>
                      <a:r>
                        <a:rPr kumimoji="0" lang="th-TH" sz="1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ระเบียบฯ ปี 35</a:t>
                      </a:r>
                      <a:r>
                        <a:rPr kumimoji="0" lang="en-US" sz="1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, </a:t>
                      </a:r>
                      <a:r>
                        <a:rPr kumimoji="0" lang="th-TH" sz="1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ปี 49</a:t>
                      </a:r>
                      <a:r>
                        <a:rPr kumimoji="0" lang="en-US" sz="1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, </a:t>
                      </a:r>
                      <a:r>
                        <a:rPr kumimoji="0" lang="th-TH" sz="1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แนวทางการปฏิบัติ ปี 58 </a:t>
                      </a:r>
                      <a:endParaRPr lang="th-TH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h-TH" sz="1800" b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พรบ.</a:t>
                      </a:r>
                      <a:r>
                        <a:rPr kumimoji="0" lang="th-TH" sz="1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จัดซื้อจัดจ้าง</a:t>
                      </a:r>
                      <a:endParaRPr lang="th-TH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</a:tr>
              <a:tr h="1168169">
                <a:tc>
                  <a:txBody>
                    <a:bodyPr/>
                    <a:lstStyle/>
                    <a:p>
                      <a:r>
                        <a:rPr kumimoji="0" lang="th-TH" sz="1800" b="1" u="sng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การมีส่วนได้เสียกับผู้ยื่นข้อเสนอหรือคู่สัญญา</a:t>
                      </a:r>
                      <a:endParaRPr kumimoji="0" lang="en-US" sz="1800" b="1" u="sng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ระเบียบฯ ปี 35 ไม่ได้กำหนดในเรื่องนี้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ระเบียบฯ ปี 49 ไม่ได้กำหนดในเรื่องนี้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แนวทางการปฏิบัติฯ ปี 58 ไม่มีไม่ได้กำหนดในเรื่องนี้</a:t>
                      </a:r>
                      <a:endParaRPr lang="th-TH" sz="1800" b="1" dirty="0"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ในการจัดซื้อจัดจ้างผู้มีหน้าที่ดำเนินการ ต้องไม่เป็นผู้มีส่วนได้เสียกับผู้อื่น ข้อเสนอหรือคู่สัญญา</a:t>
                      </a:r>
                      <a:endParaRPr lang="th-TH" sz="1800" b="1" dirty="0"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</a:tr>
              <a:tr h="1168169">
                <a:tc>
                  <a:txBody>
                    <a:bodyPr/>
                    <a:lstStyle/>
                    <a:p>
                      <a:r>
                        <a:rPr kumimoji="0" lang="th-TH" sz="1800" b="1" u="sng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เกณฑ์การพิจารณาคัดเลือกข้อเสนอ</a:t>
                      </a:r>
                      <a:endParaRPr kumimoji="0" lang="en-US" sz="1800" b="1" u="sng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ระเบียบฯ ปี 35 ใช้เกณฑ์ราคาต่ำที่สุด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ระเบียบฯ ปี 49 ใช้เกณฑ์ราคาต่ำที่สุด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ระเบียบฯ ปี 58 ราคาต่ำสุด/เกณฑ์ประสิทธิภาพ</a:t>
                      </a:r>
                      <a:endParaRPr lang="th-TH" sz="1800" b="1" dirty="0"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การพิจารณาคัดเลือกข้อเสนอให้พิจารณาประโยชน์และวัตถุประสงค์ของการใช้งานเป็นสำคัญ โดยคำนึงถึงเกณฑ์ต่างๆ ด้านคุณภาพประกอบโดยไม่จำเป็นต้องใช้ราคาต่ำสุด</a:t>
                      </a:r>
                      <a:endParaRPr lang="th-TH" sz="1800" b="1" dirty="0"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</a:tr>
              <a:tr h="1317934">
                <a:tc>
                  <a:txBody>
                    <a:bodyPr/>
                    <a:lstStyle/>
                    <a:p>
                      <a:r>
                        <a:rPr kumimoji="0" lang="th-TH" sz="1600" b="1" u="sng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การอุทธรณ์</a:t>
                      </a:r>
                      <a:endParaRPr kumimoji="0" lang="en-US" sz="1600" b="1" u="sng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spc="-80" baseline="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ระเบียบฯ ปี 35  การถูกรายชื่อเพราะเป็นผู้มีผลประโยชน์ร่วมกัน - ปลัดกระทรวง</a:t>
                      </a:r>
                      <a:endParaRPr kumimoji="0" lang="en-US" sz="1600" b="1" kern="1200" spc="-80" baseline="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ระเบียบฯ ปี 49      1. อุทธรณ์ผลการคัดเลือกเบื้องต้น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 </a:t>
                      </a:r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- ผู้ออกคำสั่ง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                       2. อุทธรณ์ผลการพิจารณา          - ผู้ออกคำสั่</a:t>
                      </a:r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ง</a:t>
                      </a:r>
                      <a:endParaRPr lang="th-TH" sz="1800" b="1" spc="-90" baseline="0" dirty="0"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พิจารณาโดยคณะกรรมการพิจารณาอุทธรณ์</a:t>
                      </a:r>
                      <a:endParaRPr lang="th-TH" sz="1800" b="1" dirty="0"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</a:tr>
              <a:tr h="1168169">
                <a:tc>
                  <a:txBody>
                    <a:bodyPr/>
                    <a:lstStyle/>
                    <a:p>
                      <a:r>
                        <a:rPr kumimoji="0" lang="th-TH" sz="1800" b="1" u="sng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การพัฒนาบุคลากร</a:t>
                      </a:r>
                      <a:endParaRPr kumimoji="0" lang="en-US" sz="1800" b="1" u="sng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ระเบียบฯ ปี 35 ไม่มี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ระเบียบฯ ปี 49 ไม่มี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ระเบียบฯ ปี 58 ไม่มี</a:t>
                      </a:r>
                      <a:endParaRPr lang="th-TH" sz="1800" b="1" dirty="0" smtClean="0"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</a:t>
                      </a:r>
                      <a:r>
                        <a:rPr kumimoji="0" lang="th-TH" sz="1800" b="1" kern="1200" dirty="0" smtClean="0">
                          <a:solidFill>
                            <a:srgbClr val="00B050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มีการอบรมเจ้าหน้าที่ เจ้าหน้าที่ที่ผ่านการฝึกอบรมและได้รับแต่งตั้งให้ปฏิบัติงาน จะได้รับเงินเพิ่มหรือเงินขึ้นทำนองเดียวกัน</a:t>
                      </a:r>
                      <a:endParaRPr kumimoji="0" lang="en-US" sz="1800" b="1" kern="1200" spc="-80" baseline="0" dirty="0" smtClean="0">
                        <a:solidFill>
                          <a:srgbClr val="00B050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</a:tr>
              <a:tr h="1396911">
                <a:tc>
                  <a:txBody>
                    <a:bodyPr/>
                    <a:lstStyle/>
                    <a:p>
                      <a:r>
                        <a:rPr kumimoji="0" lang="th-TH" sz="1600" b="1" u="sng" kern="1200" dirty="0" smtClean="0">
                          <a:solidFill>
                            <a:srgbClr val="FF0000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บทกำหนดโทษ</a:t>
                      </a:r>
                      <a:endParaRPr kumimoji="0" lang="en-US" sz="1600" b="1" u="sng" kern="1200" dirty="0" smtClean="0">
                        <a:solidFill>
                          <a:srgbClr val="FF0000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en-US" sz="1600" b="1" kern="1200" dirty="0" smtClean="0">
                          <a:solidFill>
                            <a:srgbClr val="FF0000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  </a:t>
                      </a:r>
                      <a:r>
                        <a:rPr kumimoji="0" lang="th-TH" sz="1600" b="1" kern="1200" dirty="0" smtClean="0">
                          <a:solidFill>
                            <a:srgbClr val="FF0000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ระเบียบฯ ปี 35  ผู้ดำเนินการต้องรับโทษทางวินัย และไม่เป็นเหตุผลหลุดพ้นจากความผิดทางทางแพ่งและอาญา</a:t>
                      </a:r>
                      <a:endParaRPr lang="th-TH" sz="1600" b="1" dirty="0">
                        <a:solidFill>
                          <a:srgbClr val="FF0000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1600" b="1" kern="1200" dirty="0" smtClean="0">
                          <a:solidFill>
                            <a:srgbClr val="FF0000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เจ้าหน้าที่หรือผู้มีอำนาจปฏิบัติ หรือละเว้นการปฏิบัติหน้าที่โดยมิชอบ หรือโดยทุจริต ต้องระวางโทษจำคุกตั้งแต่หนึ่งปีถึงสิบปี และปรับตั้งแต่สี่หมื่นบาทถึงสี่แสนบาท </a:t>
                      </a:r>
                      <a:endParaRPr kumimoji="0" lang="en-US" sz="1600" b="1" kern="1200" dirty="0" smtClean="0">
                        <a:solidFill>
                          <a:srgbClr val="FF0000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  <a:p>
                      <a:r>
                        <a:rPr kumimoji="0" lang="th-TH" sz="1600" b="1" kern="1200" dirty="0" smtClean="0">
                          <a:solidFill>
                            <a:srgbClr val="FF0000"/>
                          </a:solidFill>
                          <a:latin typeface="TH SarabunPSK" charset="0"/>
                          <a:ea typeface="TH SarabunPSK" charset="0"/>
                          <a:cs typeface="TH SarabunPSK" charset="0"/>
                        </a:rPr>
                        <a:t>ผู้ใช้หรือผู้สนับสนุนรับโทษตามที่กำหนดเบื้องต้น</a:t>
                      </a:r>
                      <a:endParaRPr kumimoji="0" lang="en-US" sz="1600" b="1" kern="1200" spc="-80" baseline="0" dirty="0" smtClean="0">
                        <a:solidFill>
                          <a:srgbClr val="FF0000"/>
                        </a:solidFill>
                        <a:latin typeface="TH SarabunPSK" charset="0"/>
                        <a:ea typeface="TH SarabunPSK" charset="0"/>
                        <a:cs typeface="TH SarabunPSK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71600" y="2636912"/>
            <a:ext cx="7467600" cy="1143000"/>
          </a:xfrm>
        </p:spPr>
        <p:txBody>
          <a:bodyPr/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TH SarabunPSK" charset="0"/>
                <a:ea typeface="TH SarabunPSK" charset="0"/>
                <a:cs typeface="TH SarabunPSK" charset="0"/>
              </a:rPr>
              <a:t>ขอบคุณครับ</a:t>
            </a:r>
            <a:endParaRPr lang="th-TH" b="1" dirty="0">
              <a:solidFill>
                <a:schemeClr val="tx1"/>
              </a:solidFill>
              <a:latin typeface="TH SarabunPSK" charset="0"/>
              <a:ea typeface="TH SarabunPSK" charset="0"/>
              <a:cs typeface="TH SarabunPS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901</Words>
  <Application>Microsoft Macintosh PowerPoint</Application>
  <PresentationFormat>On-screen Show (4:3)</PresentationFormat>
  <Paragraphs>85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Century Schoolbook</vt:lpstr>
      <vt:lpstr>KodchiangUPC</vt:lpstr>
      <vt:lpstr>TH SarabunPSK</vt:lpstr>
      <vt:lpstr>Wingdings</vt:lpstr>
      <vt:lpstr>Wingdings 2</vt:lpstr>
      <vt:lpstr>เฉลียง</vt:lpstr>
      <vt:lpstr>สรุปประเด็นความแตกต่างระหว่างระเบียบฯ ปี 35, ปี 49, แนวทางการปฏิบัติ ปี 58  กับ  พรบ. จัดซื้อจัดจ้าง</vt:lpstr>
      <vt:lpstr>สรุปประเด็นความแตกต่างระหว่างระเบียบฯ ปี 35, ปี 49, แนวทางการปฏิบัติ ปี 58  กับ  พรบ. จัดซื้อจัดจ้าง (ต่อ)</vt:lpstr>
      <vt:lpstr>สรุปประเด็นความแตกต่างระหว่างระเบียบฯ ปี 35, ปี 49, แนวทางการปฏิบัติ ปี 58  กับ  พรบ. จัดซื้อจัดจ้าง (ต่อ)</vt:lpstr>
      <vt:lpstr>ขอบคุณครับ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สรุปประเด็นความแตกต่างระหว่างระเบียบฯ ปี 35, ปี 49, แนวทางการปฏิบัติ ปี 58  กับ  พรบ. จัดซื้อจัดจ้าง</dc:title>
  <dc:creator>ratri</dc:creator>
  <cp:lastModifiedBy>Microsoft Office User</cp:lastModifiedBy>
  <cp:revision>14</cp:revision>
  <dcterms:created xsi:type="dcterms:W3CDTF">2017-03-23T01:46:38Z</dcterms:created>
  <dcterms:modified xsi:type="dcterms:W3CDTF">2017-03-29T02:42:28Z</dcterms:modified>
</cp:coreProperties>
</file>