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257" r:id="rId4"/>
    <p:sldId id="265" r:id="rId5"/>
    <p:sldId id="259" r:id="rId6"/>
    <p:sldId id="261" r:id="rId7"/>
    <p:sldId id="262" r:id="rId8"/>
    <p:sldId id="263" r:id="rId9"/>
    <p:sldId id="264" r:id="rId10"/>
    <p:sldId id="258" r:id="rId11"/>
    <p:sldId id="267" r:id="rId12"/>
    <p:sldId id="268" r:id="rId13"/>
    <p:sldId id="270" r:id="rId14"/>
    <p:sldId id="271" r:id="rId15"/>
    <p:sldId id="272" r:id="rId16"/>
    <p:sldId id="269" r:id="rId17"/>
    <p:sldId id="276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77" r:id="rId26"/>
    <p:sldId id="260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89"/>
    <a:srgbClr val="FE9202"/>
    <a:srgbClr val="CE284C"/>
    <a:srgbClr val="FF5DEC"/>
    <a:srgbClr val="FF5DC5"/>
    <a:srgbClr val="D979FF"/>
    <a:srgbClr val="C10B32"/>
    <a:srgbClr val="FF0000"/>
    <a:srgbClr val="007033"/>
    <a:srgbClr val="00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7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3182569"/>
            <a:ext cx="8229599" cy="9753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57935"/>
            <a:ext cx="8229599" cy="74481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E92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586585"/>
            <a:ext cx="8246070" cy="763524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350110"/>
            <a:ext cx="8246070" cy="341715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76237"/>
            <a:ext cx="64053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97405"/>
            <a:ext cx="6405375" cy="357616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739290"/>
            <a:ext cx="8076896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698" y="3029865"/>
            <a:ext cx="8229599" cy="975365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การพยากรณ์ข้อมูลสินค้าเกษตร</a:t>
            </a:r>
            <a:b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</a:b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โดยใช้โปรแกรม </a:t>
            </a:r>
            <a:r>
              <a:rPr lang="en-US" dirty="0" err="1">
                <a:latin typeface="Anakotmai Medium" panose="00000600000000000000" pitchFamily="50" charset="-34"/>
                <a:cs typeface="Anakotmai Medium" panose="00000600000000000000" pitchFamily="50" charset="-34"/>
              </a:rPr>
              <a:t>Gretl</a:t>
            </a: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1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ส่วนสารสนเทศ สำนักงานเศรษฐกิจการเกษตรที่ 4</a:t>
            </a:r>
          </a:p>
          <a:p>
            <a:r>
              <a:rPr lang="th-TH" sz="1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343 หมู่ 15 ต.ท่าพระ อ.เมือง จ.ขอนแก่น 40260 โทร. 0 4326 1513</a:t>
            </a:r>
            <a:endParaRPr lang="en-US" sz="1400" dirty="0">
              <a:latin typeface="Anakotmai Light" panose="00000400000000000000" pitchFamily="50" charset="-34"/>
              <a:cs typeface="Anakotmai Light" panose="000004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glow rad="1016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3</a:t>
            </a:r>
            <a:r>
              <a:rPr lang="th-TH" dirty="0">
                <a:effectLst>
                  <a:glow rad="1016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.การวิเคราะห์อนุกรมเวลาเบื้องต้น</a:t>
            </a:r>
            <a:endParaRPr lang="en-US" dirty="0">
              <a:effectLst>
                <a:glow rad="1016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375" y="1637771"/>
            <a:ext cx="794066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แนวคิดพื้นฐานเกี่ยวกับอนุกรมเวลา</a:t>
            </a:r>
          </a:p>
          <a:p>
            <a:r>
              <a:rPr lang="th-TH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นิยามและความหมาย</a:t>
            </a:r>
          </a:p>
          <a:p>
            <a:endParaRPr lang="th-TH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r>
              <a:rPr lang="th-TH" dirty="0">
                <a:solidFill>
                  <a:schemeClr val="bg1"/>
                </a:solidFill>
                <a:latin typeface="+mj-lt"/>
              </a:rPr>
              <a:t>อนุกรมเวลา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Time series)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คือ เซตข้อมูลเชิงปริมาณที่มี</a:t>
            </a:r>
            <a:r>
              <a:rPr lang="th-TH" dirty="0" err="1">
                <a:solidFill>
                  <a:schemeClr val="bg1"/>
                </a:solidFill>
                <a:latin typeface="+mj-lt"/>
              </a:rPr>
              <a:t>การจัด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เก็บเป็นช่วงเวลาที่ต่อเนื่องกัน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Continuous)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th-TH" dirty="0">
                <a:solidFill>
                  <a:schemeClr val="bg1"/>
                </a:solidFill>
                <a:latin typeface="+mj-lt"/>
              </a:rPr>
              <a:t>ข้อมูลอนุกรมเวลา หมาขถึง ชุดข้อมูลหรือค่าสังเกตเชิงปริมาณ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X)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ที่มีการเก็บรวบรวม โดยเรียงลำดับของเวลาอย่างต่อเนื่องกัน เช่น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X</a:t>
            </a:r>
            <a:r>
              <a:rPr lang="en-US" baseline="-25000" dirty="0" err="1">
                <a:solidFill>
                  <a:schemeClr val="bg1"/>
                </a:solidFill>
                <a:latin typeface="+mj-lt"/>
              </a:rPr>
              <a:t>t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, X</a:t>
            </a:r>
            <a:r>
              <a:rPr lang="en-US" baseline="-25000" dirty="0">
                <a:solidFill>
                  <a:schemeClr val="bg1"/>
                </a:solidFill>
                <a:latin typeface="+mj-lt"/>
              </a:rPr>
              <a:t>t+1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, X</a:t>
            </a:r>
            <a:r>
              <a:rPr lang="en-US" baseline="-25000" dirty="0">
                <a:solidFill>
                  <a:schemeClr val="bg1"/>
                </a:solidFill>
                <a:latin typeface="+mj-lt"/>
              </a:rPr>
              <a:t>t+2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,X</a:t>
            </a:r>
            <a:r>
              <a:rPr lang="en-US" baseline="-25000" dirty="0">
                <a:solidFill>
                  <a:schemeClr val="bg1"/>
                </a:solidFill>
                <a:latin typeface="+mj-lt"/>
              </a:rPr>
              <a:t>t+3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…,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X</a:t>
            </a:r>
            <a:r>
              <a:rPr lang="en-US" baseline="-25000" dirty="0" err="1">
                <a:solidFill>
                  <a:schemeClr val="bg1"/>
                </a:solidFill>
                <a:latin typeface="+mj-lt"/>
              </a:rPr>
              <a:t>t+n</a:t>
            </a:r>
            <a:endParaRPr lang="en-US" baseline="-25000" dirty="0">
              <a:solidFill>
                <a:schemeClr val="bg1"/>
              </a:solidFill>
              <a:latin typeface="+mj-lt"/>
            </a:endParaRPr>
          </a:p>
          <a:p>
            <a:endParaRPr lang="en-US" baseline="-25000" dirty="0">
              <a:solidFill>
                <a:schemeClr val="bg1"/>
              </a:solidFill>
              <a:latin typeface="+mj-lt"/>
            </a:endParaRPr>
          </a:p>
          <a:p>
            <a:r>
              <a:rPr lang="th-TH" dirty="0">
                <a:solidFill>
                  <a:schemeClr val="bg1"/>
                </a:solidFill>
                <a:latin typeface="+mj-lt"/>
              </a:rPr>
              <a:t>การจัดเรียงข้อมูล อาจมีลักษณะเป็น รายปี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Yearly)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รายไตรมาส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Quarterly)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รายเดือน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Monthly)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รายอาทิตย์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Weekly)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รายวัน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Daily)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หรือ รายชั่วโมง (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Hourly) </a:t>
            </a:r>
            <a:r>
              <a:rPr lang="th-TH" dirty="0">
                <a:solidFill>
                  <a:schemeClr val="bg1"/>
                </a:solidFill>
                <a:latin typeface="+mj-lt"/>
              </a:rPr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91995"/>
            <a:ext cx="8076896" cy="763525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ประโยชน์และความสำคัญ</a:t>
            </a:r>
          </a:p>
        </p:txBody>
      </p:sp>
      <p:sp>
        <p:nvSpPr>
          <p:cNvPr id="7" name="Rectangle 6"/>
          <p:cNvSpPr/>
          <p:nvPr/>
        </p:nvSpPr>
        <p:spPr>
          <a:xfrm>
            <a:off x="754375" y="1808225"/>
            <a:ext cx="64136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มีความสมบูรณ์และง่ายต่อการเข้าถึงข้อมูลมากขึ้น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นิยมอย่างแพร่หลายในการศึกษาเชิงวิชาการ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อธิบายปรากฏการณ์เชิงมหภาคได้ดี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เป็นเครื่องมือในการวิเคราะห์ทางเศรษฐกิจ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พยากรณ์ภาวะและแนวโน้มในอนาคต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ประกอบการวางแผนเชิงนโยบาย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000" dirty="0">
                <a:solidFill>
                  <a:schemeClr val="bg1"/>
                </a:solidFill>
              </a:rPr>
              <a:t>ประหยัดทรัพยากร งบประมาณ และเวลา</a:t>
            </a:r>
          </a:p>
        </p:txBody>
      </p:sp>
    </p:spTree>
    <p:extLst>
      <p:ext uri="{BB962C8B-B14F-4D97-AF65-F5344CB8AC3E}">
        <p14:creationId xmlns:p14="http://schemas.microsoft.com/office/powerpoint/2010/main" val="1227661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97405"/>
            <a:ext cx="8076896" cy="763525"/>
          </a:xfrm>
          <a:effectLst>
            <a:glow rad="101600">
              <a:schemeClr val="bg1"/>
            </a:glow>
          </a:effectLst>
        </p:spPr>
        <p:txBody>
          <a:bodyPr>
            <a:normAutofit/>
          </a:bodyPr>
          <a:lstStyle/>
          <a:p>
            <a:r>
              <a:rPr lang="th-TH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ประเภทของข้อมูล (แบ่งตาม</a:t>
            </a:r>
            <a:r>
              <a:rPr lang="th-TH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การจัด</a:t>
            </a:r>
            <a:r>
              <a:rPr lang="th-TH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เก็บ)</a:t>
            </a:r>
          </a:p>
        </p:txBody>
      </p:sp>
      <p:sp>
        <p:nvSpPr>
          <p:cNvPr id="7" name="Rectangle 6"/>
          <p:cNvSpPr/>
          <p:nvPr/>
        </p:nvSpPr>
        <p:spPr>
          <a:xfrm>
            <a:off x="907080" y="2113635"/>
            <a:ext cx="6413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solidFill>
                  <a:schemeClr val="bg1"/>
                </a:solidFill>
              </a:rPr>
              <a:t>ข้อมูลภาคตัดขวาง (</a:t>
            </a:r>
            <a:r>
              <a:rPr lang="th-TH" sz="2400" dirty="0" err="1">
                <a:solidFill>
                  <a:schemeClr val="bg1"/>
                </a:solidFill>
              </a:rPr>
              <a:t>Cross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sectional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data</a:t>
            </a:r>
            <a:r>
              <a:rPr lang="th-TH" sz="2400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solidFill>
                  <a:schemeClr val="bg1"/>
                </a:solidFill>
              </a:rPr>
              <a:t>ข้อมูลอนุกรมเวลา (Time </a:t>
            </a:r>
            <a:r>
              <a:rPr lang="th-TH" sz="2400" dirty="0" err="1">
                <a:solidFill>
                  <a:schemeClr val="bg1"/>
                </a:solidFill>
              </a:rPr>
              <a:t>series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data</a:t>
            </a:r>
            <a:r>
              <a:rPr lang="th-TH" sz="2400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solidFill>
                  <a:schemeClr val="bg1"/>
                </a:solidFill>
              </a:rPr>
              <a:t>ข้อมูลผสม (</a:t>
            </a:r>
            <a:r>
              <a:rPr lang="th-TH" sz="2400" dirty="0" err="1">
                <a:solidFill>
                  <a:schemeClr val="bg1"/>
                </a:solidFill>
              </a:rPr>
              <a:t>Panel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data</a:t>
            </a:r>
            <a:r>
              <a:rPr lang="th-TH" sz="2400" dirty="0">
                <a:solidFill>
                  <a:schemeClr val="bg1"/>
                </a:solidFill>
              </a:rPr>
              <a:t>)</a:t>
            </a:r>
          </a:p>
          <a:p>
            <a:r>
              <a:rPr lang="th-TH" sz="2400" dirty="0">
                <a:solidFill>
                  <a:schemeClr val="bg1"/>
                </a:solidFill>
              </a:rPr>
              <a:t>	- </a:t>
            </a:r>
            <a:r>
              <a:rPr lang="th-TH" sz="2400" dirty="0" err="1">
                <a:solidFill>
                  <a:schemeClr val="bg1"/>
                </a:solidFill>
              </a:rPr>
              <a:t>Balance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panel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data</a:t>
            </a:r>
            <a:endParaRPr lang="th-TH" sz="2400" dirty="0">
              <a:solidFill>
                <a:schemeClr val="bg1"/>
              </a:solidFill>
            </a:endParaRPr>
          </a:p>
          <a:p>
            <a:r>
              <a:rPr lang="th-TH" sz="2400" dirty="0">
                <a:solidFill>
                  <a:schemeClr val="bg1"/>
                </a:solidFill>
              </a:rPr>
              <a:t>	- </a:t>
            </a:r>
            <a:r>
              <a:rPr lang="th-TH" sz="2400" dirty="0" err="1">
                <a:solidFill>
                  <a:schemeClr val="bg1"/>
                </a:solidFill>
              </a:rPr>
              <a:t>Unbalance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panel</a:t>
            </a:r>
            <a:r>
              <a:rPr lang="th-TH" sz="2400" dirty="0">
                <a:solidFill>
                  <a:schemeClr val="bg1"/>
                </a:solidFill>
              </a:rPr>
              <a:t> </a:t>
            </a:r>
            <a:r>
              <a:rPr lang="th-TH" sz="2400" dirty="0" err="1">
                <a:solidFill>
                  <a:schemeClr val="bg1"/>
                </a:solidFill>
              </a:rPr>
              <a:t>data</a:t>
            </a:r>
            <a:endParaRPr lang="th-TH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42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70" y="584943"/>
            <a:ext cx="5825810" cy="418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75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70" y="452560"/>
            <a:ext cx="5875435" cy="430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71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8" y="376237"/>
            <a:ext cx="6181149" cy="453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9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68" y="1044700"/>
            <a:ext cx="8076896" cy="763525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รูป</a:t>
            </a:r>
            <a:r>
              <a:rPr lang="th-TH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แเบบแ</a:t>
            </a:r>
            <a:r>
              <a:rPr lang="th-TH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ละองค์ประกอบของอนุกรมเวลา</a:t>
            </a:r>
            <a:endParaRPr lang="th-TH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670" y="1828843"/>
            <a:ext cx="71771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รูปแบบของอนุกรมเวลา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สมการแบบบวก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Additive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equation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 ==&gt; Y = X + Z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สมการแบบคูณ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Multiplicative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equation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 -=&gt; Y = X*Z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สมการผสม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Mixed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equation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 ==&gt; Y = X + (Z*W)</a:t>
            </a:r>
          </a:p>
          <a:p>
            <a:endParaRPr lang="th-TH" sz="2000" dirty="0">
              <a:solidFill>
                <a:schemeClr val="bg1"/>
              </a:solidFill>
              <a:latin typeface="Anakotmai Light" panose="00000400000000000000" pitchFamily="50" charset="-34"/>
            </a:endParaRPr>
          </a:p>
          <a:p>
            <a:r>
              <a:rPr lang="th-TH" sz="20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องค์ประกอบของอนุกรมเวลา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แนวโน้มเวลา (Time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trend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component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ฤดูกาล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Seasonal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component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วัฏจักร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Cycle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component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</a:t>
            </a:r>
          </a:p>
          <a:p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เหตุการณ์ที่ผิดปกติ (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Irregular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 </a:t>
            </a:r>
            <a:r>
              <a:rPr lang="th-TH" sz="2000" dirty="0" err="1">
                <a:solidFill>
                  <a:schemeClr val="bg1"/>
                </a:solidFill>
                <a:latin typeface="Anakotmai Light" panose="00000400000000000000" pitchFamily="50" charset="-34"/>
              </a:rPr>
              <a:t>component</a:t>
            </a:r>
            <a:r>
              <a:rPr lang="th-TH" sz="2000" dirty="0">
                <a:solidFill>
                  <a:schemeClr val="bg1"/>
                </a:solidFill>
                <a:latin typeface="Anakotmai Light" panose="00000400000000000000" pitchFamily="50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090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946924"/>
            <a:ext cx="8076896" cy="763525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ขั้นตอนการพยากรณ์</a:t>
            </a:r>
            <a:b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</a:b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ด้วยวิธี </a:t>
            </a:r>
            <a:r>
              <a:rPr lang="en-US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ARIMA (Box-Jenkins)</a:t>
            </a:r>
            <a:endParaRPr lang="th-TH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EEAE054E-C149-4E18-8A85-B47F6FBE19AB}"/>
              </a:ext>
            </a:extLst>
          </p:cNvPr>
          <p:cNvSpPr/>
          <p:nvPr/>
        </p:nvSpPr>
        <p:spPr>
          <a:xfrm>
            <a:off x="601669" y="1960930"/>
            <a:ext cx="77879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แนวคิดการพยากรณ์ของ</a:t>
            </a:r>
            <a:r>
              <a:rPr lang="en-US" sz="2400" dirty="0">
                <a:solidFill>
                  <a:schemeClr val="bg1"/>
                </a:solidFill>
              </a:rPr>
              <a:t> Box-Jenkins (ARIMA)</a:t>
            </a:r>
          </a:p>
          <a:p>
            <a:r>
              <a:rPr lang="en-US" sz="2400" dirty="0">
                <a:solidFill>
                  <a:schemeClr val="bg1"/>
                </a:solidFill>
              </a:rPr>
              <a:t>Autoregressive integrated moving average (ARIMA) </a:t>
            </a:r>
            <a:r>
              <a:rPr lang="en-US" sz="2400" dirty="0" err="1">
                <a:solidFill>
                  <a:schemeClr val="bg1"/>
                </a:solidFill>
              </a:rPr>
              <a:t>เป็นเทคนิคพยากรณ์ซึ่งได้รับการเสนอโดย</a:t>
            </a:r>
            <a:r>
              <a:rPr lang="en-US" sz="2400" dirty="0">
                <a:solidFill>
                  <a:schemeClr val="bg1"/>
                </a:solidFill>
              </a:rPr>
              <a:t> Box and Jenkins (1970)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>
                <a:solidFill>
                  <a:schemeClr val="bg1"/>
                </a:solidFill>
              </a:rPr>
              <a:t>การพยากรณ์ด้วยวิธี</a:t>
            </a:r>
            <a:r>
              <a:rPr lang="en-US" sz="2400" dirty="0">
                <a:solidFill>
                  <a:schemeClr val="bg1"/>
                </a:solidFill>
              </a:rPr>
              <a:t> ARIMA </a:t>
            </a:r>
            <a:r>
              <a:rPr lang="en-US" sz="2400" dirty="0" err="1">
                <a:solidFill>
                  <a:schemeClr val="bg1"/>
                </a:solidFill>
              </a:rPr>
              <a:t>เป็นการอาศัยพฤติกรรมของข้อมูลในอดีต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เพื่อกำหนดรูปแบบในปัจจุบัน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และอธิบายแนวโน้มหรือปรากฎการณ์ต่างๆ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ของตัวข้อมูลเองในอนาคต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73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7C4D5D15-53CB-4C3F-B43E-4A2BAB5D2AE5}"/>
              </a:ext>
            </a:extLst>
          </p:cNvPr>
          <p:cNvSpPr/>
          <p:nvPr/>
        </p:nvSpPr>
        <p:spPr>
          <a:xfrm>
            <a:off x="296259" y="2248585"/>
            <a:ext cx="87041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"Let the data speak for themselves"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"</a:t>
            </a:r>
            <a:r>
              <a:rPr lang="en-US" sz="36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ให้ตัวมันเองอธิบายตัวมันเอง</a:t>
            </a:r>
            <a:r>
              <a:rPr lang="en-US" sz="36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867172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18E9E33C-6DED-4464-8692-AE5CD2F08F24}"/>
              </a:ext>
            </a:extLst>
          </p:cNvPr>
          <p:cNvSpPr/>
          <p:nvPr/>
        </p:nvSpPr>
        <p:spPr>
          <a:xfrm>
            <a:off x="448965" y="1833086"/>
            <a:ext cx="82460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คำถามที่พบบ่อย</a:t>
            </a:r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!!!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"</a:t>
            </a:r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ถ้าให้ตัวมันเองอธิบายตัวมันเอง</a:t>
            </a:r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แล้วปัจจัยอื่นๆ</a:t>
            </a:r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b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</a:br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ที่ไม่นำมากิดในการพยากรณ์</a:t>
            </a:r>
            <a:endParaRPr lang="en-US" sz="28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จะทำให้การพยากรณ์มีความน่าเชื่อถือ</a:t>
            </a:r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หรือไม่</a:t>
            </a:r>
            <a:r>
              <a:rPr lang="en-US" sz="28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?“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988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วัตถุประสงค์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เพื่อเข้าใจวิธีการพยากรณ์ข้อมูลการผลิตสินค้าเกษตรเบื้องต้น</a:t>
            </a:r>
          </a:p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เพื่อเข้าใจการใช้งานโปรแกรม </a:t>
            </a:r>
            <a:r>
              <a:rPr lang="en-US" dirty="0" err="1">
                <a:latin typeface="Anakotmai Medium" panose="00000600000000000000" pitchFamily="50" charset="-34"/>
                <a:cs typeface="Anakotmai Medium" panose="00000600000000000000" pitchFamily="50" charset="-34"/>
              </a:rPr>
              <a:t>Gretl</a:t>
            </a:r>
            <a:r>
              <a:rPr lang="en-US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ในการพยากรณ์</a:t>
            </a:r>
          </a:p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เพื่อคาดการเนื้อที่เพาะปลูก ผลผลิต ผลผลิต/ไร่ และราคาผลผลิตสินค้าเกษตร</a:t>
            </a:r>
          </a:p>
          <a:p>
            <a:endParaRPr lang="th-TH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endParaRPr lang="th-TH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2250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78CC2BA9-9074-4391-801C-3BEAF9B43E2D}"/>
              </a:ext>
            </a:extLst>
          </p:cNvPr>
          <p:cNvSpPr/>
          <p:nvPr/>
        </p:nvSpPr>
        <p:spPr>
          <a:xfrm>
            <a:off x="262658" y="1655520"/>
            <a:ext cx="86186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โดยปกติ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ข้อมูลที่นำมาวิเคราะห์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จะ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ได้รับอิทธิพลจากปัจจัยแวดล้อมต่างๆ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อยู่ก่อนแล้ว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ดังนั้น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ผลที่ได้จากการพยากรณ์ด้วยวิธี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ARIMA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จะอยู่ภายใด้เงื่อนไขปัจจัยนั้นๆ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เช่นเดิม</a:t>
            </a:r>
            <a:endParaRPr lang="en-US" sz="24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endParaRPr lang="en-US" sz="24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การเกิด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Shock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ต่อปัจจัยแวดล้อมที่สำคัญ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เป็นข้อจำกัดในการพยากรณ์ด้วยวิธีARIMA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ดังนั้น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อาจมีการใช้ตัวแปรแวดล้อมนั้นๆ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หรือ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Shock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มาร่วมพิจารณาในการพยากรณ์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เช่น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แบบจำลอง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ARIMAX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หรือ</a:t>
            </a:r>
            <a:r>
              <a:rPr lang="en-US" sz="2400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ARIMA with intervention </a:t>
            </a:r>
            <a:r>
              <a:rPr lang="en-US" sz="2400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เป็นต้น</a:t>
            </a:r>
            <a:endParaRPr lang="en-US" sz="2400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57863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BFFF85-1B47-4B83-B86B-B7CD99296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6645FBA-08FD-438E-BFEE-08FFD7ED0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9A6F40DD-440A-488F-BAB9-55D098870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80" y="380105"/>
            <a:ext cx="7024432" cy="438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98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637AF1E-677F-4AD6-AAE9-D5B674DC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A7A473DF-D262-4ABA-B936-9BA07267E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080" y="605470"/>
            <a:ext cx="6108199" cy="41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62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2BD2E97-CAD5-48F3-B48A-98891EE75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75" y="258390"/>
            <a:ext cx="6343604" cy="46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75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CF59540-F74D-4C52-9E0C-E7BCB1A0E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65" y="281175"/>
            <a:ext cx="6286136" cy="4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1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8D884D61-BA0F-45CB-AB2A-EFBFE391E411}"/>
              </a:ext>
            </a:extLst>
          </p:cNvPr>
          <p:cNvSpPr/>
          <p:nvPr/>
        </p:nvSpPr>
        <p:spPr>
          <a:xfrm>
            <a:off x="448965" y="1044700"/>
            <a:ext cx="83987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สรุป</a:t>
            </a:r>
            <a:r>
              <a:rPr lang="en-US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ขั้นตอนการพยากรณ์</a:t>
            </a:r>
            <a:r>
              <a:rPr lang="en-US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ด้วยวิธี</a:t>
            </a:r>
            <a:r>
              <a:rPr lang="en-US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 ARIMA(</a:t>
            </a:r>
            <a:r>
              <a:rPr lang="en-US" dirty="0" err="1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p.d.q</a:t>
            </a:r>
            <a:r>
              <a:rPr lang="en-US" dirty="0">
                <a:solidFill>
                  <a:schemeClr val="bg1"/>
                </a:solidFill>
                <a:latin typeface="Anakotmai Medium" panose="00000600000000000000" pitchFamily="50" charset="-34"/>
                <a:cs typeface="Anakotmai Medium" panose="00000600000000000000" pitchFamily="50" charset="-34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r>
              <a:rPr lang="en-US" u="sng" dirty="0" err="1">
                <a:solidFill>
                  <a:schemeClr val="bg1"/>
                </a:solidFill>
              </a:rPr>
              <a:t>ขั้นตอนที่</a:t>
            </a:r>
            <a:r>
              <a:rPr lang="en-US" u="sng" dirty="0">
                <a:solidFill>
                  <a:schemeClr val="bg1"/>
                </a:solidFill>
              </a:rPr>
              <a:t> 1</a:t>
            </a:r>
            <a:r>
              <a:rPr lang="en-US" dirty="0">
                <a:solidFill>
                  <a:schemeClr val="bg1"/>
                </a:solidFill>
              </a:rPr>
              <a:t>: (1.1) </a:t>
            </a:r>
            <a:r>
              <a:rPr lang="en-US" dirty="0" err="1">
                <a:solidFill>
                  <a:schemeClr val="bg1"/>
                </a:solidFill>
              </a:rPr>
              <a:t>ระบุ</a:t>
            </a:r>
            <a:r>
              <a:rPr lang="en-US" dirty="0">
                <a:solidFill>
                  <a:schemeClr val="bg1"/>
                </a:solidFill>
              </a:rPr>
              <a:t> (d) </a:t>
            </a:r>
            <a:r>
              <a:rPr lang="en-US" dirty="0" err="1">
                <a:solidFill>
                  <a:schemeClr val="bg1"/>
                </a:solidFill>
              </a:rPr>
              <a:t>จากการทคสอบ</a:t>
            </a:r>
            <a:r>
              <a:rPr lang="en-US" dirty="0">
                <a:solidFill>
                  <a:schemeClr val="bg1"/>
                </a:solidFill>
              </a:rPr>
              <a:t> ADF unit root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     (1.2) </a:t>
            </a:r>
            <a:r>
              <a:rPr lang="en-US" dirty="0" err="1">
                <a:solidFill>
                  <a:schemeClr val="bg1"/>
                </a:solidFill>
              </a:rPr>
              <a:t>ระบุลำดับ</a:t>
            </a:r>
            <a:r>
              <a:rPr lang="en-US" dirty="0">
                <a:solidFill>
                  <a:schemeClr val="bg1"/>
                </a:solidFill>
              </a:rPr>
              <a:t> AR(p) </a:t>
            </a:r>
            <a:r>
              <a:rPr lang="en-US" dirty="0" err="1">
                <a:solidFill>
                  <a:schemeClr val="bg1"/>
                </a:solidFill>
              </a:rPr>
              <a:t>และ</a:t>
            </a:r>
            <a:r>
              <a:rPr lang="en-US" dirty="0">
                <a:solidFill>
                  <a:schemeClr val="bg1"/>
                </a:solidFill>
              </a:rPr>
              <a:t> MA(q) </a:t>
            </a:r>
            <a:r>
              <a:rPr lang="en-US" dirty="0" err="1">
                <a:solidFill>
                  <a:schemeClr val="bg1"/>
                </a:solidFill>
              </a:rPr>
              <a:t>จาก</a:t>
            </a:r>
            <a:r>
              <a:rPr lang="en-US" dirty="0">
                <a:solidFill>
                  <a:schemeClr val="bg1"/>
                </a:solidFill>
              </a:rPr>
              <a:t> Correlogram ณ </a:t>
            </a:r>
            <a:r>
              <a:rPr lang="en-US" dirty="0" err="1">
                <a:solidFill>
                  <a:schemeClr val="bg1"/>
                </a:solidFill>
              </a:rPr>
              <a:t>ลำดับความหยุดนิ่งของข้อมูล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โดยพิจารณา</a:t>
            </a:r>
            <a:r>
              <a:rPr lang="en-US" dirty="0">
                <a:solidFill>
                  <a:schemeClr val="bg1"/>
                </a:solidFill>
              </a:rPr>
              <a:t> AR(p) </a:t>
            </a:r>
            <a:r>
              <a:rPr lang="en-US" dirty="0" err="1">
                <a:solidFill>
                  <a:schemeClr val="bg1"/>
                </a:solidFill>
              </a:rPr>
              <a:t>จาก</a:t>
            </a:r>
            <a:r>
              <a:rPr lang="en-US" dirty="0">
                <a:solidFill>
                  <a:schemeClr val="bg1"/>
                </a:solidFill>
              </a:rPr>
              <a:t> PACF </a:t>
            </a:r>
            <a:r>
              <a:rPr lang="en-US" dirty="0" err="1">
                <a:solidFill>
                  <a:schemeClr val="bg1"/>
                </a:solidFill>
              </a:rPr>
              <a:t>และ</a:t>
            </a:r>
            <a:r>
              <a:rPr lang="en-US" dirty="0">
                <a:solidFill>
                  <a:schemeClr val="bg1"/>
                </a:solidFill>
              </a:rPr>
              <a:t> MA(q) </a:t>
            </a:r>
            <a:r>
              <a:rPr lang="en-US" dirty="0" err="1">
                <a:solidFill>
                  <a:schemeClr val="bg1"/>
                </a:solidFill>
              </a:rPr>
              <a:t>จาก</a:t>
            </a:r>
            <a:r>
              <a:rPr lang="en-US" dirty="0">
                <a:solidFill>
                  <a:schemeClr val="bg1"/>
                </a:solidFill>
              </a:rPr>
              <a:t> ACF </a:t>
            </a:r>
            <a:r>
              <a:rPr lang="en-US" dirty="0" err="1">
                <a:solidFill>
                  <a:schemeClr val="bg1"/>
                </a:solidFill>
              </a:rPr>
              <a:t>ในช่วง</a:t>
            </a:r>
            <a:r>
              <a:rPr lang="en-US" dirty="0">
                <a:solidFill>
                  <a:schemeClr val="bg1"/>
                </a:solidFill>
              </a:rPr>
              <a:t> 3-5 </a:t>
            </a:r>
            <a:r>
              <a:rPr lang="en-US" dirty="0" err="1">
                <a:solidFill>
                  <a:schemeClr val="bg1"/>
                </a:solidFill>
              </a:rPr>
              <a:t>คาบเวลา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แท่ง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en-US" dirty="0" err="1">
                <a:solidFill>
                  <a:schemeClr val="bg1"/>
                </a:solidFill>
              </a:rPr>
              <a:t>แรกที่มีค่าแตกต่างไปจากศูนย์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หรือยื่นออกมาจากแกนกลางอย่างชัดเจน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u="sng" dirty="0" err="1">
                <a:solidFill>
                  <a:schemeClr val="bg1"/>
                </a:solidFill>
              </a:rPr>
              <a:t>ขั้นตอนที่</a:t>
            </a:r>
            <a:r>
              <a:rPr lang="en-US" u="sng" dirty="0">
                <a:solidFill>
                  <a:schemeClr val="bg1"/>
                </a:solidFill>
              </a:rPr>
              <a:t> 2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ประมาณค่าพารามิเตอร์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ด้วยวิธี</a:t>
            </a:r>
            <a:r>
              <a:rPr lang="en-US" dirty="0">
                <a:solidFill>
                  <a:schemeClr val="bg1"/>
                </a:solidFill>
              </a:rPr>
              <a:t> MI E (</a:t>
            </a:r>
            <a:r>
              <a:rPr lang="en-US" dirty="0" err="1">
                <a:solidFill>
                  <a:schemeClr val="bg1"/>
                </a:solidFill>
              </a:rPr>
              <a:t>หรือ</a:t>
            </a:r>
            <a:r>
              <a:rPr lang="en-US" dirty="0">
                <a:solidFill>
                  <a:schemeClr val="bg1"/>
                </a:solidFill>
              </a:rPr>
              <a:t> OLS) </a:t>
            </a:r>
            <a:r>
              <a:rPr lang="en-US" dirty="0" err="1">
                <a:solidFill>
                  <a:schemeClr val="bg1"/>
                </a:solidFill>
              </a:rPr>
              <a:t>โดย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สปส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ที่ประมาณค่าได้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จะต้องมีนัยสำคัญทางสถิติ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en-US" dirty="0">
                <a:solidFill>
                  <a:schemeClr val="bg1"/>
                </a:solidFill>
              </a:rPr>
              <a:t>- 0.01, 0.05 </a:t>
            </a:r>
            <a:r>
              <a:rPr lang="en-US" dirty="0" err="1">
                <a:solidFill>
                  <a:schemeClr val="bg1"/>
                </a:solidFill>
              </a:rPr>
              <a:t>หรือ</a:t>
            </a:r>
            <a:r>
              <a:rPr lang="en-US" dirty="0">
                <a:solidFill>
                  <a:schemeClr val="bg1"/>
                </a:solidFill>
              </a:rPr>
              <a:t> 0.1) </a:t>
            </a:r>
            <a:r>
              <a:rPr lang="en-US" dirty="0" err="1">
                <a:solidFill>
                  <a:schemeClr val="bg1"/>
                </a:solidFill>
              </a:rPr>
              <a:t>กรณีได้แบบจำลอง</a:t>
            </a:r>
            <a:r>
              <a:rPr lang="en-US" dirty="0">
                <a:solidFill>
                  <a:schemeClr val="bg1"/>
                </a:solidFill>
              </a:rPr>
              <a:t> ARIMA(</a:t>
            </a:r>
            <a:r>
              <a:rPr lang="en-US" dirty="0" err="1">
                <a:solidFill>
                  <a:schemeClr val="bg1"/>
                </a:solidFill>
              </a:rPr>
              <a:t>p,d,q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หลายแบบจำลอง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อาจใช้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SIC </a:t>
            </a:r>
            <a:r>
              <a:rPr lang="en-US" dirty="0" err="1">
                <a:solidFill>
                  <a:schemeClr val="bg1"/>
                </a:solidFill>
              </a:rPr>
              <a:t>หรือ</a:t>
            </a:r>
            <a:r>
              <a:rPr lang="en-US" dirty="0">
                <a:solidFill>
                  <a:schemeClr val="bg1"/>
                </a:solidFill>
              </a:rPr>
              <a:t> AIC </a:t>
            </a:r>
            <a:r>
              <a:rPr lang="en-US" dirty="0" err="1">
                <a:solidFill>
                  <a:schemeClr val="bg1"/>
                </a:solidFill>
              </a:rPr>
              <a:t>เป็นเกณฑ์การตัดสินเพื่อเลือกแบบจำลองพยากรณ์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กรณีรูปแบบฟังชันก์ของ</a:t>
            </a:r>
            <a:r>
              <a:rPr lang="en-US" dirty="0">
                <a:solidFill>
                  <a:schemeClr val="bg1"/>
                </a:solidFill>
              </a:rPr>
              <a:t> Y </a:t>
            </a:r>
            <a:r>
              <a:rPr lang="en-US" dirty="0" err="1">
                <a:solidFill>
                  <a:schemeClr val="bg1"/>
                </a:solidFill>
              </a:rPr>
              <a:t>เหมือนกัน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u="sng" dirty="0" err="1">
                <a:solidFill>
                  <a:schemeClr val="bg1"/>
                </a:solidFill>
              </a:rPr>
              <a:t>ขั้นตอนที่</a:t>
            </a:r>
            <a:r>
              <a:rPr lang="en-US" u="sng" dirty="0">
                <a:solidFill>
                  <a:schemeClr val="bg1"/>
                </a:solidFill>
              </a:rPr>
              <a:t> 3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ตรวจสอบรูปแบบจำลอง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ปัญหา</a:t>
            </a:r>
            <a:r>
              <a:rPr lang="en-US" dirty="0">
                <a:solidFill>
                  <a:schemeClr val="bg1"/>
                </a:solidFill>
              </a:rPr>
              <a:t> Autocorrelation) </a:t>
            </a:r>
            <a:r>
              <a:rPr lang="en-US" dirty="0" err="1">
                <a:solidFill>
                  <a:schemeClr val="bg1"/>
                </a:solidFill>
              </a:rPr>
              <a:t>ด้วยวิธี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Ljung</a:t>
            </a:r>
            <a:r>
              <a:rPr lang="en-US" dirty="0">
                <a:solidFill>
                  <a:schemeClr val="bg1"/>
                </a:solidFill>
              </a:rPr>
              <a:t>-Box Q-statistics</a:t>
            </a:r>
          </a:p>
          <a:p>
            <a:r>
              <a:rPr lang="en-US" u="sng" dirty="0" err="1">
                <a:solidFill>
                  <a:schemeClr val="bg1"/>
                </a:solidFill>
              </a:rPr>
              <a:t>ขั้นตอนที่</a:t>
            </a:r>
            <a:r>
              <a:rPr lang="en-US" u="sng" dirty="0">
                <a:solidFill>
                  <a:schemeClr val="bg1"/>
                </a:solidFill>
              </a:rPr>
              <a:t> 4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พยากรณ์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ออกไปข้างหน้าจำนวน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ช่วงเวลา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และอาจทำการเปรียบเทียบประสิทธิภาพ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ความแม่นยำ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en-US" dirty="0" err="1">
                <a:solidFill>
                  <a:schemeClr val="bg1"/>
                </a:solidFill>
              </a:rPr>
              <a:t>ของแบบจำลองพยากรณ์</a:t>
            </a:r>
            <a:r>
              <a:rPr lang="en-US" dirty="0">
                <a:solidFill>
                  <a:schemeClr val="bg1"/>
                </a:solidFill>
              </a:rPr>
              <a:t> (Forecast Evaluation Statistics) </a:t>
            </a:r>
            <a:r>
              <a:rPr lang="en-US" dirty="0" err="1">
                <a:solidFill>
                  <a:schemeClr val="bg1"/>
                </a:solidFill>
              </a:rPr>
              <a:t>โดยใช้สถิติ</a:t>
            </a:r>
            <a:r>
              <a:rPr lang="en-US" dirty="0">
                <a:solidFill>
                  <a:schemeClr val="bg1"/>
                </a:solidFill>
              </a:rPr>
              <a:t> ME, RMSE, MAE MPE </a:t>
            </a:r>
            <a:r>
              <a:rPr lang="en-US" dirty="0" err="1">
                <a:solidFill>
                  <a:schemeClr val="bg1"/>
                </a:solidFill>
              </a:rPr>
              <a:t>และ</a:t>
            </a:r>
            <a:r>
              <a:rPr lang="en-US" dirty="0">
                <a:solidFill>
                  <a:schemeClr val="bg1"/>
                </a:solidFill>
              </a:rPr>
              <a:t> MAPE (</a:t>
            </a:r>
            <a:r>
              <a:rPr lang="en-US" dirty="0" err="1">
                <a:solidFill>
                  <a:schemeClr val="bg1"/>
                </a:solidFill>
              </a:rPr>
              <a:t>เหมาะสำหรั</a:t>
            </a:r>
            <a:r>
              <a:rPr lang="en-US" dirty="0">
                <a:solidFill>
                  <a:schemeClr val="bg1"/>
                </a:solidFill>
              </a:rPr>
              <a:t> บ </a:t>
            </a:r>
            <a:r>
              <a:rPr lang="en-US" dirty="0" err="1">
                <a:solidFill>
                  <a:schemeClr val="bg1"/>
                </a:solidFill>
              </a:rPr>
              <a:t>รูปแบบฟังชันก์หรือแบบจำลองต่างประเภทกัน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อุคมศักดิ์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ศีลประชาวงศ์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และ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เฉลิมพล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จคุพร</a:t>
            </a:r>
            <a:r>
              <a:rPr lang="en-US" dirty="0">
                <a:solidFill>
                  <a:schemeClr val="bg1"/>
                </a:solidFill>
              </a:rPr>
              <a:t> (2561)</a:t>
            </a:r>
          </a:p>
        </p:txBody>
      </p:sp>
    </p:spTree>
    <p:extLst>
      <p:ext uri="{BB962C8B-B14F-4D97-AF65-F5344CB8AC3E}">
        <p14:creationId xmlns:p14="http://schemas.microsoft.com/office/powerpoint/2010/main" val="9163693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F2119390-7A3F-4CB7-AB61-7F87E305D0E1}"/>
              </a:ext>
            </a:extLst>
          </p:cNvPr>
          <p:cNvSpPr txBox="1"/>
          <p:nvPr/>
        </p:nvSpPr>
        <p:spPr>
          <a:xfrm>
            <a:off x="2586835" y="2266340"/>
            <a:ext cx="3512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f-ZA" sz="4400" dirty="0">
                <a:solidFill>
                  <a:schemeClr val="bg1"/>
                </a:solidFill>
                <a:latin typeface="Anakotmai Bold" panose="00000800000000000000" pitchFamily="50" charset="-34"/>
                <a:cs typeface="Anakotmai Bold" panose="00000800000000000000" pitchFamily="50" charset="-34"/>
              </a:rPr>
              <a:t>Thank you</a:t>
            </a:r>
            <a:endParaRPr lang="en-US" sz="4400" dirty="0">
              <a:solidFill>
                <a:schemeClr val="bg1"/>
              </a:solidFill>
              <a:latin typeface="Anakotmai Bold" panose="00000800000000000000" pitchFamily="50" charset="-34"/>
              <a:cs typeface="Anakotmai Bold" panose="000008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912" y="989717"/>
            <a:ext cx="8246070" cy="763524"/>
          </a:xfrm>
        </p:spPr>
        <p:txBody>
          <a:bodyPr>
            <a:normAutofit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หัวข้อในการบรรยาย</a:t>
            </a: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912" y="1808225"/>
            <a:ext cx="8246070" cy="274869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ขั้นตอนการลงโปรแกรม </a:t>
            </a:r>
            <a:r>
              <a:rPr lang="en-US" dirty="0" err="1">
                <a:latin typeface="Anakotmai Medium" panose="00000600000000000000" pitchFamily="50" charset="-34"/>
                <a:cs typeface="Anakotmai Medium" panose="00000600000000000000" pitchFamily="50" charset="-34"/>
              </a:rPr>
              <a:t>Gretl</a:t>
            </a:r>
            <a:r>
              <a:rPr lang="en-US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 (for window)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การวิเคราะห์การถดถอย</a:t>
            </a: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การวิเคราะห์อนุกรมเวลาเบื้องต้น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การพยากรณ์อนุกรมเวลา</a:t>
            </a: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52625" y="2698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th-TH" altLang="th-TH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h-TH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effectLst>
                  <a:glow rad="889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1.ขั้นตอนการลงโปรแกรม </a:t>
            </a:r>
            <a:r>
              <a:rPr lang="en-US" dirty="0" err="1">
                <a:effectLst>
                  <a:glow rad="889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nakotmai Medium" panose="00000600000000000000" pitchFamily="50" charset="-34"/>
                <a:cs typeface="Anakotmai Medium" panose="00000600000000000000" pitchFamily="50" charset="-34"/>
              </a:rPr>
              <a:t>Gretl</a:t>
            </a:r>
            <a:endParaRPr lang="th-TH" dirty="0">
              <a:effectLst>
                <a:glow rad="889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http://gretl.sourceforge.net/win32/</a:t>
            </a:r>
            <a:endParaRPr lang="th-TH" dirty="0"/>
          </a:p>
          <a:p>
            <a:r>
              <a:rPr lang="th-TH" dirty="0"/>
              <a:t>หนังสือแนะนำ</a:t>
            </a:r>
          </a:p>
          <a:p>
            <a:r>
              <a:rPr lang="en-US" dirty="0"/>
              <a:t>Adkins, L. C. (2018). Using </a:t>
            </a:r>
            <a:r>
              <a:rPr lang="en-US" dirty="0" err="1"/>
              <a:t>Gret</a:t>
            </a:r>
            <a:r>
              <a:rPr lang="en-US" dirty="0"/>
              <a:t> for Principles of </a:t>
            </a:r>
            <a:r>
              <a:rPr lang="en-US" dirty="0" err="1"/>
              <a:t>Econometics</a:t>
            </a:r>
            <a:r>
              <a:rPr lang="en-US" dirty="0"/>
              <a:t>. (</a:t>
            </a:r>
            <a:r>
              <a:rPr lang="en-US" dirty="0" err="1"/>
              <a:t>Sth</a:t>
            </a:r>
            <a:r>
              <a:rPr lang="en-US" dirty="0"/>
              <a:t> Edition)</a:t>
            </a:r>
          </a:p>
          <a:p>
            <a:r>
              <a:rPr lang="en-US" dirty="0"/>
              <a:t>Download from: http://www.learneconometrics.com/gretl/poe5/using_gretl_for_POE5.pdf</a:t>
            </a:r>
          </a:p>
          <a:p>
            <a:r>
              <a:rPr lang="en-US" dirty="0"/>
              <a:t>Cottrell, A., </a:t>
            </a:r>
            <a:r>
              <a:rPr lang="en-US" dirty="0" err="1"/>
              <a:t>Lucchetti</a:t>
            </a:r>
            <a:r>
              <a:rPr lang="en-US" dirty="0"/>
              <a:t>, R. (2019). </a:t>
            </a:r>
            <a:r>
              <a:rPr lang="en-US" dirty="0" err="1"/>
              <a:t>Gretl</a:t>
            </a:r>
            <a:r>
              <a:rPr lang="en-US" dirty="0"/>
              <a:t> User's Guide: Gnu Regression, Econometrics and Time-series Library. (May. 2019)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47492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2.การวิเคราะห์การถดถอย</a:t>
            </a:r>
            <a:endParaRPr lang="en-US" dirty="0">
              <a:latin typeface="Anakotmai Medium" panose="00000600000000000000" pitchFamily="50" charset="-34"/>
              <a:cs typeface="Anakotmai Medium" panose="00000600000000000000" pitchFamily="50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การวิเคราะห์การถดถอย คือ อะไร ?</a:t>
            </a:r>
          </a:p>
          <a:p>
            <a:pPr>
              <a:lnSpc>
                <a:spcPct val="120000"/>
              </a:lnSpc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การวิเคราะห์การถดถอย เป็นเทคนิคทางสถิติที่ใช้ในการประมาณค่าความสัมพันธ์ระหว่างตัวแปร โดยกำหนดให้ตัวเปรหนึ่งเป็นตัวแปรที่ทราบค่า เรียกว่า ตัวแปรอิสระ (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Independent variable: X) </a:t>
            </a: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ในขณะที่อีกตัวแเปรหนึ่งเป็นตัวแเปรที่ต้องการประมาณค่าเรียกว่า ตัวแปรตาม (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Dependent variable: Y)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Independent variable (X) = Explanatory variable, Predictor, </a:t>
            </a:r>
            <a:r>
              <a:rPr lang="en-US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Regressor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, Exogenous, ...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Dependent variable (Y) = Explained variable, </a:t>
            </a:r>
            <a:r>
              <a:rPr lang="en-US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Predictant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, </a:t>
            </a:r>
            <a:r>
              <a:rPr lang="en-US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Regressand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, Endogenous, ...</a:t>
            </a:r>
          </a:p>
          <a:p>
            <a:pPr>
              <a:lnSpc>
                <a:spcPct val="120000"/>
              </a:lnSpc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การถดถอยมีหลายรูปแบบ เช่น 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Linear regression, Logistic regression, Nonlinear </a:t>
            </a:r>
            <a:r>
              <a:rPr lang="en-US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regression,Nonparametric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 regression, Robust regression, Stepwise regression, </a:t>
            </a:r>
            <a:r>
              <a:rPr lang="en-US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ect</a:t>
            </a:r>
            <a:r>
              <a:rPr lang="en-US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04" y="1028448"/>
            <a:ext cx="5437761" cy="374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0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186" y="1092899"/>
            <a:ext cx="4190814" cy="29148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044700"/>
            <a:ext cx="4321864" cy="296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7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กระบวนการวิเคราะห์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97405"/>
            <a:ext cx="6863491" cy="357616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กำหนดทฤษฎีและสมมติฐาน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การสร้างแบบจำลองทางคณิตศาสตร์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การสร้างแบบจำลองทางเศร</a:t>
            </a:r>
            <a:r>
              <a:rPr lang="th-TH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ษฐมิ</a:t>
            </a: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ติ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การรวบรวมข้อมูล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การประมาณค่าพารามิเตอร์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การทดสอบสมมติฐาน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การแปรผลและจัดทำข้อเสนอแนะเชิงนโยบาย</a:t>
            </a:r>
          </a:p>
          <a:p>
            <a:pPr marL="514350" indent="-514350">
              <a:buFont typeface="+mj-lt"/>
              <a:buAutoNum type="arabicPeriod"/>
            </a:pPr>
            <a:endParaRPr lang="th-TH" dirty="0">
              <a:latin typeface="Anakotmai Light" panose="00000400000000000000" pitchFamily="50" charset="-34"/>
              <a:cs typeface="Anakotmai Light" panose="000004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555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586585"/>
            <a:ext cx="6710787" cy="1068935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ปัญหาและข้อคำนึงบางประการ</a:t>
            </a:r>
            <a:b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</a:br>
            <a:r>
              <a:rPr lang="th-TH" dirty="0">
                <a:latin typeface="Anakotmai Medium" panose="00000600000000000000" pitchFamily="50" charset="-34"/>
                <a:cs typeface="Anakotmai Medium" panose="00000600000000000000" pitchFamily="50" charset="-34"/>
              </a:rPr>
              <a:t>การวิเคราะห์การถดถอย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808225"/>
            <a:ext cx="6405375" cy="27486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ปัญหาความสัมพันธ์เชิงเส้นของตัวแปรอิสระ (</a:t>
            </a:r>
            <a:r>
              <a:rPr lang="en-US" sz="2400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Multicollinearity</a:t>
            </a:r>
            <a:r>
              <a:rPr lang="en-US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ปัญหาสหสัมพันธ์ของตัวคลาดเคลื่อน (</a:t>
            </a:r>
            <a:r>
              <a:rPr lang="en-US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Autocorrelation)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ปัญหาตัวคลาดเคลื่อนมีความแปรปรวนไม่คงที่(</a:t>
            </a:r>
            <a:r>
              <a:rPr lang="en-US" sz="2400" dirty="0" err="1">
                <a:latin typeface="Anakotmai Light" panose="00000400000000000000" pitchFamily="50" charset="-34"/>
                <a:cs typeface="Anakotmai Light" panose="00000400000000000000" pitchFamily="50" charset="-34"/>
              </a:rPr>
              <a:t>Heteroskedasticity</a:t>
            </a:r>
            <a:r>
              <a:rPr lang="en-US" sz="2400" dirty="0">
                <a:latin typeface="Anakotmai Light" panose="00000400000000000000" pitchFamily="50" charset="-34"/>
                <a:cs typeface="Anakotmai Light" panose="00000400000000000000" pitchFamily="50" charset="-34"/>
              </a:rPr>
              <a:t>)</a:t>
            </a:r>
            <a:endParaRPr lang="th-TH" sz="2400" dirty="0">
              <a:latin typeface="Anakotmai Light" panose="00000400000000000000" pitchFamily="50" charset="-34"/>
              <a:cs typeface="Anakotmai Light" panose="00000400000000000000" pitchFamily="50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852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1124</Words>
  <Application>Microsoft Office PowerPoint</Application>
  <PresentationFormat>นำเสนอทางหน้าจอ (16:9)</PresentationFormat>
  <Paragraphs>94</Paragraphs>
  <Slides>26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26</vt:i4>
      </vt:variant>
    </vt:vector>
  </HeadingPairs>
  <TitlesOfParts>
    <vt:vector size="33" baseType="lpstr">
      <vt:lpstr>Anakotmai Bold</vt:lpstr>
      <vt:lpstr>Anakotmai Light</vt:lpstr>
      <vt:lpstr>Anakotmai Medium</vt:lpstr>
      <vt:lpstr>Arial</vt:lpstr>
      <vt:lpstr>Calibri</vt:lpstr>
      <vt:lpstr>Wingdings</vt:lpstr>
      <vt:lpstr>Office Theme</vt:lpstr>
      <vt:lpstr>การพยากรณ์ข้อมูลสินค้าเกษตร โดยใช้โปรแกรม Gretl</vt:lpstr>
      <vt:lpstr>วัตถุประสงค์</vt:lpstr>
      <vt:lpstr>หัวข้อในการบรรยาย</vt:lpstr>
      <vt:lpstr>1.ขั้นตอนการลงโปรแกรม Gretl</vt:lpstr>
      <vt:lpstr>2.การวิเคราะห์การถดถอย</vt:lpstr>
      <vt:lpstr>งานนำเสนอ PowerPoint</vt:lpstr>
      <vt:lpstr>งานนำเสนอ PowerPoint</vt:lpstr>
      <vt:lpstr>กระบวนการวิเคราะห์</vt:lpstr>
      <vt:lpstr>ปัญหาและข้อคำนึงบางประการ การวิเคราะห์การถดถอย</vt:lpstr>
      <vt:lpstr>3.การวิเคราะห์อนุกรมเวลาเบื้องต้น</vt:lpstr>
      <vt:lpstr>ประโยชน์และความสำคัญ</vt:lpstr>
      <vt:lpstr>ประเภทของข้อมูล (แบ่งตามการจัดเก็บ)</vt:lpstr>
      <vt:lpstr>งานนำเสนอ PowerPoint</vt:lpstr>
      <vt:lpstr>งานนำเสนอ PowerPoint</vt:lpstr>
      <vt:lpstr>งานนำเสนอ PowerPoint</vt:lpstr>
      <vt:lpstr>รูปแเบบและองค์ประกอบของอนุกรมเวลา</vt:lpstr>
      <vt:lpstr>ขั้นตอนการพยากรณ์ ด้วยวิธี ARIMA (Box-Jenkins)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2022-07-12T03:42:54Z</dcterms:modified>
</cp:coreProperties>
</file>